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64" r:id="rId2"/>
    <p:sldId id="271" r:id="rId3"/>
    <p:sldId id="272" r:id="rId4"/>
    <p:sldId id="273" r:id="rId5"/>
    <p:sldId id="290" r:id="rId6"/>
    <p:sldId id="292" r:id="rId7"/>
    <p:sldId id="293" r:id="rId8"/>
    <p:sldId id="294" r:id="rId9"/>
    <p:sldId id="295" r:id="rId10"/>
    <p:sldId id="296" r:id="rId11"/>
    <p:sldId id="297" r:id="rId12"/>
    <p:sldId id="298" r:id="rId13"/>
    <p:sldId id="382" r:id="rId14"/>
    <p:sldId id="300" r:id="rId15"/>
    <p:sldId id="301" r:id="rId16"/>
    <p:sldId id="302" r:id="rId17"/>
    <p:sldId id="303" r:id="rId18"/>
    <p:sldId id="304" r:id="rId19"/>
    <p:sldId id="305" r:id="rId20"/>
    <p:sldId id="306" r:id="rId21"/>
    <p:sldId id="307" r:id="rId22"/>
    <p:sldId id="315" r:id="rId23"/>
    <p:sldId id="383" r:id="rId24"/>
    <p:sldId id="384" r:id="rId25"/>
    <p:sldId id="385" r:id="rId26"/>
    <p:sldId id="386" r:id="rId27"/>
    <p:sldId id="387" r:id="rId28"/>
    <p:sldId id="388" r:id="rId29"/>
    <p:sldId id="389" r:id="rId30"/>
    <p:sldId id="390" r:id="rId31"/>
    <p:sldId id="391" r:id="rId32"/>
    <p:sldId id="395" r:id="rId33"/>
    <p:sldId id="392" r:id="rId34"/>
    <p:sldId id="325" r:id="rId35"/>
    <p:sldId id="330" r:id="rId36"/>
    <p:sldId id="331" r:id="rId37"/>
    <p:sldId id="374" r:id="rId38"/>
    <p:sldId id="375" r:id="rId39"/>
    <p:sldId id="376" r:id="rId40"/>
    <p:sldId id="379" r:id="rId41"/>
    <p:sldId id="378" r:id="rId42"/>
    <p:sldId id="371" r:id="rId43"/>
    <p:sldId id="393" r:id="rId44"/>
    <p:sldId id="394" r:id="rId45"/>
    <p:sldId id="258" r:id="rId46"/>
    <p:sldId id="381" r:id="rId4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lio Gutierrez Campos" initials="JGC" lastIdx="1" clrIdx="0">
    <p:extLst>
      <p:ext uri="{19B8F6BF-5375-455C-9EA6-DF929625EA0E}">
        <p15:presenceInfo xmlns:p15="http://schemas.microsoft.com/office/powerpoint/2012/main" userId="S::jgutierrez@CIUDADDELNINO.CL::cfcfa6fc-ab55-4d15-bb13-74ad800def1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0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50" autoAdjust="0"/>
    <p:restoredTop sz="93224" autoAdjust="0"/>
  </p:normalViewPr>
  <p:slideViewPr>
    <p:cSldViewPr snapToGrid="0">
      <p:cViewPr varScale="1">
        <p:scale>
          <a:sx n="63" d="100"/>
          <a:sy n="63" d="100"/>
        </p:scale>
        <p:origin x="786" y="6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éctor Espinoza Díaz" userId="cb9212d1-7a71-4712-889c-c04add2074a7" providerId="ADAL" clId="{CFA311C0-9F68-4BA3-9870-50EB5020F6A5}"/>
    <pc:docChg chg="undo custSel modSld sldOrd">
      <pc:chgData name="Héctor Espinoza Díaz" userId="cb9212d1-7a71-4712-889c-c04add2074a7" providerId="ADAL" clId="{CFA311C0-9F68-4BA3-9870-50EB5020F6A5}" dt="2024-09-09T15:53:19.930" v="1341"/>
      <pc:docMkLst>
        <pc:docMk/>
      </pc:docMkLst>
      <pc:sldChg chg="modSp">
        <pc:chgData name="Héctor Espinoza Díaz" userId="cb9212d1-7a71-4712-889c-c04add2074a7" providerId="ADAL" clId="{CFA311C0-9F68-4BA3-9870-50EB5020F6A5}" dt="2024-08-13T16:00:05.007" v="23"/>
        <pc:sldMkLst>
          <pc:docMk/>
          <pc:sldMk cId="1312786142" sldId="271"/>
        </pc:sldMkLst>
        <pc:graphicFrameChg chg="mod">
          <ac:chgData name="Héctor Espinoza Díaz" userId="cb9212d1-7a71-4712-889c-c04add2074a7" providerId="ADAL" clId="{CFA311C0-9F68-4BA3-9870-50EB5020F6A5}" dt="2024-08-13T16:00:05.007" v="23"/>
          <ac:graphicFrameMkLst>
            <pc:docMk/>
            <pc:sldMk cId="1312786142" sldId="271"/>
            <ac:graphicFrameMk id="6" creationId="{00000000-0000-0000-0000-000000000000}"/>
          </ac:graphicFrameMkLst>
        </pc:graphicFrameChg>
      </pc:sldChg>
      <pc:sldChg chg="modSp mod">
        <pc:chgData name="Héctor Espinoza Díaz" userId="cb9212d1-7a71-4712-889c-c04add2074a7" providerId="ADAL" clId="{CFA311C0-9F68-4BA3-9870-50EB5020F6A5}" dt="2024-08-13T19:39:19.863" v="546" actId="404"/>
        <pc:sldMkLst>
          <pc:docMk/>
          <pc:sldMk cId="2387638160" sldId="273"/>
        </pc:sldMkLst>
        <pc:graphicFrameChg chg="mod modGraphic">
          <ac:chgData name="Héctor Espinoza Díaz" userId="cb9212d1-7a71-4712-889c-c04add2074a7" providerId="ADAL" clId="{CFA311C0-9F68-4BA3-9870-50EB5020F6A5}" dt="2024-08-13T19:39:19.863" v="546" actId="404"/>
          <ac:graphicFrameMkLst>
            <pc:docMk/>
            <pc:sldMk cId="2387638160" sldId="273"/>
            <ac:graphicFrameMk id="3" creationId="{00000000-0000-0000-0000-000000000000}"/>
          </ac:graphicFrameMkLst>
        </pc:graphicFrameChg>
      </pc:sldChg>
      <pc:sldChg chg="modSp mod">
        <pc:chgData name="Héctor Espinoza Díaz" userId="cb9212d1-7a71-4712-889c-c04add2074a7" providerId="ADAL" clId="{CFA311C0-9F68-4BA3-9870-50EB5020F6A5}" dt="2024-08-13T16:34:44.687" v="347" actId="403"/>
        <pc:sldMkLst>
          <pc:docMk/>
          <pc:sldMk cId="2098191641" sldId="293"/>
        </pc:sldMkLst>
        <pc:graphicFrameChg chg="modGraphic">
          <ac:chgData name="Héctor Espinoza Díaz" userId="cb9212d1-7a71-4712-889c-c04add2074a7" providerId="ADAL" clId="{CFA311C0-9F68-4BA3-9870-50EB5020F6A5}" dt="2024-08-13T16:34:44.687" v="347" actId="403"/>
          <ac:graphicFrameMkLst>
            <pc:docMk/>
            <pc:sldMk cId="2098191641" sldId="293"/>
            <ac:graphicFrameMk id="3" creationId="{00000000-0000-0000-0000-000000000000}"/>
          </ac:graphicFrameMkLst>
        </pc:graphicFrameChg>
      </pc:sldChg>
      <pc:sldChg chg="modSp mod">
        <pc:chgData name="Héctor Espinoza Díaz" userId="cb9212d1-7a71-4712-889c-c04add2074a7" providerId="ADAL" clId="{CFA311C0-9F68-4BA3-9870-50EB5020F6A5}" dt="2024-08-13T16:01:56.505" v="31" actId="14734"/>
        <pc:sldMkLst>
          <pc:docMk/>
          <pc:sldMk cId="4036297942" sldId="294"/>
        </pc:sldMkLst>
        <pc:graphicFrameChg chg="modGraphic">
          <ac:chgData name="Héctor Espinoza Díaz" userId="cb9212d1-7a71-4712-889c-c04add2074a7" providerId="ADAL" clId="{CFA311C0-9F68-4BA3-9870-50EB5020F6A5}" dt="2024-08-13T16:01:56.505" v="31" actId="14734"/>
          <ac:graphicFrameMkLst>
            <pc:docMk/>
            <pc:sldMk cId="4036297942" sldId="294"/>
            <ac:graphicFrameMk id="3" creationId="{00000000-0000-0000-0000-000000000000}"/>
          </ac:graphicFrameMkLst>
        </pc:graphicFrameChg>
      </pc:sldChg>
      <pc:sldChg chg="modSp mod">
        <pc:chgData name="Héctor Espinoza Díaz" userId="cb9212d1-7a71-4712-889c-c04add2074a7" providerId="ADAL" clId="{CFA311C0-9F68-4BA3-9870-50EB5020F6A5}" dt="2024-08-13T16:02:35.588" v="37" actId="403"/>
        <pc:sldMkLst>
          <pc:docMk/>
          <pc:sldMk cId="1317987400" sldId="295"/>
        </pc:sldMkLst>
        <pc:graphicFrameChg chg="modGraphic">
          <ac:chgData name="Héctor Espinoza Díaz" userId="cb9212d1-7a71-4712-889c-c04add2074a7" providerId="ADAL" clId="{CFA311C0-9F68-4BA3-9870-50EB5020F6A5}" dt="2024-08-13T16:02:35.588" v="37" actId="403"/>
          <ac:graphicFrameMkLst>
            <pc:docMk/>
            <pc:sldMk cId="1317987400" sldId="295"/>
            <ac:graphicFrameMk id="8" creationId="{00000000-0000-0000-0000-000000000000}"/>
          </ac:graphicFrameMkLst>
        </pc:graphicFrameChg>
      </pc:sldChg>
      <pc:sldChg chg="modSp mod">
        <pc:chgData name="Héctor Espinoza Díaz" userId="cb9212d1-7a71-4712-889c-c04add2074a7" providerId="ADAL" clId="{CFA311C0-9F68-4BA3-9870-50EB5020F6A5}" dt="2024-08-13T16:35:24.052" v="350" actId="1076"/>
        <pc:sldMkLst>
          <pc:docMk/>
          <pc:sldMk cId="1725660558" sldId="296"/>
        </pc:sldMkLst>
        <pc:picChg chg="mod">
          <ac:chgData name="Héctor Espinoza Díaz" userId="cb9212d1-7a71-4712-889c-c04add2074a7" providerId="ADAL" clId="{CFA311C0-9F68-4BA3-9870-50EB5020F6A5}" dt="2024-08-13T16:35:24.052" v="350" actId="1076"/>
          <ac:picMkLst>
            <pc:docMk/>
            <pc:sldMk cId="1725660558" sldId="296"/>
            <ac:picMk id="3" creationId="{00000000-0000-0000-0000-000000000000}"/>
          </ac:picMkLst>
        </pc:picChg>
      </pc:sldChg>
      <pc:sldChg chg="modSp mod">
        <pc:chgData name="Héctor Espinoza Díaz" userId="cb9212d1-7a71-4712-889c-c04add2074a7" providerId="ADAL" clId="{CFA311C0-9F68-4BA3-9870-50EB5020F6A5}" dt="2024-08-13T19:39:34.642" v="547" actId="404"/>
        <pc:sldMkLst>
          <pc:docMk/>
          <pc:sldMk cId="1844956400" sldId="297"/>
        </pc:sldMkLst>
        <pc:spChg chg="mod">
          <ac:chgData name="Héctor Espinoza Díaz" userId="cb9212d1-7a71-4712-889c-c04add2074a7" providerId="ADAL" clId="{CFA311C0-9F68-4BA3-9870-50EB5020F6A5}" dt="2024-08-13T19:39:34.642" v="547" actId="404"/>
          <ac:spMkLst>
            <pc:docMk/>
            <pc:sldMk cId="1844956400" sldId="297"/>
            <ac:spMk id="7" creationId="{0D17FD5A-2A0D-6B35-91E5-4E13B97E2A39}"/>
          </ac:spMkLst>
        </pc:spChg>
        <pc:graphicFrameChg chg="mod">
          <ac:chgData name="Héctor Espinoza Díaz" userId="cb9212d1-7a71-4712-889c-c04add2074a7" providerId="ADAL" clId="{CFA311C0-9F68-4BA3-9870-50EB5020F6A5}" dt="2024-08-13T19:30:24.830" v="453" actId="404"/>
          <ac:graphicFrameMkLst>
            <pc:docMk/>
            <pc:sldMk cId="1844956400" sldId="297"/>
            <ac:graphicFrameMk id="5" creationId="{00000000-0000-0000-0000-000000000000}"/>
          </ac:graphicFrameMkLst>
        </pc:graphicFrameChg>
        <pc:graphicFrameChg chg="mod">
          <ac:chgData name="Héctor Espinoza Díaz" userId="cb9212d1-7a71-4712-889c-c04add2074a7" providerId="ADAL" clId="{CFA311C0-9F68-4BA3-9870-50EB5020F6A5}" dt="2024-08-13T19:30:35.228" v="455" actId="108"/>
          <ac:graphicFrameMkLst>
            <pc:docMk/>
            <pc:sldMk cId="1844956400" sldId="297"/>
            <ac:graphicFrameMk id="6" creationId="{00000000-0000-0000-0000-000000000000}"/>
          </ac:graphicFrameMkLst>
        </pc:graphicFrameChg>
      </pc:sldChg>
      <pc:sldChg chg="modSp mod">
        <pc:chgData name="Héctor Espinoza Díaz" userId="cb9212d1-7a71-4712-889c-c04add2074a7" providerId="ADAL" clId="{CFA311C0-9F68-4BA3-9870-50EB5020F6A5}" dt="2024-08-13T19:28:28.337" v="442" actId="14734"/>
        <pc:sldMkLst>
          <pc:docMk/>
          <pc:sldMk cId="385815167" sldId="298"/>
        </pc:sldMkLst>
        <pc:graphicFrameChg chg="modGraphic">
          <ac:chgData name="Héctor Espinoza Díaz" userId="cb9212d1-7a71-4712-889c-c04add2074a7" providerId="ADAL" clId="{CFA311C0-9F68-4BA3-9870-50EB5020F6A5}" dt="2024-08-13T19:28:28.337" v="442" actId="14734"/>
          <ac:graphicFrameMkLst>
            <pc:docMk/>
            <pc:sldMk cId="385815167" sldId="298"/>
            <ac:graphicFrameMk id="3" creationId="{48B86858-C1B6-B6D8-1415-A337CB06C984}"/>
          </ac:graphicFrameMkLst>
        </pc:graphicFrameChg>
      </pc:sldChg>
      <pc:sldChg chg="modSp mod">
        <pc:chgData name="Héctor Espinoza Díaz" userId="cb9212d1-7a71-4712-889c-c04add2074a7" providerId="ADAL" clId="{CFA311C0-9F68-4BA3-9870-50EB5020F6A5}" dt="2024-08-13T19:39:43.993" v="548" actId="404"/>
        <pc:sldMkLst>
          <pc:docMk/>
          <pc:sldMk cId="1148211878" sldId="300"/>
        </pc:sldMkLst>
        <pc:spChg chg="mod">
          <ac:chgData name="Héctor Espinoza Díaz" userId="cb9212d1-7a71-4712-889c-c04add2074a7" providerId="ADAL" clId="{CFA311C0-9F68-4BA3-9870-50EB5020F6A5}" dt="2024-08-13T19:39:43.993" v="548" actId="404"/>
          <ac:spMkLst>
            <pc:docMk/>
            <pc:sldMk cId="1148211878" sldId="300"/>
            <ac:spMk id="4" creationId="{0D17FD5A-2A0D-6B35-91E5-4E13B97E2A39}"/>
          </ac:spMkLst>
        </pc:spChg>
      </pc:sldChg>
      <pc:sldChg chg="addSp delSp modSp mod">
        <pc:chgData name="Héctor Espinoza Díaz" userId="cb9212d1-7a71-4712-889c-c04add2074a7" providerId="ADAL" clId="{CFA311C0-9F68-4BA3-9870-50EB5020F6A5}" dt="2024-08-13T16:23:12.647" v="59" actId="14734"/>
        <pc:sldMkLst>
          <pc:docMk/>
          <pc:sldMk cId="2700818455" sldId="301"/>
        </pc:sldMkLst>
        <pc:graphicFrameChg chg="add del mod modGraphic">
          <ac:chgData name="Héctor Espinoza Díaz" userId="cb9212d1-7a71-4712-889c-c04add2074a7" providerId="ADAL" clId="{CFA311C0-9F68-4BA3-9870-50EB5020F6A5}" dt="2024-08-13T16:23:12.647" v="59" actId="14734"/>
          <ac:graphicFrameMkLst>
            <pc:docMk/>
            <pc:sldMk cId="2700818455" sldId="301"/>
            <ac:graphicFrameMk id="3" creationId="{00000000-0000-0000-0000-000000000000}"/>
          </ac:graphicFrameMkLst>
        </pc:graphicFrameChg>
      </pc:sldChg>
      <pc:sldChg chg="modSp mod">
        <pc:chgData name="Héctor Espinoza Díaz" userId="cb9212d1-7a71-4712-889c-c04add2074a7" providerId="ADAL" clId="{CFA311C0-9F68-4BA3-9870-50EB5020F6A5}" dt="2024-08-13T16:25:11.997" v="67" actId="2711"/>
        <pc:sldMkLst>
          <pc:docMk/>
          <pc:sldMk cId="3967800411" sldId="303"/>
        </pc:sldMkLst>
        <pc:graphicFrameChg chg="modGraphic">
          <ac:chgData name="Héctor Espinoza Díaz" userId="cb9212d1-7a71-4712-889c-c04add2074a7" providerId="ADAL" clId="{CFA311C0-9F68-4BA3-9870-50EB5020F6A5}" dt="2024-08-13T16:25:11.997" v="67" actId="2711"/>
          <ac:graphicFrameMkLst>
            <pc:docMk/>
            <pc:sldMk cId="3967800411" sldId="303"/>
            <ac:graphicFrameMk id="3" creationId="{00000000-0000-0000-0000-000000000000}"/>
          </ac:graphicFrameMkLst>
        </pc:graphicFrameChg>
      </pc:sldChg>
      <pc:sldChg chg="modSp">
        <pc:chgData name="Héctor Espinoza Díaz" userId="cb9212d1-7a71-4712-889c-c04add2074a7" providerId="ADAL" clId="{CFA311C0-9F68-4BA3-9870-50EB5020F6A5}" dt="2024-08-13T16:40:24.143" v="357" actId="255"/>
        <pc:sldMkLst>
          <pc:docMk/>
          <pc:sldMk cId="2526159620" sldId="304"/>
        </pc:sldMkLst>
        <pc:graphicFrameChg chg="mod">
          <ac:chgData name="Héctor Espinoza Díaz" userId="cb9212d1-7a71-4712-889c-c04add2074a7" providerId="ADAL" clId="{CFA311C0-9F68-4BA3-9870-50EB5020F6A5}" dt="2024-08-13T16:40:19.278" v="356" actId="255"/>
          <ac:graphicFrameMkLst>
            <pc:docMk/>
            <pc:sldMk cId="2526159620" sldId="304"/>
            <ac:graphicFrameMk id="6" creationId="{00000000-0000-0000-0000-000000000000}"/>
          </ac:graphicFrameMkLst>
        </pc:graphicFrameChg>
        <pc:graphicFrameChg chg="mod">
          <ac:chgData name="Héctor Espinoza Díaz" userId="cb9212d1-7a71-4712-889c-c04add2074a7" providerId="ADAL" clId="{CFA311C0-9F68-4BA3-9870-50EB5020F6A5}" dt="2024-08-13T16:40:24.143" v="357" actId="255"/>
          <ac:graphicFrameMkLst>
            <pc:docMk/>
            <pc:sldMk cId="2526159620" sldId="304"/>
            <ac:graphicFrameMk id="8" creationId="{00000000-0000-0000-0000-000000000000}"/>
          </ac:graphicFrameMkLst>
        </pc:graphicFrameChg>
      </pc:sldChg>
      <pc:sldChg chg="modSp mod">
        <pc:chgData name="Héctor Espinoza Díaz" userId="cb9212d1-7a71-4712-889c-c04add2074a7" providerId="ADAL" clId="{CFA311C0-9F68-4BA3-9870-50EB5020F6A5}" dt="2024-08-13T16:40:33.749" v="358" actId="1076"/>
        <pc:sldMkLst>
          <pc:docMk/>
          <pc:sldMk cId="2855215318" sldId="305"/>
        </pc:sldMkLst>
        <pc:picChg chg="mod">
          <ac:chgData name="Héctor Espinoza Díaz" userId="cb9212d1-7a71-4712-889c-c04add2074a7" providerId="ADAL" clId="{CFA311C0-9F68-4BA3-9870-50EB5020F6A5}" dt="2024-08-13T16:40:33.749" v="358" actId="1076"/>
          <ac:picMkLst>
            <pc:docMk/>
            <pc:sldMk cId="2855215318" sldId="305"/>
            <ac:picMk id="2" creationId="{00000000-0000-0000-0000-000000000000}"/>
          </ac:picMkLst>
        </pc:picChg>
      </pc:sldChg>
      <pc:sldChg chg="modSp mod">
        <pc:chgData name="Héctor Espinoza Díaz" userId="cb9212d1-7a71-4712-889c-c04add2074a7" providerId="ADAL" clId="{CFA311C0-9F68-4BA3-9870-50EB5020F6A5}" dt="2024-08-13T19:39:56.201" v="549" actId="404"/>
        <pc:sldMkLst>
          <pc:docMk/>
          <pc:sldMk cId="3574295165" sldId="306"/>
        </pc:sldMkLst>
        <pc:spChg chg="mod">
          <ac:chgData name="Héctor Espinoza Díaz" userId="cb9212d1-7a71-4712-889c-c04add2074a7" providerId="ADAL" clId="{CFA311C0-9F68-4BA3-9870-50EB5020F6A5}" dt="2024-08-13T19:39:56.201" v="549" actId="404"/>
          <ac:spMkLst>
            <pc:docMk/>
            <pc:sldMk cId="3574295165" sldId="306"/>
            <ac:spMk id="7" creationId="{0D17FD5A-2A0D-6B35-91E5-4E13B97E2A39}"/>
          </ac:spMkLst>
        </pc:spChg>
        <pc:graphicFrameChg chg="mod">
          <ac:chgData name="Héctor Espinoza Díaz" userId="cb9212d1-7a71-4712-889c-c04add2074a7" providerId="ADAL" clId="{CFA311C0-9F68-4BA3-9870-50EB5020F6A5}" dt="2024-08-13T19:31:27.723" v="457" actId="404"/>
          <ac:graphicFrameMkLst>
            <pc:docMk/>
            <pc:sldMk cId="3574295165" sldId="306"/>
            <ac:graphicFrameMk id="6" creationId="{00000000-0000-0000-0000-000000000000}"/>
          </ac:graphicFrameMkLst>
        </pc:graphicFrameChg>
        <pc:graphicFrameChg chg="mod">
          <ac:chgData name="Héctor Espinoza Díaz" userId="cb9212d1-7a71-4712-889c-c04add2074a7" providerId="ADAL" clId="{CFA311C0-9F68-4BA3-9870-50EB5020F6A5}" dt="2024-08-13T19:31:29.599" v="458" actId="404"/>
          <ac:graphicFrameMkLst>
            <pc:docMk/>
            <pc:sldMk cId="3574295165" sldId="306"/>
            <ac:graphicFrameMk id="8" creationId="{4BD43A11-5453-47E8-B8A2-BAFFFFDB707F}"/>
          </ac:graphicFrameMkLst>
        </pc:graphicFrameChg>
      </pc:sldChg>
      <pc:sldChg chg="modSp mod">
        <pc:chgData name="Héctor Espinoza Díaz" userId="cb9212d1-7a71-4712-889c-c04add2074a7" providerId="ADAL" clId="{CFA311C0-9F68-4BA3-9870-50EB5020F6A5}" dt="2024-09-06T19:38:40.647" v="1326" actId="1076"/>
        <pc:sldMkLst>
          <pc:docMk/>
          <pc:sldMk cId="1073765395" sldId="307"/>
        </pc:sldMkLst>
        <pc:graphicFrameChg chg="mod modGraphic">
          <ac:chgData name="Héctor Espinoza Díaz" userId="cb9212d1-7a71-4712-889c-c04add2074a7" providerId="ADAL" clId="{CFA311C0-9F68-4BA3-9870-50EB5020F6A5}" dt="2024-09-06T19:38:40.647" v="1326" actId="1076"/>
          <ac:graphicFrameMkLst>
            <pc:docMk/>
            <pc:sldMk cId="1073765395" sldId="307"/>
            <ac:graphicFrameMk id="3" creationId="{48B86858-C1B6-B6D8-1415-A337CB06C984}"/>
          </ac:graphicFrameMkLst>
        </pc:graphicFrameChg>
      </pc:sldChg>
      <pc:sldChg chg="modSp mod">
        <pc:chgData name="Héctor Espinoza Díaz" userId="cb9212d1-7a71-4712-889c-c04add2074a7" providerId="ADAL" clId="{CFA311C0-9F68-4BA3-9870-50EB5020F6A5}" dt="2024-09-06T19:45:33.532" v="1340" actId="2084"/>
        <pc:sldMkLst>
          <pc:docMk/>
          <pc:sldMk cId="1909548819" sldId="330"/>
        </pc:sldMkLst>
        <pc:graphicFrameChg chg="mod modGraphic">
          <ac:chgData name="Héctor Espinoza Díaz" userId="cb9212d1-7a71-4712-889c-c04add2074a7" providerId="ADAL" clId="{CFA311C0-9F68-4BA3-9870-50EB5020F6A5}" dt="2024-09-06T19:45:33.532" v="1340" actId="2084"/>
          <ac:graphicFrameMkLst>
            <pc:docMk/>
            <pc:sldMk cId="1909548819" sldId="330"/>
            <ac:graphicFrameMk id="3" creationId="{FC74DAE5-CB45-6B85-D856-CA71D2753905}"/>
          </ac:graphicFrameMkLst>
        </pc:graphicFrameChg>
      </pc:sldChg>
      <pc:sldChg chg="modSp mod">
        <pc:chgData name="Héctor Espinoza Díaz" userId="cb9212d1-7a71-4712-889c-c04add2074a7" providerId="ADAL" clId="{CFA311C0-9F68-4BA3-9870-50EB5020F6A5}" dt="2024-08-13T16:31:28.969" v="120" actId="20577"/>
        <pc:sldMkLst>
          <pc:docMk/>
          <pc:sldMk cId="3690879613" sldId="371"/>
        </pc:sldMkLst>
        <pc:graphicFrameChg chg="modGraphic">
          <ac:chgData name="Héctor Espinoza Díaz" userId="cb9212d1-7a71-4712-889c-c04add2074a7" providerId="ADAL" clId="{CFA311C0-9F68-4BA3-9870-50EB5020F6A5}" dt="2024-08-13T16:31:28.969" v="120" actId="20577"/>
          <ac:graphicFrameMkLst>
            <pc:docMk/>
            <pc:sldMk cId="3690879613" sldId="371"/>
            <ac:graphicFrameMk id="4" creationId="{00000000-0000-0000-0000-000000000000}"/>
          </ac:graphicFrameMkLst>
        </pc:graphicFrameChg>
      </pc:sldChg>
      <pc:sldChg chg="modSp mod">
        <pc:chgData name="Héctor Espinoza Díaz" userId="cb9212d1-7a71-4712-889c-c04add2074a7" providerId="ADAL" clId="{CFA311C0-9F68-4BA3-9870-50EB5020F6A5}" dt="2024-08-13T16:30:22.378" v="104" actId="14734"/>
        <pc:sldMkLst>
          <pc:docMk/>
          <pc:sldMk cId="1597569987" sldId="374"/>
        </pc:sldMkLst>
        <pc:graphicFrameChg chg="modGraphic">
          <ac:chgData name="Héctor Espinoza Díaz" userId="cb9212d1-7a71-4712-889c-c04add2074a7" providerId="ADAL" clId="{CFA311C0-9F68-4BA3-9870-50EB5020F6A5}" dt="2024-08-13T16:30:22.378" v="104" actId="14734"/>
          <ac:graphicFrameMkLst>
            <pc:docMk/>
            <pc:sldMk cId="1597569987" sldId="374"/>
            <ac:graphicFrameMk id="2" creationId="{00000000-0000-0000-0000-000000000000}"/>
          </ac:graphicFrameMkLst>
        </pc:graphicFrameChg>
      </pc:sldChg>
      <pc:sldChg chg="modSp">
        <pc:chgData name="Héctor Espinoza Díaz" userId="cb9212d1-7a71-4712-889c-c04add2074a7" providerId="ADAL" clId="{CFA311C0-9F68-4BA3-9870-50EB5020F6A5}" dt="2024-08-13T16:31:14.588" v="107"/>
        <pc:sldMkLst>
          <pc:docMk/>
          <pc:sldMk cId="260968132" sldId="376"/>
        </pc:sldMkLst>
        <pc:graphicFrameChg chg="mod">
          <ac:chgData name="Héctor Espinoza Díaz" userId="cb9212d1-7a71-4712-889c-c04add2074a7" providerId="ADAL" clId="{CFA311C0-9F68-4BA3-9870-50EB5020F6A5}" dt="2024-08-13T16:31:14.588" v="107"/>
          <ac:graphicFrameMkLst>
            <pc:docMk/>
            <pc:sldMk cId="260968132" sldId="376"/>
            <ac:graphicFrameMk id="4" creationId="{00000000-0000-0000-0000-000000000000}"/>
          </ac:graphicFrameMkLst>
        </pc:graphicFrameChg>
      </pc:sldChg>
      <pc:sldChg chg="modSp">
        <pc:chgData name="Héctor Espinoza Díaz" userId="cb9212d1-7a71-4712-889c-c04add2074a7" providerId="ADAL" clId="{CFA311C0-9F68-4BA3-9870-50EB5020F6A5}" dt="2024-08-13T16:31:18.952" v="108"/>
        <pc:sldMkLst>
          <pc:docMk/>
          <pc:sldMk cId="454091001" sldId="379"/>
        </pc:sldMkLst>
        <pc:graphicFrameChg chg="mod">
          <ac:chgData name="Héctor Espinoza Díaz" userId="cb9212d1-7a71-4712-889c-c04add2074a7" providerId="ADAL" clId="{CFA311C0-9F68-4BA3-9870-50EB5020F6A5}" dt="2024-08-13T16:31:18.952" v="108"/>
          <ac:graphicFrameMkLst>
            <pc:docMk/>
            <pc:sldMk cId="454091001" sldId="379"/>
            <ac:graphicFrameMk id="4" creationId="{00000000-0000-0000-0000-000000000000}"/>
          </ac:graphicFrameMkLst>
        </pc:graphicFrameChg>
      </pc:sldChg>
      <pc:sldChg chg="modSp mod">
        <pc:chgData name="Héctor Espinoza Díaz" userId="cb9212d1-7a71-4712-889c-c04add2074a7" providerId="ADAL" clId="{CFA311C0-9F68-4BA3-9870-50EB5020F6A5}" dt="2024-09-06T19:36:13.420" v="1138" actId="20577"/>
        <pc:sldMkLst>
          <pc:docMk/>
          <pc:sldMk cId="4110355047" sldId="382"/>
        </pc:sldMkLst>
        <pc:graphicFrameChg chg="mod modGraphic">
          <ac:chgData name="Héctor Espinoza Díaz" userId="cb9212d1-7a71-4712-889c-c04add2074a7" providerId="ADAL" clId="{CFA311C0-9F68-4BA3-9870-50EB5020F6A5}" dt="2024-09-06T19:36:13.420" v="1138" actId="20577"/>
          <ac:graphicFrameMkLst>
            <pc:docMk/>
            <pc:sldMk cId="4110355047" sldId="382"/>
            <ac:graphicFrameMk id="3" creationId="{48B86858-C1B6-B6D8-1415-A337CB06C984}"/>
          </ac:graphicFrameMkLst>
        </pc:graphicFrameChg>
      </pc:sldChg>
      <pc:sldChg chg="modSp mod">
        <pc:chgData name="Héctor Espinoza Díaz" userId="cb9212d1-7a71-4712-889c-c04add2074a7" providerId="ADAL" clId="{CFA311C0-9F68-4BA3-9870-50EB5020F6A5}" dt="2024-08-13T19:33:15.797" v="488" actId="2711"/>
        <pc:sldMkLst>
          <pc:docMk/>
          <pc:sldMk cId="388011098" sldId="383"/>
        </pc:sldMkLst>
        <pc:graphicFrameChg chg="mod modGraphic">
          <ac:chgData name="Héctor Espinoza Díaz" userId="cb9212d1-7a71-4712-889c-c04add2074a7" providerId="ADAL" clId="{CFA311C0-9F68-4BA3-9870-50EB5020F6A5}" dt="2024-08-13T19:33:15.797" v="488" actId="2711"/>
          <ac:graphicFrameMkLst>
            <pc:docMk/>
            <pc:sldMk cId="388011098" sldId="383"/>
            <ac:graphicFrameMk id="4" creationId="{77157ACE-7923-45F4-BFB8-DC90DC28AD24}"/>
          </ac:graphicFrameMkLst>
        </pc:graphicFrameChg>
      </pc:sldChg>
      <pc:sldChg chg="modSp mod">
        <pc:chgData name="Héctor Espinoza Díaz" userId="cb9212d1-7a71-4712-889c-c04add2074a7" providerId="ADAL" clId="{CFA311C0-9F68-4BA3-9870-50EB5020F6A5}" dt="2024-09-04T21:06:14.396" v="676" actId="313"/>
        <pc:sldMkLst>
          <pc:docMk/>
          <pc:sldMk cId="515189769" sldId="384"/>
        </pc:sldMkLst>
        <pc:graphicFrameChg chg="mod modGraphic">
          <ac:chgData name="Héctor Espinoza Díaz" userId="cb9212d1-7a71-4712-889c-c04add2074a7" providerId="ADAL" clId="{CFA311C0-9F68-4BA3-9870-50EB5020F6A5}" dt="2024-09-04T21:06:14.396" v="676" actId="313"/>
          <ac:graphicFrameMkLst>
            <pc:docMk/>
            <pc:sldMk cId="515189769" sldId="384"/>
            <ac:graphicFrameMk id="3" creationId="{DE0C3E16-9DF7-4DF8-83B3-99123ED129BB}"/>
          </ac:graphicFrameMkLst>
        </pc:graphicFrameChg>
      </pc:sldChg>
      <pc:sldChg chg="modSp mod">
        <pc:chgData name="Héctor Espinoza Díaz" userId="cb9212d1-7a71-4712-889c-c04add2074a7" providerId="ADAL" clId="{CFA311C0-9F68-4BA3-9870-50EB5020F6A5}" dt="2024-09-09T15:53:19.930" v="1341"/>
        <pc:sldMkLst>
          <pc:docMk/>
          <pc:sldMk cId="4065555615" sldId="385"/>
        </pc:sldMkLst>
        <pc:graphicFrameChg chg="mod modGraphic">
          <ac:chgData name="Héctor Espinoza Díaz" userId="cb9212d1-7a71-4712-889c-c04add2074a7" providerId="ADAL" clId="{CFA311C0-9F68-4BA3-9870-50EB5020F6A5}" dt="2024-09-09T15:53:19.930" v="1341"/>
          <ac:graphicFrameMkLst>
            <pc:docMk/>
            <pc:sldMk cId="4065555615" sldId="385"/>
            <ac:graphicFrameMk id="2" creationId="{98C4CA1D-1305-4F2A-8F4D-FC0D4295E9FE}"/>
          </ac:graphicFrameMkLst>
        </pc:graphicFrameChg>
      </pc:sldChg>
      <pc:sldChg chg="modSp mod delCm modCm">
        <pc:chgData name="Héctor Espinoza Díaz" userId="cb9212d1-7a71-4712-889c-c04add2074a7" providerId="ADAL" clId="{CFA311C0-9F68-4BA3-9870-50EB5020F6A5}" dt="2024-08-13T19:34:01.414" v="494" actId="255"/>
        <pc:sldMkLst>
          <pc:docMk/>
          <pc:sldMk cId="3419077164" sldId="386"/>
        </pc:sldMkLst>
        <pc:graphicFrameChg chg="modGraphic">
          <ac:chgData name="Héctor Espinoza Díaz" userId="cb9212d1-7a71-4712-889c-c04add2074a7" providerId="ADAL" clId="{CFA311C0-9F68-4BA3-9870-50EB5020F6A5}" dt="2024-08-13T19:34:01.414" v="494" actId="255"/>
          <ac:graphicFrameMkLst>
            <pc:docMk/>
            <pc:sldMk cId="3419077164" sldId="386"/>
            <ac:graphicFrameMk id="2" creationId="{76F86D95-CE52-4532-A146-10DB8BA183D4}"/>
          </ac:graphicFrameMkLst>
        </pc:graphicFrameChg>
      </pc:sldChg>
      <pc:sldChg chg="modSp mod">
        <pc:chgData name="Héctor Espinoza Díaz" userId="cb9212d1-7a71-4712-889c-c04add2074a7" providerId="ADAL" clId="{CFA311C0-9F68-4BA3-9870-50EB5020F6A5}" dt="2024-09-04T21:13:40.207" v="770" actId="6549"/>
        <pc:sldMkLst>
          <pc:docMk/>
          <pc:sldMk cId="1944260664" sldId="387"/>
        </pc:sldMkLst>
        <pc:graphicFrameChg chg="mod modGraphic">
          <ac:chgData name="Héctor Espinoza Díaz" userId="cb9212d1-7a71-4712-889c-c04add2074a7" providerId="ADAL" clId="{CFA311C0-9F68-4BA3-9870-50EB5020F6A5}" dt="2024-09-04T21:13:40.207" v="770" actId="6549"/>
          <ac:graphicFrameMkLst>
            <pc:docMk/>
            <pc:sldMk cId="1944260664" sldId="387"/>
            <ac:graphicFrameMk id="2" creationId="{76A3420A-5827-42B0-98EB-E466EF4023E2}"/>
          </ac:graphicFrameMkLst>
        </pc:graphicFrameChg>
      </pc:sldChg>
      <pc:sldChg chg="modSp mod">
        <pc:chgData name="Héctor Espinoza Díaz" userId="cb9212d1-7a71-4712-889c-c04add2074a7" providerId="ADAL" clId="{CFA311C0-9F68-4BA3-9870-50EB5020F6A5}" dt="2024-09-04T21:17:05.937" v="934" actId="207"/>
        <pc:sldMkLst>
          <pc:docMk/>
          <pc:sldMk cId="3518408444" sldId="388"/>
        </pc:sldMkLst>
        <pc:graphicFrameChg chg="mod modGraphic">
          <ac:chgData name="Héctor Espinoza Díaz" userId="cb9212d1-7a71-4712-889c-c04add2074a7" providerId="ADAL" clId="{CFA311C0-9F68-4BA3-9870-50EB5020F6A5}" dt="2024-09-04T21:17:05.937" v="934" actId="207"/>
          <ac:graphicFrameMkLst>
            <pc:docMk/>
            <pc:sldMk cId="3518408444" sldId="388"/>
            <ac:graphicFrameMk id="2" creationId="{EF61D267-690B-4FC5-B4E5-1B7ED693C0F6}"/>
          </ac:graphicFrameMkLst>
        </pc:graphicFrameChg>
      </pc:sldChg>
      <pc:sldChg chg="modSp mod ord">
        <pc:chgData name="Héctor Espinoza Díaz" userId="cb9212d1-7a71-4712-889c-c04add2074a7" providerId="ADAL" clId="{CFA311C0-9F68-4BA3-9870-50EB5020F6A5}" dt="2024-08-13T19:35:59.074" v="527" actId="1076"/>
        <pc:sldMkLst>
          <pc:docMk/>
          <pc:sldMk cId="1572096969" sldId="389"/>
        </pc:sldMkLst>
        <pc:graphicFrameChg chg="mod modGraphic">
          <ac:chgData name="Héctor Espinoza Díaz" userId="cb9212d1-7a71-4712-889c-c04add2074a7" providerId="ADAL" clId="{CFA311C0-9F68-4BA3-9870-50EB5020F6A5}" dt="2024-08-13T19:35:59.074" v="527" actId="1076"/>
          <ac:graphicFrameMkLst>
            <pc:docMk/>
            <pc:sldMk cId="1572096969" sldId="389"/>
            <ac:graphicFrameMk id="2" creationId="{A3E972B2-607B-40CF-8DC3-97139EEBCA66}"/>
          </ac:graphicFrameMkLst>
        </pc:graphicFrameChg>
      </pc:sldChg>
      <pc:sldChg chg="modSp mod">
        <pc:chgData name="Héctor Espinoza Díaz" userId="cb9212d1-7a71-4712-889c-c04add2074a7" providerId="ADAL" clId="{CFA311C0-9F68-4BA3-9870-50EB5020F6A5}" dt="2024-08-13T19:36:08.865" v="528" actId="255"/>
        <pc:sldMkLst>
          <pc:docMk/>
          <pc:sldMk cId="2453684204" sldId="390"/>
        </pc:sldMkLst>
        <pc:graphicFrameChg chg="modGraphic">
          <ac:chgData name="Héctor Espinoza Díaz" userId="cb9212d1-7a71-4712-889c-c04add2074a7" providerId="ADAL" clId="{CFA311C0-9F68-4BA3-9870-50EB5020F6A5}" dt="2024-08-13T19:36:08.865" v="528" actId="255"/>
          <ac:graphicFrameMkLst>
            <pc:docMk/>
            <pc:sldMk cId="2453684204" sldId="390"/>
            <ac:graphicFrameMk id="3" creationId="{E970925A-6698-4324-88E6-1D92002AC59A}"/>
          </ac:graphicFrameMkLst>
        </pc:graphicFrameChg>
      </pc:sldChg>
      <pc:sldChg chg="modSp mod">
        <pc:chgData name="Héctor Espinoza Díaz" userId="cb9212d1-7a71-4712-889c-c04add2074a7" providerId="ADAL" clId="{CFA311C0-9F68-4BA3-9870-50EB5020F6A5}" dt="2024-08-19T13:55:11.071" v="555" actId="207"/>
        <pc:sldMkLst>
          <pc:docMk/>
          <pc:sldMk cId="3928166234" sldId="391"/>
        </pc:sldMkLst>
        <pc:graphicFrameChg chg="mod modGraphic">
          <ac:chgData name="Héctor Espinoza Díaz" userId="cb9212d1-7a71-4712-889c-c04add2074a7" providerId="ADAL" clId="{CFA311C0-9F68-4BA3-9870-50EB5020F6A5}" dt="2024-08-19T13:55:11.071" v="555" actId="207"/>
          <ac:graphicFrameMkLst>
            <pc:docMk/>
            <pc:sldMk cId="3928166234" sldId="391"/>
            <ac:graphicFrameMk id="3" creationId="{D1E73169-1CDD-422E-9F78-30556561B3A5}"/>
          </ac:graphicFrameMkLst>
        </pc:graphicFrameChg>
      </pc:sldChg>
      <pc:sldChg chg="modSp mod">
        <pc:chgData name="Héctor Espinoza Díaz" userId="cb9212d1-7a71-4712-889c-c04add2074a7" providerId="ADAL" clId="{CFA311C0-9F68-4BA3-9870-50EB5020F6A5}" dt="2024-09-04T21:21:49.477" v="1025" actId="20577"/>
        <pc:sldMkLst>
          <pc:docMk/>
          <pc:sldMk cId="3261662403" sldId="392"/>
        </pc:sldMkLst>
        <pc:graphicFrameChg chg="mod modGraphic">
          <ac:chgData name="Héctor Espinoza Díaz" userId="cb9212d1-7a71-4712-889c-c04add2074a7" providerId="ADAL" clId="{CFA311C0-9F68-4BA3-9870-50EB5020F6A5}" dt="2024-09-04T21:21:49.477" v="1025" actId="20577"/>
          <ac:graphicFrameMkLst>
            <pc:docMk/>
            <pc:sldMk cId="3261662403" sldId="392"/>
            <ac:graphicFrameMk id="3" creationId="{D32E9917-2241-4BCB-82A3-8933ED76AC04}"/>
          </ac:graphicFrameMkLst>
        </pc:graphicFrameChg>
      </pc:sldChg>
      <pc:sldChg chg="addSp delSp modSp mod">
        <pc:chgData name="Héctor Espinoza Díaz" userId="cb9212d1-7a71-4712-889c-c04add2074a7" providerId="ADAL" clId="{CFA311C0-9F68-4BA3-9870-50EB5020F6A5}" dt="2024-08-13T16:33:38.522" v="344" actId="14100"/>
        <pc:sldMkLst>
          <pc:docMk/>
          <pc:sldMk cId="2179347796" sldId="394"/>
        </pc:sldMkLst>
        <pc:spChg chg="mod">
          <ac:chgData name="Héctor Espinoza Díaz" userId="cb9212d1-7a71-4712-889c-c04add2074a7" providerId="ADAL" clId="{CFA311C0-9F68-4BA3-9870-50EB5020F6A5}" dt="2024-08-13T16:33:38.522" v="344" actId="14100"/>
          <ac:spMkLst>
            <pc:docMk/>
            <pc:sldMk cId="2179347796" sldId="394"/>
            <ac:spMk id="2" creationId="{B56BB342-4CE1-4D65-9878-5865F087856A}"/>
          </ac:spMkLst>
        </pc:spChg>
        <pc:spChg chg="del">
          <ac:chgData name="Héctor Espinoza Díaz" userId="cb9212d1-7a71-4712-889c-c04add2074a7" providerId="ADAL" clId="{CFA311C0-9F68-4BA3-9870-50EB5020F6A5}" dt="2024-08-13T15:59:48.554" v="22" actId="478"/>
          <ac:spMkLst>
            <pc:docMk/>
            <pc:sldMk cId="2179347796" sldId="394"/>
            <ac:spMk id="3" creationId="{76F690E2-4ACC-4B32-B0F4-C2D2C3D43C1A}"/>
          </ac:spMkLst>
        </pc:spChg>
        <pc:spChg chg="add mod">
          <ac:chgData name="Héctor Espinoza Díaz" userId="cb9212d1-7a71-4712-889c-c04add2074a7" providerId="ADAL" clId="{CFA311C0-9F68-4BA3-9870-50EB5020F6A5}" dt="2024-08-13T15:59:45.296" v="21" actId="20577"/>
          <ac:spMkLst>
            <pc:docMk/>
            <pc:sldMk cId="2179347796" sldId="394"/>
            <ac:spMk id="4" creationId="{D9906BA7-279C-48F0-AF1E-3328A4ED4A3C}"/>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s-CL" sz="1800" b="1" i="0" u="none" strike="noStrike" kern="1200" cap="all" spc="50" baseline="0" dirty="0">
                <a:solidFill>
                  <a:schemeClr val="tx1"/>
                </a:solidFill>
                <a:latin typeface="Arial Narrow" panose="020B0606020202030204" pitchFamily="34" charset="0"/>
                <a:ea typeface="+mn-ea"/>
                <a:cs typeface="+mn-cs"/>
              </a:defRPr>
            </a:pPr>
            <a:r>
              <a:rPr lang="es-CL" sz="1800" kern="1200" dirty="0">
                <a:solidFill>
                  <a:schemeClr val="tx1"/>
                </a:solidFill>
                <a:latin typeface="Arial Narrow" panose="020B0606020202030204" pitchFamily="34" charset="0"/>
                <a:ea typeface="+mn-ea"/>
                <a:cs typeface="+mn-cs"/>
              </a:rPr>
              <a:t>Gestión de Riesgos 2023</a:t>
            </a:r>
          </a:p>
        </c:rich>
      </c:tx>
      <c:overlay val="0"/>
      <c:spPr>
        <a:noFill/>
        <a:ln>
          <a:noFill/>
        </a:ln>
        <a:effectLst/>
      </c:spPr>
      <c:txPr>
        <a:bodyPr rot="0" spcFirstLastPara="1" vertOverflow="ellipsis" vert="horz" wrap="square" anchor="ctr" anchorCtr="1"/>
        <a:lstStyle/>
        <a:p>
          <a:pPr>
            <a:defRPr lang="es-CL" sz="1800" b="1" i="0" u="none" strike="noStrike" kern="1200" cap="all" spc="50" baseline="0" dirty="0">
              <a:solidFill>
                <a:schemeClr val="tx1"/>
              </a:solidFill>
              <a:latin typeface="Arial Narrow" panose="020B0606020202030204" pitchFamily="34" charset="0"/>
              <a:ea typeface="+mn-ea"/>
              <a:cs typeface="+mn-cs"/>
            </a:defRPr>
          </a:pPr>
          <a:endParaRPr lang="es-CL"/>
        </a:p>
      </c:txPr>
    </c:title>
    <c:autoTitleDeleted val="0"/>
    <c:plotArea>
      <c:layout/>
      <c:pieChart>
        <c:varyColors val="1"/>
        <c:ser>
          <c:idx val="0"/>
          <c:order val="0"/>
          <c:tx>
            <c:strRef>
              <c:f>Hoja1!$B$1</c:f>
              <c:strCache>
                <c:ptCount val="1"/>
                <c:pt idx="0">
                  <c:v>Oportunidades</c:v>
                </c:pt>
              </c:strCache>
            </c:strRef>
          </c:tx>
          <c:dPt>
            <c:idx val="0"/>
            <c:bubble3D val="0"/>
            <c:spPr>
              <a:solidFill>
                <a:srgbClr val="FF0000"/>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25AB-4845-9FED-58E8C310AF34}"/>
              </c:ext>
            </c:extLst>
          </c:dPt>
          <c:dPt>
            <c:idx val="1"/>
            <c:bubble3D val="0"/>
            <c:spPr>
              <a:solidFill>
                <a:srgbClr val="FFFF00"/>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25AB-4845-9FED-58E8C310AF34}"/>
              </c:ext>
            </c:extLst>
          </c:dPt>
          <c:dPt>
            <c:idx val="2"/>
            <c:bubble3D val="0"/>
            <c:spPr>
              <a:solidFill>
                <a:schemeClr val="accent6"/>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25AB-4845-9FED-58E8C310AF34}"/>
              </c:ext>
            </c:extLst>
          </c:dPt>
          <c:dLbls>
            <c:dLbl>
              <c:idx val="2"/>
              <c:layout>
                <c:manualLayout>
                  <c:x val="6.998942698391282E-2"/>
                  <c:y val="0.1742499657246407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25AB-4845-9FED-58E8C310AF34}"/>
                </c:ext>
              </c:extLst>
            </c:dLbl>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Arial Narrow" panose="020B0606020202030204" pitchFamily="34" charset="0"/>
                    <a:ea typeface="+mn-ea"/>
                    <a:cs typeface="+mn-cs"/>
                  </a:defRPr>
                </a:pPr>
                <a:endParaRPr lang="es-CL"/>
              </a:p>
            </c:txPr>
            <c:dLblPos val="ct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Hoja1!$A$2:$A$4</c:f>
              <c:strCache>
                <c:ptCount val="3"/>
                <c:pt idx="0">
                  <c:v>Riesgo Alto</c:v>
                </c:pt>
                <c:pt idx="1">
                  <c:v>Riesgo Moderado</c:v>
                </c:pt>
                <c:pt idx="2">
                  <c:v>Riesgo Bajo</c:v>
                </c:pt>
              </c:strCache>
            </c:strRef>
          </c:cat>
          <c:val>
            <c:numRef>
              <c:f>Hoja1!$B$2:$B$4</c:f>
              <c:numCache>
                <c:formatCode>0%</c:formatCode>
                <c:ptCount val="3"/>
                <c:pt idx="0">
                  <c:v>0.29411764705882354</c:v>
                </c:pt>
                <c:pt idx="1">
                  <c:v>0.6470588235294118</c:v>
                </c:pt>
                <c:pt idx="2">
                  <c:v>5.8823529411764705E-2</c:v>
                </c:pt>
              </c:numCache>
            </c:numRef>
          </c:val>
          <c:extLst>
            <c:ext xmlns:c16="http://schemas.microsoft.com/office/drawing/2014/chart" uri="{C3380CC4-5D6E-409C-BE32-E72D297353CC}">
              <c16:uniqueId val="{00000000-306F-46D3-8CA9-C846F8095D7C}"/>
            </c:ext>
          </c:extLst>
        </c:ser>
        <c:ser>
          <c:idx val="1"/>
          <c:order val="1"/>
          <c:tx>
            <c:strRef>
              <c:f>Hoja1!$C$1</c:f>
              <c:strCache>
                <c:ptCount val="1"/>
                <c:pt idx="0">
                  <c:v>Cantidad</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25AB-4845-9FED-58E8C310AF34}"/>
              </c:ext>
            </c:extLst>
          </c:dPt>
          <c:dPt>
            <c:idx val="1"/>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9-25AB-4845-9FED-58E8C310AF34}"/>
              </c:ext>
            </c:extLst>
          </c:dPt>
          <c:dPt>
            <c:idx val="2"/>
            <c:bubble3D val="0"/>
            <c:spPr>
              <a:solidFill>
                <a:schemeClr val="accent5"/>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B-25AB-4845-9FED-58E8C310AF34}"/>
              </c:ext>
            </c:extLst>
          </c:dPt>
          <c:dLbls>
            <c:spPr>
              <a:noFill/>
              <a:ln>
                <a:noFill/>
              </a:ln>
              <a:effectLst/>
            </c:spPr>
            <c:txPr>
              <a:bodyPr rot="0" spcFirstLastPara="1" vertOverflow="ellipsis" vert="horz" wrap="square" anchor="ctr" anchorCtr="1"/>
              <a:lstStyle/>
              <a:p>
                <a:pPr>
                  <a:defRPr sz="1197" b="1" i="0" u="none" strike="noStrike" kern="1200" baseline="0">
                    <a:solidFill>
                      <a:schemeClr val="lt1"/>
                    </a:solidFill>
                    <a:latin typeface="Arial Narrow" panose="020B0606020202030204" pitchFamily="34" charset="0"/>
                    <a:ea typeface="+mn-ea"/>
                    <a:cs typeface="+mn-cs"/>
                  </a:defRPr>
                </a:pPr>
                <a:endParaRPr lang="es-CL"/>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Hoja1!$A$2:$A$4</c:f>
              <c:strCache>
                <c:ptCount val="3"/>
                <c:pt idx="0">
                  <c:v>Riesgo Alto</c:v>
                </c:pt>
                <c:pt idx="1">
                  <c:v>Riesgo Moderado</c:v>
                </c:pt>
                <c:pt idx="2">
                  <c:v>Riesgo Bajo</c:v>
                </c:pt>
              </c:strCache>
            </c:strRef>
          </c:cat>
          <c:val>
            <c:numRef>
              <c:f>Hoja1!$C$2:$C$4</c:f>
              <c:numCache>
                <c:formatCode>General</c:formatCode>
                <c:ptCount val="3"/>
                <c:pt idx="0">
                  <c:v>5</c:v>
                </c:pt>
                <c:pt idx="1">
                  <c:v>11</c:v>
                </c:pt>
                <c:pt idx="2">
                  <c:v>1</c:v>
                </c:pt>
              </c:numCache>
            </c:numRef>
          </c:val>
          <c:extLst>
            <c:ext xmlns:c16="http://schemas.microsoft.com/office/drawing/2014/chart" uri="{C3380CC4-5D6E-409C-BE32-E72D297353CC}">
              <c16:uniqueId val="{00000001-306F-46D3-8CA9-C846F8095D7C}"/>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latin typeface="Arial Narrow" panose="020B0606020202030204" pitchFamily="34" charset="0"/>
        </a:defRPr>
      </a:pPr>
      <a:endParaRPr lang="es-C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cap="all" spc="50" baseline="0">
                <a:solidFill>
                  <a:schemeClr val="tx1"/>
                </a:solidFill>
                <a:latin typeface="Arial Narrow" panose="020B0606020202030204" pitchFamily="34" charset="0"/>
                <a:ea typeface="+mn-ea"/>
                <a:cs typeface="+mn-cs"/>
              </a:defRPr>
            </a:pPr>
            <a:r>
              <a:rPr lang="es-CL" sz="1800">
                <a:solidFill>
                  <a:schemeClr val="tx1"/>
                </a:solidFill>
              </a:rPr>
              <a:t>Gestión</a:t>
            </a:r>
            <a:r>
              <a:rPr lang="en-US" sz="1800">
                <a:solidFill>
                  <a:schemeClr val="tx1"/>
                </a:solidFill>
              </a:rPr>
              <a:t> de </a:t>
            </a:r>
            <a:r>
              <a:rPr lang="es-CL" sz="1800">
                <a:solidFill>
                  <a:schemeClr val="tx1"/>
                </a:solidFill>
              </a:rPr>
              <a:t>Riesgos</a:t>
            </a:r>
            <a:r>
              <a:rPr lang="en-US" sz="1800">
                <a:solidFill>
                  <a:schemeClr val="tx1"/>
                </a:solidFill>
              </a:rPr>
              <a:t> 2024</a:t>
            </a:r>
          </a:p>
        </c:rich>
      </c:tx>
      <c:overlay val="0"/>
      <c:spPr>
        <a:noFill/>
        <a:ln>
          <a:noFill/>
        </a:ln>
        <a:effectLst/>
      </c:spPr>
      <c:txPr>
        <a:bodyPr rot="0" spcFirstLastPara="1" vertOverflow="ellipsis" vert="horz" wrap="square" anchor="ctr" anchorCtr="1"/>
        <a:lstStyle/>
        <a:p>
          <a:pPr>
            <a:defRPr sz="1800" b="1" i="0" u="none" strike="noStrike" kern="1200" cap="all" spc="50" baseline="0">
              <a:solidFill>
                <a:schemeClr val="tx1"/>
              </a:solidFill>
              <a:latin typeface="Arial Narrow" panose="020B0606020202030204" pitchFamily="34" charset="0"/>
              <a:ea typeface="+mn-ea"/>
              <a:cs typeface="+mn-cs"/>
            </a:defRPr>
          </a:pPr>
          <a:endParaRPr lang="es-CL"/>
        </a:p>
      </c:txPr>
    </c:title>
    <c:autoTitleDeleted val="0"/>
    <c:plotArea>
      <c:layout/>
      <c:pieChart>
        <c:varyColors val="1"/>
        <c:ser>
          <c:idx val="0"/>
          <c:order val="0"/>
          <c:tx>
            <c:strRef>
              <c:f>Hoja1!$B$1</c:f>
              <c:strCache>
                <c:ptCount val="1"/>
                <c:pt idx="0">
                  <c:v>Oportunidades</c:v>
                </c:pt>
              </c:strCache>
            </c:strRef>
          </c:tx>
          <c:dPt>
            <c:idx val="0"/>
            <c:bubble3D val="0"/>
            <c:spPr>
              <a:solidFill>
                <a:srgbClr val="FF0000"/>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D454-4A3A-9327-981E64F2F2E9}"/>
              </c:ext>
            </c:extLst>
          </c:dPt>
          <c:dPt>
            <c:idx val="1"/>
            <c:bubble3D val="0"/>
            <c:spPr>
              <a:solidFill>
                <a:srgbClr val="FFFF00"/>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D454-4A3A-9327-981E64F2F2E9}"/>
              </c:ext>
            </c:extLst>
          </c:dPt>
          <c:dPt>
            <c:idx val="2"/>
            <c:bubble3D val="0"/>
            <c:spPr>
              <a:solidFill>
                <a:schemeClr val="accent6"/>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D454-4A3A-9327-981E64F2F2E9}"/>
              </c:ext>
            </c:extLst>
          </c:dPt>
          <c:dLbls>
            <c:dLbl>
              <c:idx val="0"/>
              <c:layout>
                <c:manualLayout>
                  <c:x val="-0.14865294522365899"/>
                  <c:y val="0.23791608925536809"/>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D454-4A3A-9327-981E64F2F2E9}"/>
                </c:ext>
              </c:extLst>
            </c:dLbl>
            <c:dLbl>
              <c:idx val="2"/>
              <c:layout>
                <c:manualLayout>
                  <c:x val="6.998942698391282E-2"/>
                  <c:y val="0.1742499657246407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D454-4A3A-9327-981E64F2F2E9}"/>
                </c:ext>
              </c:extLst>
            </c:dLbl>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Arial Narrow" panose="020B0606020202030204" pitchFamily="34" charset="0"/>
                    <a:ea typeface="+mn-ea"/>
                    <a:cs typeface="+mn-cs"/>
                  </a:defRPr>
                </a:pPr>
                <a:endParaRPr lang="es-CL"/>
              </a:p>
            </c:txPr>
            <c:dLblPos val="ct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Hoja1!$A$2:$A$4</c:f>
              <c:strCache>
                <c:ptCount val="3"/>
                <c:pt idx="0">
                  <c:v>Riesgo Alto</c:v>
                </c:pt>
                <c:pt idx="1">
                  <c:v>Riesgo Moderado</c:v>
                </c:pt>
                <c:pt idx="2">
                  <c:v>Riesgo Bajo</c:v>
                </c:pt>
              </c:strCache>
            </c:strRef>
          </c:cat>
          <c:val>
            <c:numRef>
              <c:f>Hoja1!$B$2:$B$4</c:f>
              <c:numCache>
                <c:formatCode>0%</c:formatCode>
                <c:ptCount val="3"/>
                <c:pt idx="0">
                  <c:v>0.17647058823529413</c:v>
                </c:pt>
                <c:pt idx="1">
                  <c:v>0.76470588235294112</c:v>
                </c:pt>
                <c:pt idx="2">
                  <c:v>5.8823529411764705E-2</c:v>
                </c:pt>
              </c:numCache>
            </c:numRef>
          </c:val>
          <c:extLst>
            <c:ext xmlns:c16="http://schemas.microsoft.com/office/drawing/2014/chart" uri="{C3380CC4-5D6E-409C-BE32-E72D297353CC}">
              <c16:uniqueId val="{00000006-D454-4A3A-9327-981E64F2F2E9}"/>
            </c:ext>
          </c:extLst>
        </c:ser>
        <c:ser>
          <c:idx val="1"/>
          <c:order val="1"/>
          <c:tx>
            <c:strRef>
              <c:f>Hoja1!$C$1</c:f>
              <c:strCache>
                <c:ptCount val="1"/>
                <c:pt idx="0">
                  <c:v>Cantidad</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8-D454-4A3A-9327-981E64F2F2E9}"/>
              </c:ext>
            </c:extLst>
          </c:dPt>
          <c:dPt>
            <c:idx val="1"/>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A-D454-4A3A-9327-981E64F2F2E9}"/>
              </c:ext>
            </c:extLst>
          </c:dPt>
          <c:dPt>
            <c:idx val="2"/>
            <c:bubble3D val="0"/>
            <c:spPr>
              <a:solidFill>
                <a:schemeClr val="accent5"/>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C-D454-4A3A-9327-981E64F2F2E9}"/>
              </c:ext>
            </c:extLst>
          </c:dPt>
          <c:dLbls>
            <c:spPr>
              <a:noFill/>
              <a:ln>
                <a:noFill/>
              </a:ln>
              <a:effectLst/>
            </c:spPr>
            <c:txPr>
              <a:bodyPr rot="0" spcFirstLastPara="1" vertOverflow="ellipsis" vert="horz" wrap="square" anchor="ctr" anchorCtr="1"/>
              <a:lstStyle/>
              <a:p>
                <a:pPr>
                  <a:defRPr sz="1197" b="1" i="0" u="none" strike="noStrike" kern="1200" baseline="0">
                    <a:solidFill>
                      <a:schemeClr val="lt1"/>
                    </a:solidFill>
                    <a:latin typeface="Arial Narrow" panose="020B0606020202030204" pitchFamily="34" charset="0"/>
                    <a:ea typeface="+mn-ea"/>
                    <a:cs typeface="+mn-cs"/>
                  </a:defRPr>
                </a:pPr>
                <a:endParaRPr lang="es-CL"/>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Hoja1!$A$2:$A$4</c:f>
              <c:strCache>
                <c:ptCount val="3"/>
                <c:pt idx="0">
                  <c:v>Riesgo Alto</c:v>
                </c:pt>
                <c:pt idx="1">
                  <c:v>Riesgo Moderado</c:v>
                </c:pt>
                <c:pt idx="2">
                  <c:v>Riesgo Bajo</c:v>
                </c:pt>
              </c:strCache>
            </c:strRef>
          </c:cat>
          <c:val>
            <c:numRef>
              <c:f>Hoja1!$C$2:$C$4</c:f>
              <c:numCache>
                <c:formatCode>General</c:formatCode>
                <c:ptCount val="3"/>
                <c:pt idx="0">
                  <c:v>3</c:v>
                </c:pt>
                <c:pt idx="1">
                  <c:v>13</c:v>
                </c:pt>
                <c:pt idx="2">
                  <c:v>1</c:v>
                </c:pt>
              </c:numCache>
            </c:numRef>
          </c:val>
          <c:extLst>
            <c:ext xmlns:c16="http://schemas.microsoft.com/office/drawing/2014/chart" uri="{C3380CC4-5D6E-409C-BE32-E72D297353CC}">
              <c16:uniqueId val="{0000000D-D454-4A3A-9327-981E64F2F2E9}"/>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latin typeface="Arial Narrow" panose="020B0606020202030204" pitchFamily="34" charset="0"/>
        </a:defRPr>
      </a:pPr>
      <a:endParaRPr lang="es-CL"/>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s-CL" sz="2400" b="1" i="0" u="none" strike="noStrike" kern="1200" spc="0" normalizeH="0" baseline="0" noProof="0">
                <a:solidFill>
                  <a:schemeClr val="tx1"/>
                </a:solidFill>
                <a:latin typeface="Arial Narrow" panose="020B0606020202030204" pitchFamily="34" charset="0"/>
                <a:ea typeface="+mj-ea"/>
                <a:cs typeface="+mj-cs"/>
              </a:defRPr>
            </a:pPr>
            <a:r>
              <a:rPr lang="es-CL" noProof="0" dirty="0">
                <a:solidFill>
                  <a:schemeClr val="tx1"/>
                </a:solidFill>
              </a:rPr>
              <a:t>Evaluación de Eficacia</a:t>
            </a:r>
            <a:r>
              <a:rPr lang="es-CL" baseline="0" noProof="0" dirty="0">
                <a:solidFill>
                  <a:schemeClr val="tx1"/>
                </a:solidFill>
              </a:rPr>
              <a:t> </a:t>
            </a:r>
            <a:r>
              <a:rPr lang="es-CL" noProof="0" dirty="0">
                <a:solidFill>
                  <a:schemeClr val="tx1"/>
                </a:solidFill>
              </a:rPr>
              <a:t>2023</a:t>
            </a:r>
          </a:p>
        </c:rich>
      </c:tx>
      <c:overlay val="0"/>
      <c:spPr>
        <a:noFill/>
        <a:ln>
          <a:noFill/>
        </a:ln>
        <a:effectLst/>
      </c:spPr>
      <c:txPr>
        <a:bodyPr rot="0" spcFirstLastPara="1" vertOverflow="ellipsis" vert="horz" wrap="square" anchor="ctr" anchorCtr="1"/>
        <a:lstStyle/>
        <a:p>
          <a:pPr>
            <a:defRPr lang="es-CL" sz="2400" b="1" i="0" u="none" strike="noStrike" kern="1200" spc="0" normalizeH="0" baseline="0" noProof="0">
              <a:solidFill>
                <a:schemeClr val="tx1"/>
              </a:solidFill>
              <a:latin typeface="Arial Narrow" panose="020B0606020202030204" pitchFamily="34" charset="0"/>
              <a:ea typeface="+mj-ea"/>
              <a:cs typeface="+mj-cs"/>
            </a:defRPr>
          </a:pPr>
          <a:endParaRPr lang="es-CL"/>
        </a:p>
      </c:txPr>
    </c:title>
    <c:autoTitleDeleted val="0"/>
    <c:plotArea>
      <c:layout/>
      <c:pieChart>
        <c:varyColors val="1"/>
        <c:ser>
          <c:idx val="0"/>
          <c:order val="0"/>
          <c:tx>
            <c:strRef>
              <c:f>Hoja1!$B$1</c:f>
              <c:strCache>
                <c:ptCount val="1"/>
                <c:pt idx="0">
                  <c:v>Oportunidades</c:v>
                </c:pt>
              </c:strCache>
            </c:strRef>
          </c:tx>
          <c:dPt>
            <c:idx val="0"/>
            <c:bubble3D val="0"/>
            <c:spPr>
              <a:gradFill>
                <a:gsLst>
                  <a:gs pos="100000">
                    <a:schemeClr val="accent1">
                      <a:lumMod val="60000"/>
                      <a:lumOff val="40000"/>
                    </a:schemeClr>
                  </a:gs>
                  <a:gs pos="0">
                    <a:schemeClr val="accent1"/>
                  </a:gs>
                </a:gsLst>
                <a:lin ang="5400000" scaled="0"/>
              </a:gradFill>
              <a:ln w="19050">
                <a:solidFill>
                  <a:schemeClr val="lt1"/>
                </a:solidFill>
              </a:ln>
              <a:effectLst/>
            </c:spPr>
            <c:extLst>
              <c:ext xmlns:c16="http://schemas.microsoft.com/office/drawing/2014/chart" uri="{C3380CC4-5D6E-409C-BE32-E72D297353CC}">
                <c16:uniqueId val="{00000001-25AB-4845-9FED-58E8C310AF34}"/>
              </c:ext>
            </c:extLst>
          </c:dPt>
          <c:dPt>
            <c:idx val="1"/>
            <c:bubble3D val="0"/>
            <c:spPr>
              <a:gradFill>
                <a:gsLst>
                  <a:gs pos="100000">
                    <a:schemeClr val="accent3">
                      <a:lumMod val="60000"/>
                      <a:lumOff val="40000"/>
                    </a:schemeClr>
                  </a:gs>
                  <a:gs pos="0">
                    <a:schemeClr val="accent3"/>
                  </a:gs>
                </a:gsLst>
                <a:lin ang="5400000" scaled="0"/>
              </a:gradFill>
              <a:ln w="19050">
                <a:solidFill>
                  <a:schemeClr val="lt1"/>
                </a:solidFill>
              </a:ln>
              <a:effectLst/>
            </c:spPr>
            <c:extLst>
              <c:ext xmlns:c16="http://schemas.microsoft.com/office/drawing/2014/chart" uri="{C3380CC4-5D6E-409C-BE32-E72D297353CC}">
                <c16:uniqueId val="{00000003-25AB-4845-9FED-58E8C310AF34}"/>
              </c:ext>
            </c:extLst>
          </c:dPt>
          <c:dPt>
            <c:idx val="2"/>
            <c:bubble3D val="0"/>
            <c:spPr>
              <a:gradFill>
                <a:gsLst>
                  <a:gs pos="100000">
                    <a:schemeClr val="accent5">
                      <a:lumMod val="60000"/>
                      <a:lumOff val="40000"/>
                    </a:schemeClr>
                  </a:gs>
                  <a:gs pos="0">
                    <a:schemeClr val="accent5"/>
                  </a:gs>
                </a:gsLst>
                <a:lin ang="5400000" scaled="0"/>
              </a:gradFill>
              <a:ln w="19050">
                <a:solidFill>
                  <a:schemeClr val="lt1"/>
                </a:solidFill>
              </a:ln>
              <a:effectLst/>
            </c:spPr>
            <c:extLst>
              <c:ext xmlns:c16="http://schemas.microsoft.com/office/drawing/2014/chart" uri="{C3380CC4-5D6E-409C-BE32-E72D297353CC}">
                <c16:uniqueId val="{00000005-25AB-4845-9FED-58E8C310AF34}"/>
              </c:ext>
            </c:extLst>
          </c:dPt>
          <c:dLbls>
            <c:spPr>
              <a:noFill/>
              <a:ln>
                <a:noFill/>
              </a:ln>
              <a:effectLst/>
            </c:spPr>
            <c:txPr>
              <a:bodyPr rot="0" spcFirstLastPara="1" vertOverflow="ellipsis" vert="horz" wrap="square" anchor="ctr" anchorCtr="1"/>
              <a:lstStyle/>
              <a:p>
                <a:pPr>
                  <a:defRPr sz="2000" b="0" i="0" u="none" strike="noStrike" kern="1200" baseline="0">
                    <a:solidFill>
                      <a:schemeClr val="dk1">
                        <a:lumMod val="75000"/>
                        <a:lumOff val="25000"/>
                      </a:schemeClr>
                    </a:solidFill>
                    <a:latin typeface="Arial Narrow" panose="020B0606020202030204" pitchFamily="34" charset="0"/>
                    <a:ea typeface="+mn-ea"/>
                    <a:cs typeface="+mn-cs"/>
                  </a:defRPr>
                </a:pPr>
                <a:endParaRPr lang="es-CL"/>
              </a:p>
            </c:txPr>
            <c:dLblPos val="inEnd"/>
            <c:showLegendKey val="0"/>
            <c:showVal val="1"/>
            <c:showCatName val="0"/>
            <c:showSerName val="0"/>
            <c:showPercent val="0"/>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Hoja1!$A$2:$A$4</c:f>
              <c:strCache>
                <c:ptCount val="3"/>
                <c:pt idx="0">
                  <c:v>Beneficio Esperado Alto</c:v>
                </c:pt>
                <c:pt idx="1">
                  <c:v>Beneficio Esperado Medio</c:v>
                </c:pt>
                <c:pt idx="2">
                  <c:v>Beneficio esperado No implementado</c:v>
                </c:pt>
              </c:strCache>
            </c:strRef>
          </c:cat>
          <c:val>
            <c:numRef>
              <c:f>Hoja1!$B$2:$B$4</c:f>
              <c:numCache>
                <c:formatCode>0%</c:formatCode>
                <c:ptCount val="3"/>
                <c:pt idx="0">
                  <c:v>0.66666666666666663</c:v>
                </c:pt>
                <c:pt idx="1">
                  <c:v>0.25</c:v>
                </c:pt>
                <c:pt idx="2">
                  <c:v>8.3333333333333329E-2</c:v>
                </c:pt>
              </c:numCache>
            </c:numRef>
          </c:val>
          <c:extLst>
            <c:ext xmlns:c16="http://schemas.microsoft.com/office/drawing/2014/chart" uri="{C3380CC4-5D6E-409C-BE32-E72D297353CC}">
              <c16:uniqueId val="{00000000-306F-46D3-8CA9-C846F8095D7C}"/>
            </c:ext>
          </c:extLst>
        </c:ser>
        <c:ser>
          <c:idx val="1"/>
          <c:order val="1"/>
          <c:tx>
            <c:strRef>
              <c:f>Hoja1!$C$1</c:f>
              <c:strCache>
                <c:ptCount val="1"/>
                <c:pt idx="0">
                  <c:v>Cantidad</c:v>
                </c:pt>
              </c:strCache>
            </c:strRef>
          </c:tx>
          <c:dPt>
            <c:idx val="0"/>
            <c:bubble3D val="0"/>
            <c:spPr>
              <a:gradFill>
                <a:gsLst>
                  <a:gs pos="100000">
                    <a:schemeClr val="accent1">
                      <a:lumMod val="60000"/>
                      <a:lumOff val="40000"/>
                    </a:schemeClr>
                  </a:gs>
                  <a:gs pos="0">
                    <a:schemeClr val="accent1"/>
                  </a:gs>
                </a:gsLst>
                <a:lin ang="5400000" scaled="0"/>
              </a:gradFill>
              <a:ln w="19050">
                <a:solidFill>
                  <a:schemeClr val="lt1"/>
                </a:solidFill>
              </a:ln>
              <a:effectLst/>
            </c:spPr>
            <c:extLst>
              <c:ext xmlns:c16="http://schemas.microsoft.com/office/drawing/2014/chart" uri="{C3380CC4-5D6E-409C-BE32-E72D297353CC}">
                <c16:uniqueId val="{00000007-25AB-4845-9FED-58E8C310AF34}"/>
              </c:ext>
            </c:extLst>
          </c:dPt>
          <c:dPt>
            <c:idx val="1"/>
            <c:bubble3D val="0"/>
            <c:spPr>
              <a:gradFill>
                <a:gsLst>
                  <a:gs pos="100000">
                    <a:schemeClr val="accent3">
                      <a:lumMod val="60000"/>
                      <a:lumOff val="40000"/>
                    </a:schemeClr>
                  </a:gs>
                  <a:gs pos="0">
                    <a:schemeClr val="accent3"/>
                  </a:gs>
                </a:gsLst>
                <a:lin ang="5400000" scaled="0"/>
              </a:gradFill>
              <a:ln w="19050">
                <a:solidFill>
                  <a:schemeClr val="lt1"/>
                </a:solidFill>
              </a:ln>
              <a:effectLst/>
            </c:spPr>
            <c:extLst>
              <c:ext xmlns:c16="http://schemas.microsoft.com/office/drawing/2014/chart" uri="{C3380CC4-5D6E-409C-BE32-E72D297353CC}">
                <c16:uniqueId val="{00000009-25AB-4845-9FED-58E8C310AF34}"/>
              </c:ext>
            </c:extLst>
          </c:dPt>
          <c:dPt>
            <c:idx val="2"/>
            <c:bubble3D val="0"/>
            <c:spPr>
              <a:gradFill>
                <a:gsLst>
                  <a:gs pos="100000">
                    <a:schemeClr val="accent5">
                      <a:lumMod val="60000"/>
                      <a:lumOff val="40000"/>
                    </a:schemeClr>
                  </a:gs>
                  <a:gs pos="0">
                    <a:schemeClr val="accent5"/>
                  </a:gs>
                </a:gsLst>
                <a:lin ang="5400000" scaled="0"/>
              </a:gradFill>
              <a:ln w="19050">
                <a:solidFill>
                  <a:schemeClr val="lt1"/>
                </a:solidFill>
              </a:ln>
              <a:effectLst/>
            </c:spPr>
            <c:extLst>
              <c:ext xmlns:c16="http://schemas.microsoft.com/office/drawing/2014/chart" uri="{C3380CC4-5D6E-409C-BE32-E72D297353CC}">
                <c16:uniqueId val="{0000000B-25AB-4845-9FED-58E8C310AF34}"/>
              </c:ext>
            </c:extLst>
          </c:dPt>
          <c:cat>
            <c:strRef>
              <c:f>Hoja1!$A$2:$A$4</c:f>
              <c:strCache>
                <c:ptCount val="3"/>
                <c:pt idx="0">
                  <c:v>Beneficio Esperado Alto</c:v>
                </c:pt>
                <c:pt idx="1">
                  <c:v>Beneficio Esperado Medio</c:v>
                </c:pt>
                <c:pt idx="2">
                  <c:v>Beneficio esperado No implementado</c:v>
                </c:pt>
              </c:strCache>
            </c:strRef>
          </c:cat>
          <c:val>
            <c:numRef>
              <c:f>Hoja1!$C$2:$C$4</c:f>
              <c:numCache>
                <c:formatCode>General</c:formatCode>
                <c:ptCount val="3"/>
                <c:pt idx="0">
                  <c:v>8</c:v>
                </c:pt>
                <c:pt idx="1">
                  <c:v>3</c:v>
                </c:pt>
                <c:pt idx="2">
                  <c:v>1</c:v>
                </c:pt>
              </c:numCache>
            </c:numRef>
          </c:val>
          <c:extLst>
            <c:ext xmlns:c16="http://schemas.microsoft.com/office/drawing/2014/chart" uri="{C3380CC4-5D6E-409C-BE32-E72D297353CC}">
              <c16:uniqueId val="{00000001-306F-46D3-8CA9-C846F8095D7C}"/>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59537147431017379"/>
          <c:y val="0.31891401148179183"/>
          <c:w val="0.39643499844731583"/>
          <c:h val="0.44169288396890261"/>
        </c:manualLayout>
      </c:layout>
      <c:overlay val="0"/>
      <c:spPr>
        <a:solidFill>
          <a:schemeClr val="lt1">
            <a:alpha val="50000"/>
          </a:schemeClr>
        </a:solidFill>
        <a:ln>
          <a:noFill/>
        </a:ln>
        <a:effectLst/>
      </c:spPr>
      <c:txPr>
        <a:bodyPr rot="0" spcFirstLastPara="1" vertOverflow="ellipsis" vert="horz" wrap="square" anchor="ctr" anchorCtr="1"/>
        <a:lstStyle/>
        <a:p>
          <a:pPr>
            <a:defRPr sz="1800" b="0" i="0" u="none" strike="noStrike" kern="1200" baseline="0">
              <a:solidFill>
                <a:schemeClr val="tx1"/>
              </a:solidFill>
              <a:latin typeface="Arial Narrow" panose="020B0606020202030204" pitchFamily="34" charset="0"/>
              <a:ea typeface="+mn-ea"/>
              <a:cs typeface="+mn-cs"/>
            </a:defRPr>
          </a:pPr>
          <a:endParaRPr lang="es-CL"/>
        </a:p>
      </c:txPr>
    </c:legend>
    <c:plotVisOnly val="1"/>
    <c:dispBlanksAs val="gap"/>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sz="2000">
          <a:latin typeface="Arial Narrow" panose="020B0606020202030204" pitchFamily="34" charset="0"/>
        </a:defRPr>
      </a:pPr>
      <a:endParaRPr lang="es-CL"/>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s-CL" sz="2400" b="1" i="0" u="none" strike="noStrike" kern="1200" spc="0" normalizeH="0" baseline="0" noProof="0">
                <a:solidFill>
                  <a:schemeClr val="tx1"/>
                </a:solidFill>
                <a:latin typeface="Arial Narrow" panose="020B0606020202030204" pitchFamily="34" charset="0"/>
                <a:ea typeface="+mj-ea"/>
                <a:cs typeface="+mj-cs"/>
              </a:defRPr>
            </a:pPr>
            <a:r>
              <a:rPr lang="es-CL" noProof="0" dirty="0">
                <a:solidFill>
                  <a:schemeClr val="tx1"/>
                </a:solidFill>
              </a:rPr>
              <a:t>Evaluación de Eficacia</a:t>
            </a:r>
            <a:r>
              <a:rPr lang="es-CL" baseline="0" noProof="0" dirty="0">
                <a:solidFill>
                  <a:schemeClr val="tx1"/>
                </a:solidFill>
              </a:rPr>
              <a:t> </a:t>
            </a:r>
            <a:r>
              <a:rPr lang="es-CL" noProof="0" dirty="0">
                <a:solidFill>
                  <a:schemeClr val="tx1"/>
                </a:solidFill>
              </a:rPr>
              <a:t>2024</a:t>
            </a:r>
          </a:p>
        </c:rich>
      </c:tx>
      <c:overlay val="0"/>
      <c:spPr>
        <a:noFill/>
        <a:ln>
          <a:noFill/>
        </a:ln>
        <a:effectLst/>
      </c:spPr>
      <c:txPr>
        <a:bodyPr rot="0" spcFirstLastPara="1" vertOverflow="ellipsis" vert="horz" wrap="square" anchor="ctr" anchorCtr="1"/>
        <a:lstStyle/>
        <a:p>
          <a:pPr>
            <a:defRPr lang="es-CL" sz="2400" b="1" i="0" u="none" strike="noStrike" kern="1200" spc="0" normalizeH="0" baseline="0" noProof="0">
              <a:solidFill>
                <a:schemeClr val="tx1"/>
              </a:solidFill>
              <a:latin typeface="Arial Narrow" panose="020B0606020202030204" pitchFamily="34" charset="0"/>
              <a:ea typeface="+mj-ea"/>
              <a:cs typeface="+mj-cs"/>
            </a:defRPr>
          </a:pPr>
          <a:endParaRPr lang="es-CL"/>
        </a:p>
      </c:txPr>
    </c:title>
    <c:autoTitleDeleted val="0"/>
    <c:plotArea>
      <c:layout/>
      <c:pieChart>
        <c:varyColors val="1"/>
        <c:ser>
          <c:idx val="0"/>
          <c:order val="0"/>
          <c:tx>
            <c:strRef>
              <c:f>Hoja1!$B$1</c:f>
              <c:strCache>
                <c:ptCount val="1"/>
                <c:pt idx="0">
                  <c:v>Oportunidades</c:v>
                </c:pt>
              </c:strCache>
            </c:strRef>
          </c:tx>
          <c:dPt>
            <c:idx val="0"/>
            <c:bubble3D val="0"/>
            <c:spPr>
              <a:gradFill>
                <a:gsLst>
                  <a:gs pos="100000">
                    <a:schemeClr val="accent1">
                      <a:lumMod val="60000"/>
                      <a:lumOff val="40000"/>
                    </a:schemeClr>
                  </a:gs>
                  <a:gs pos="0">
                    <a:schemeClr val="accent1"/>
                  </a:gs>
                </a:gsLst>
                <a:lin ang="5400000" scaled="0"/>
              </a:gradFill>
              <a:ln w="19050">
                <a:solidFill>
                  <a:schemeClr val="lt1"/>
                </a:solidFill>
              </a:ln>
              <a:effectLst/>
            </c:spPr>
            <c:extLst>
              <c:ext xmlns:c16="http://schemas.microsoft.com/office/drawing/2014/chart" uri="{C3380CC4-5D6E-409C-BE32-E72D297353CC}">
                <c16:uniqueId val="{00000001-56EB-450F-B869-D0D40756ED94}"/>
              </c:ext>
            </c:extLst>
          </c:dPt>
          <c:dPt>
            <c:idx val="1"/>
            <c:bubble3D val="0"/>
            <c:spPr>
              <a:gradFill>
                <a:gsLst>
                  <a:gs pos="100000">
                    <a:schemeClr val="accent3">
                      <a:lumMod val="60000"/>
                      <a:lumOff val="40000"/>
                    </a:schemeClr>
                  </a:gs>
                  <a:gs pos="0">
                    <a:schemeClr val="accent3"/>
                  </a:gs>
                </a:gsLst>
                <a:lin ang="5400000" scaled="0"/>
              </a:gradFill>
              <a:ln w="19050">
                <a:solidFill>
                  <a:schemeClr val="lt1"/>
                </a:solidFill>
              </a:ln>
              <a:effectLst/>
            </c:spPr>
            <c:extLst>
              <c:ext xmlns:c16="http://schemas.microsoft.com/office/drawing/2014/chart" uri="{C3380CC4-5D6E-409C-BE32-E72D297353CC}">
                <c16:uniqueId val="{00000003-56EB-450F-B869-D0D40756ED94}"/>
              </c:ext>
            </c:extLst>
          </c:dPt>
          <c:dPt>
            <c:idx val="2"/>
            <c:bubble3D val="0"/>
            <c:spPr>
              <a:gradFill>
                <a:gsLst>
                  <a:gs pos="100000">
                    <a:schemeClr val="accent5">
                      <a:lumMod val="60000"/>
                      <a:lumOff val="40000"/>
                    </a:schemeClr>
                  </a:gs>
                  <a:gs pos="0">
                    <a:schemeClr val="accent5"/>
                  </a:gs>
                </a:gsLst>
                <a:lin ang="5400000" scaled="0"/>
              </a:gradFill>
              <a:ln w="19050">
                <a:solidFill>
                  <a:schemeClr val="lt1"/>
                </a:solidFill>
              </a:ln>
              <a:effectLst/>
            </c:spPr>
            <c:extLst>
              <c:ext xmlns:c16="http://schemas.microsoft.com/office/drawing/2014/chart" uri="{C3380CC4-5D6E-409C-BE32-E72D297353CC}">
                <c16:uniqueId val="{00000005-56EB-450F-B869-D0D40756ED94}"/>
              </c:ext>
            </c:extLst>
          </c:dPt>
          <c:dLbls>
            <c:spPr>
              <a:noFill/>
              <a:ln>
                <a:noFill/>
              </a:ln>
              <a:effectLst/>
            </c:spPr>
            <c:txPr>
              <a:bodyPr rot="0" spcFirstLastPara="1" vertOverflow="ellipsis" vert="horz" wrap="square" anchor="ctr" anchorCtr="1"/>
              <a:lstStyle/>
              <a:p>
                <a:pPr>
                  <a:defRPr sz="2000" b="0" i="0" u="none" strike="noStrike" kern="1200" baseline="0">
                    <a:solidFill>
                      <a:schemeClr val="dk1">
                        <a:lumMod val="75000"/>
                        <a:lumOff val="25000"/>
                      </a:schemeClr>
                    </a:solidFill>
                    <a:latin typeface="Arial Narrow" panose="020B0606020202030204" pitchFamily="34" charset="0"/>
                    <a:ea typeface="+mn-ea"/>
                    <a:cs typeface="+mn-cs"/>
                  </a:defRPr>
                </a:pPr>
                <a:endParaRPr lang="es-CL"/>
              </a:p>
            </c:txPr>
            <c:dLblPos val="inEnd"/>
            <c:showLegendKey val="0"/>
            <c:showVal val="1"/>
            <c:showCatName val="0"/>
            <c:showSerName val="0"/>
            <c:showPercent val="0"/>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Hoja1!$A$2:$A$4</c:f>
              <c:strCache>
                <c:ptCount val="3"/>
                <c:pt idx="0">
                  <c:v>Beneficio esperado Alto</c:v>
                </c:pt>
                <c:pt idx="1">
                  <c:v>Beneficio esperado medio</c:v>
                </c:pt>
                <c:pt idx="2">
                  <c:v>Beneficio esperado bajo</c:v>
                </c:pt>
              </c:strCache>
            </c:strRef>
          </c:cat>
          <c:val>
            <c:numRef>
              <c:f>Hoja1!$B$2:$B$4</c:f>
              <c:numCache>
                <c:formatCode>0%</c:formatCode>
                <c:ptCount val="3"/>
                <c:pt idx="0">
                  <c:v>0.70588235294117652</c:v>
                </c:pt>
                <c:pt idx="1">
                  <c:v>0.29411764705882354</c:v>
                </c:pt>
                <c:pt idx="2">
                  <c:v>5.8823529411764705E-2</c:v>
                </c:pt>
              </c:numCache>
            </c:numRef>
          </c:val>
          <c:extLst>
            <c:ext xmlns:c16="http://schemas.microsoft.com/office/drawing/2014/chart" uri="{C3380CC4-5D6E-409C-BE32-E72D297353CC}">
              <c16:uniqueId val="{00000006-56EB-450F-B869-D0D40756ED94}"/>
            </c:ext>
          </c:extLst>
        </c:ser>
        <c:ser>
          <c:idx val="1"/>
          <c:order val="1"/>
          <c:tx>
            <c:strRef>
              <c:f>Hoja1!$C$1</c:f>
              <c:strCache>
                <c:ptCount val="1"/>
                <c:pt idx="0">
                  <c:v>Cantidad</c:v>
                </c:pt>
              </c:strCache>
            </c:strRef>
          </c:tx>
          <c:dPt>
            <c:idx val="0"/>
            <c:bubble3D val="0"/>
            <c:spPr>
              <a:gradFill>
                <a:gsLst>
                  <a:gs pos="100000">
                    <a:schemeClr val="accent1">
                      <a:lumMod val="60000"/>
                      <a:lumOff val="40000"/>
                    </a:schemeClr>
                  </a:gs>
                  <a:gs pos="0">
                    <a:schemeClr val="accent1"/>
                  </a:gs>
                </a:gsLst>
                <a:lin ang="5400000" scaled="0"/>
              </a:gradFill>
              <a:ln w="19050">
                <a:solidFill>
                  <a:schemeClr val="lt1"/>
                </a:solidFill>
              </a:ln>
              <a:effectLst/>
            </c:spPr>
            <c:extLst>
              <c:ext xmlns:c16="http://schemas.microsoft.com/office/drawing/2014/chart" uri="{C3380CC4-5D6E-409C-BE32-E72D297353CC}">
                <c16:uniqueId val="{00000008-56EB-450F-B869-D0D40756ED94}"/>
              </c:ext>
            </c:extLst>
          </c:dPt>
          <c:dPt>
            <c:idx val="1"/>
            <c:bubble3D val="0"/>
            <c:spPr>
              <a:gradFill>
                <a:gsLst>
                  <a:gs pos="100000">
                    <a:schemeClr val="accent3">
                      <a:lumMod val="60000"/>
                      <a:lumOff val="40000"/>
                    </a:schemeClr>
                  </a:gs>
                  <a:gs pos="0">
                    <a:schemeClr val="accent3"/>
                  </a:gs>
                </a:gsLst>
                <a:lin ang="5400000" scaled="0"/>
              </a:gradFill>
              <a:ln w="19050">
                <a:solidFill>
                  <a:schemeClr val="lt1"/>
                </a:solidFill>
              </a:ln>
              <a:effectLst/>
            </c:spPr>
            <c:extLst>
              <c:ext xmlns:c16="http://schemas.microsoft.com/office/drawing/2014/chart" uri="{C3380CC4-5D6E-409C-BE32-E72D297353CC}">
                <c16:uniqueId val="{0000000A-56EB-450F-B869-D0D40756ED94}"/>
              </c:ext>
            </c:extLst>
          </c:dPt>
          <c:dPt>
            <c:idx val="2"/>
            <c:bubble3D val="0"/>
            <c:spPr>
              <a:gradFill>
                <a:gsLst>
                  <a:gs pos="100000">
                    <a:schemeClr val="accent5">
                      <a:lumMod val="60000"/>
                      <a:lumOff val="40000"/>
                    </a:schemeClr>
                  </a:gs>
                  <a:gs pos="0">
                    <a:schemeClr val="accent5"/>
                  </a:gs>
                </a:gsLst>
                <a:lin ang="5400000" scaled="0"/>
              </a:gradFill>
              <a:ln w="19050">
                <a:solidFill>
                  <a:schemeClr val="lt1"/>
                </a:solidFill>
              </a:ln>
              <a:effectLst/>
            </c:spPr>
            <c:extLst>
              <c:ext xmlns:c16="http://schemas.microsoft.com/office/drawing/2014/chart" uri="{C3380CC4-5D6E-409C-BE32-E72D297353CC}">
                <c16:uniqueId val="{0000000C-56EB-450F-B869-D0D40756ED94}"/>
              </c:ext>
            </c:extLst>
          </c:dPt>
          <c:cat>
            <c:strRef>
              <c:f>Hoja1!$A$2:$A$4</c:f>
              <c:strCache>
                <c:ptCount val="3"/>
                <c:pt idx="0">
                  <c:v>Beneficio esperado Alto</c:v>
                </c:pt>
                <c:pt idx="1">
                  <c:v>Beneficio esperado medio</c:v>
                </c:pt>
                <c:pt idx="2">
                  <c:v>Beneficio esperado bajo</c:v>
                </c:pt>
              </c:strCache>
            </c:strRef>
          </c:cat>
          <c:val>
            <c:numRef>
              <c:f>Hoja1!$C$2:$C$4</c:f>
              <c:numCache>
                <c:formatCode>General</c:formatCode>
                <c:ptCount val="3"/>
                <c:pt idx="0">
                  <c:v>12</c:v>
                </c:pt>
                <c:pt idx="1">
                  <c:v>5</c:v>
                </c:pt>
                <c:pt idx="2">
                  <c:v>1</c:v>
                </c:pt>
              </c:numCache>
            </c:numRef>
          </c:val>
          <c:extLst>
            <c:ext xmlns:c16="http://schemas.microsoft.com/office/drawing/2014/chart" uri="{C3380CC4-5D6E-409C-BE32-E72D297353CC}">
              <c16:uniqueId val="{0000000D-56EB-450F-B869-D0D40756ED94}"/>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59537147431017379"/>
          <c:y val="0.31891401148179183"/>
          <c:w val="0.39643499844731583"/>
          <c:h val="0.44169288396890261"/>
        </c:manualLayout>
      </c:layout>
      <c:overlay val="0"/>
      <c:spPr>
        <a:solidFill>
          <a:schemeClr val="lt1">
            <a:alpha val="50000"/>
          </a:schemeClr>
        </a:solidFill>
        <a:ln>
          <a:noFill/>
        </a:ln>
        <a:effectLst/>
      </c:spPr>
      <c:txPr>
        <a:bodyPr rot="0" spcFirstLastPara="1" vertOverflow="ellipsis" vert="horz" wrap="square" anchor="ctr" anchorCtr="1"/>
        <a:lstStyle/>
        <a:p>
          <a:pPr>
            <a:defRPr sz="1800" b="0" i="0" u="none" strike="noStrike" kern="1200" baseline="0">
              <a:solidFill>
                <a:schemeClr val="tx1"/>
              </a:solidFill>
              <a:latin typeface="Arial Narrow" panose="020B0606020202030204" pitchFamily="34" charset="0"/>
              <a:ea typeface="+mn-ea"/>
              <a:cs typeface="+mn-cs"/>
            </a:defRPr>
          </a:pPr>
          <a:endParaRPr lang="es-CL"/>
        </a:p>
      </c:txPr>
    </c:legend>
    <c:plotVisOnly val="1"/>
    <c:dispBlanksAs val="gap"/>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sz="2000">
          <a:latin typeface="Arial Narrow" panose="020B0606020202030204" pitchFamily="34" charset="0"/>
        </a:defRPr>
      </a:pPr>
      <a:endParaRPr lang="es-CL"/>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s-CL" b="1"/>
              <a:t>Reclamos clientes</a:t>
            </a: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s-CL"/>
        </a:p>
      </c:txPr>
    </c:title>
    <c:autoTitleDeleted val="0"/>
    <c:plotArea>
      <c:layout/>
      <c:barChart>
        <c:barDir val="col"/>
        <c:grouping val="clustered"/>
        <c:varyColors val="0"/>
        <c:ser>
          <c:idx val="0"/>
          <c:order val="0"/>
          <c:tx>
            <c:strRef>
              <c:f>Hoja1!$B$1</c:f>
              <c:strCache>
                <c:ptCount val="1"/>
                <c:pt idx="0">
                  <c:v>Cantidad de Reclamos</c:v>
                </c:pt>
              </c:strCache>
            </c:strRef>
          </c:tx>
          <c:spPr>
            <a:solidFill>
              <a:schemeClr val="accent1"/>
            </a:solidFill>
            <a:ln>
              <a:noFill/>
            </a:ln>
            <a:effectLst/>
          </c:spPr>
          <c:invertIfNegative val="0"/>
          <c:cat>
            <c:numRef>
              <c:f>Hoja1!$A$2:$A$8</c:f>
              <c:numCache>
                <c:formatCode>General</c:formatCode>
                <c:ptCount val="7"/>
                <c:pt idx="0">
                  <c:v>2018</c:v>
                </c:pt>
                <c:pt idx="1">
                  <c:v>2019</c:v>
                </c:pt>
                <c:pt idx="2">
                  <c:v>2020</c:v>
                </c:pt>
                <c:pt idx="3">
                  <c:v>2021</c:v>
                </c:pt>
                <c:pt idx="4">
                  <c:v>2022</c:v>
                </c:pt>
                <c:pt idx="5">
                  <c:v>2023</c:v>
                </c:pt>
                <c:pt idx="6">
                  <c:v>2024</c:v>
                </c:pt>
              </c:numCache>
            </c:numRef>
          </c:cat>
          <c:val>
            <c:numRef>
              <c:f>Hoja1!$B$2:$B$8</c:f>
              <c:numCache>
                <c:formatCode>General</c:formatCode>
                <c:ptCount val="7"/>
                <c:pt idx="0">
                  <c:v>8</c:v>
                </c:pt>
                <c:pt idx="1">
                  <c:v>6</c:v>
                </c:pt>
                <c:pt idx="2">
                  <c:v>8</c:v>
                </c:pt>
                <c:pt idx="3">
                  <c:v>6</c:v>
                </c:pt>
                <c:pt idx="4">
                  <c:v>4</c:v>
                </c:pt>
                <c:pt idx="5">
                  <c:v>9</c:v>
                </c:pt>
                <c:pt idx="6">
                  <c:v>1</c:v>
                </c:pt>
              </c:numCache>
            </c:numRef>
          </c:val>
          <c:extLst>
            <c:ext xmlns:c16="http://schemas.microsoft.com/office/drawing/2014/chart" uri="{C3380CC4-5D6E-409C-BE32-E72D297353CC}">
              <c16:uniqueId val="{00000000-E9AE-487F-A992-F08CB8A2262A}"/>
            </c:ext>
          </c:extLst>
        </c:ser>
        <c:dLbls>
          <c:showLegendKey val="0"/>
          <c:showVal val="0"/>
          <c:showCatName val="0"/>
          <c:showSerName val="0"/>
          <c:showPercent val="0"/>
          <c:showBubbleSize val="0"/>
        </c:dLbls>
        <c:gapWidth val="219"/>
        <c:axId val="861022416"/>
        <c:axId val="861001616"/>
      </c:barChart>
      <c:lineChart>
        <c:grouping val="standard"/>
        <c:varyColors val="0"/>
        <c:ser>
          <c:idx val="1"/>
          <c:order val="1"/>
          <c:tx>
            <c:strRef>
              <c:f>Hoja1!$C$1</c:f>
              <c:strCache>
                <c:ptCount val="1"/>
                <c:pt idx="0">
                  <c:v>Cantidad de Reclamos2</c:v>
                </c:pt>
              </c:strCache>
            </c:strRef>
          </c:tx>
          <c:spPr>
            <a:ln w="28575" cap="rnd">
              <a:solidFill>
                <a:schemeClr val="accent2"/>
              </a:solidFill>
              <a:round/>
            </a:ln>
            <a:effectLst/>
          </c:spPr>
          <c:marker>
            <c:symbol val="none"/>
          </c:marker>
          <c:cat>
            <c:numRef>
              <c:f>Hoja1!$A$2:$A$8</c:f>
              <c:numCache>
                <c:formatCode>General</c:formatCode>
                <c:ptCount val="7"/>
                <c:pt idx="0">
                  <c:v>2018</c:v>
                </c:pt>
                <c:pt idx="1">
                  <c:v>2019</c:v>
                </c:pt>
                <c:pt idx="2">
                  <c:v>2020</c:v>
                </c:pt>
                <c:pt idx="3">
                  <c:v>2021</c:v>
                </c:pt>
                <c:pt idx="4">
                  <c:v>2022</c:v>
                </c:pt>
                <c:pt idx="5">
                  <c:v>2023</c:v>
                </c:pt>
                <c:pt idx="6">
                  <c:v>2024</c:v>
                </c:pt>
              </c:numCache>
            </c:numRef>
          </c:cat>
          <c:val>
            <c:numRef>
              <c:f>Hoja1!$C$2:$C$8</c:f>
              <c:numCache>
                <c:formatCode>General</c:formatCode>
                <c:ptCount val="7"/>
                <c:pt idx="0">
                  <c:v>8</c:v>
                </c:pt>
                <c:pt idx="1">
                  <c:v>6</c:v>
                </c:pt>
                <c:pt idx="2">
                  <c:v>8</c:v>
                </c:pt>
                <c:pt idx="3">
                  <c:v>6</c:v>
                </c:pt>
                <c:pt idx="4">
                  <c:v>4</c:v>
                </c:pt>
                <c:pt idx="5">
                  <c:v>9</c:v>
                </c:pt>
                <c:pt idx="6">
                  <c:v>1</c:v>
                </c:pt>
              </c:numCache>
            </c:numRef>
          </c:val>
          <c:smooth val="0"/>
          <c:extLst>
            <c:ext xmlns:c16="http://schemas.microsoft.com/office/drawing/2014/chart" uri="{C3380CC4-5D6E-409C-BE32-E72D297353CC}">
              <c16:uniqueId val="{00000003-E9AE-487F-A992-F08CB8A2262A}"/>
            </c:ext>
          </c:extLst>
        </c:ser>
        <c:dLbls>
          <c:showLegendKey val="0"/>
          <c:showVal val="0"/>
          <c:showCatName val="0"/>
          <c:showSerName val="0"/>
          <c:showPercent val="0"/>
          <c:showBubbleSize val="0"/>
        </c:dLbls>
        <c:marker val="1"/>
        <c:smooth val="0"/>
        <c:axId val="861022416"/>
        <c:axId val="861001616"/>
      </c:lineChart>
      <c:catAx>
        <c:axId val="861022416"/>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s-CL"/>
                  <a:t>años</a:t>
                </a: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s-CL"/>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CL"/>
          </a:p>
        </c:txPr>
        <c:crossAx val="861001616"/>
        <c:crosses val="autoZero"/>
        <c:auto val="1"/>
        <c:lblAlgn val="ctr"/>
        <c:lblOffset val="100"/>
        <c:noMultiLvlLbl val="0"/>
      </c:catAx>
      <c:valAx>
        <c:axId val="8610016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s-CL"/>
                  <a:t>Cantidad</a:t>
                </a:r>
                <a:r>
                  <a:rPr lang="es-CL" baseline="0"/>
                  <a:t> de Reclamos</a:t>
                </a:r>
                <a:endParaRPr lang="es-CL"/>
              </a:p>
            </c:rich>
          </c:tx>
          <c:layout>
            <c:manualLayout>
              <c:xMode val="edge"/>
              <c:yMode val="edge"/>
              <c:x val="3.3421807553986417E-2"/>
              <c:y val="6.8747999213184557E-2"/>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s-CL"/>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CL"/>
          </a:p>
        </c:txPr>
        <c:crossAx val="8610224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CL"/>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2709DE-0F80-40BC-BA21-8F576627EF22}" type="doc">
      <dgm:prSet loTypeId="urn:microsoft.com/office/officeart/2005/8/layout/process1" loCatId="process" qsTypeId="urn:microsoft.com/office/officeart/2005/8/quickstyle/simple1" qsCatId="simple" csTypeId="urn:microsoft.com/office/officeart/2005/8/colors/accent1_2" csCatId="accent1" phldr="1"/>
      <dgm:spPr/>
    </dgm:pt>
    <dgm:pt modelId="{253EF9F3-1F75-431D-9880-A3106FCB0CFB}">
      <dgm:prSet phldrT="[Texto]"/>
      <dgm:spPr/>
      <dgm:t>
        <a:bodyPr/>
        <a:lstStyle/>
        <a:p>
          <a:r>
            <a:rPr lang="es-ES" dirty="0">
              <a:latin typeface="Arial Narrow" panose="020B0606020202030204" pitchFamily="34" charset="0"/>
            </a:rPr>
            <a:t>Proceso</a:t>
          </a:r>
        </a:p>
      </dgm:t>
    </dgm:pt>
    <dgm:pt modelId="{106B78B4-EDED-4863-B5A6-116B55C91528}" type="parTrans" cxnId="{E26CE71C-E301-4A27-A776-882C2283255D}">
      <dgm:prSet/>
      <dgm:spPr/>
      <dgm:t>
        <a:bodyPr/>
        <a:lstStyle/>
        <a:p>
          <a:endParaRPr lang="es-ES">
            <a:latin typeface="Arial Narrow" panose="020B0606020202030204" pitchFamily="34" charset="0"/>
          </a:endParaRPr>
        </a:p>
      </dgm:t>
    </dgm:pt>
    <dgm:pt modelId="{7084A0A7-246A-4C0C-9AA2-1EBBC4A2AB11}" type="sibTrans" cxnId="{E26CE71C-E301-4A27-A776-882C2283255D}">
      <dgm:prSet/>
      <dgm:spPr/>
      <dgm:t>
        <a:bodyPr/>
        <a:lstStyle/>
        <a:p>
          <a:endParaRPr lang="es-ES">
            <a:latin typeface="Arial Narrow" panose="020B0606020202030204" pitchFamily="34" charset="0"/>
          </a:endParaRPr>
        </a:p>
      </dgm:t>
    </dgm:pt>
    <dgm:pt modelId="{ADF6D2A3-FA62-4D77-B8B0-4606084907A9}">
      <dgm:prSet phldrT="[Texto]"/>
      <dgm:spPr/>
      <dgm:t>
        <a:bodyPr/>
        <a:lstStyle/>
        <a:p>
          <a:r>
            <a:rPr lang="es-ES" dirty="0">
              <a:latin typeface="Arial Narrow" panose="020B0606020202030204" pitchFamily="34" charset="0"/>
            </a:rPr>
            <a:t>Objetivo del Proceso</a:t>
          </a:r>
        </a:p>
      </dgm:t>
    </dgm:pt>
    <dgm:pt modelId="{92379951-32B2-45BC-A39C-8D09E4678181}" type="parTrans" cxnId="{4B0ADA25-16AA-4D14-BBCE-1311366FDAC0}">
      <dgm:prSet/>
      <dgm:spPr/>
      <dgm:t>
        <a:bodyPr/>
        <a:lstStyle/>
        <a:p>
          <a:endParaRPr lang="es-ES">
            <a:latin typeface="Arial Narrow" panose="020B0606020202030204" pitchFamily="34" charset="0"/>
          </a:endParaRPr>
        </a:p>
      </dgm:t>
    </dgm:pt>
    <dgm:pt modelId="{F3DA6D39-625B-494A-9B67-F7C52468CF99}" type="sibTrans" cxnId="{4B0ADA25-16AA-4D14-BBCE-1311366FDAC0}">
      <dgm:prSet/>
      <dgm:spPr/>
      <dgm:t>
        <a:bodyPr/>
        <a:lstStyle/>
        <a:p>
          <a:endParaRPr lang="es-ES">
            <a:latin typeface="Arial Narrow" panose="020B0606020202030204" pitchFamily="34" charset="0"/>
          </a:endParaRPr>
        </a:p>
      </dgm:t>
    </dgm:pt>
    <dgm:pt modelId="{342D623B-0313-4934-8D54-EA4FD8F1E4F5}">
      <dgm:prSet phldrT="[Texto]"/>
      <dgm:spPr/>
      <dgm:t>
        <a:bodyPr/>
        <a:lstStyle/>
        <a:p>
          <a:r>
            <a:rPr lang="es-ES" dirty="0">
              <a:latin typeface="Arial Narrow" panose="020B0606020202030204" pitchFamily="34" charset="0"/>
            </a:rPr>
            <a:t>Dueño del Proceso</a:t>
          </a:r>
        </a:p>
      </dgm:t>
    </dgm:pt>
    <dgm:pt modelId="{1C76DFF1-2830-46D7-9A12-053400923FB0}" type="parTrans" cxnId="{16CC3DAA-614B-419C-9180-D2FE7C66150C}">
      <dgm:prSet/>
      <dgm:spPr/>
      <dgm:t>
        <a:bodyPr/>
        <a:lstStyle/>
        <a:p>
          <a:endParaRPr lang="es-ES">
            <a:latin typeface="Arial Narrow" panose="020B0606020202030204" pitchFamily="34" charset="0"/>
          </a:endParaRPr>
        </a:p>
      </dgm:t>
    </dgm:pt>
    <dgm:pt modelId="{7B980B6F-95ED-4D3F-878E-C1E8EAD9FADD}" type="sibTrans" cxnId="{16CC3DAA-614B-419C-9180-D2FE7C66150C}">
      <dgm:prSet/>
      <dgm:spPr/>
      <dgm:t>
        <a:bodyPr/>
        <a:lstStyle/>
        <a:p>
          <a:endParaRPr lang="es-ES">
            <a:latin typeface="Arial Narrow" panose="020B0606020202030204" pitchFamily="34" charset="0"/>
          </a:endParaRPr>
        </a:p>
      </dgm:t>
    </dgm:pt>
    <dgm:pt modelId="{6399F4BD-C0EB-4CD5-986C-BF3825336E86}">
      <dgm:prSet phldrT="[Texto]"/>
      <dgm:spPr/>
      <dgm:t>
        <a:bodyPr/>
        <a:lstStyle/>
        <a:p>
          <a:r>
            <a:rPr lang="es-ES" dirty="0">
              <a:latin typeface="Arial Narrow" panose="020B0606020202030204" pitchFamily="34" charset="0"/>
            </a:rPr>
            <a:t>Fuente</a:t>
          </a:r>
        </a:p>
      </dgm:t>
    </dgm:pt>
    <dgm:pt modelId="{4E657D00-2018-4D58-9E94-AA89C6B8F028}" type="parTrans" cxnId="{5A6AA819-B7FF-4F72-ABF2-25E4D31DF667}">
      <dgm:prSet/>
      <dgm:spPr/>
      <dgm:t>
        <a:bodyPr/>
        <a:lstStyle/>
        <a:p>
          <a:endParaRPr lang="es-ES">
            <a:latin typeface="Arial Narrow" panose="020B0606020202030204" pitchFamily="34" charset="0"/>
          </a:endParaRPr>
        </a:p>
      </dgm:t>
    </dgm:pt>
    <dgm:pt modelId="{A193CC74-1906-429F-99A3-515A577A314E}" type="sibTrans" cxnId="{5A6AA819-B7FF-4F72-ABF2-25E4D31DF667}">
      <dgm:prSet/>
      <dgm:spPr/>
      <dgm:t>
        <a:bodyPr/>
        <a:lstStyle/>
        <a:p>
          <a:endParaRPr lang="es-ES">
            <a:latin typeface="Arial Narrow" panose="020B0606020202030204" pitchFamily="34" charset="0"/>
          </a:endParaRPr>
        </a:p>
      </dgm:t>
    </dgm:pt>
    <dgm:pt modelId="{96B0E770-E833-4259-8144-CDB1C1D96D62}">
      <dgm:prSet phldrT="[Texto]"/>
      <dgm:spPr/>
      <dgm:t>
        <a:bodyPr/>
        <a:lstStyle/>
        <a:p>
          <a:r>
            <a:rPr lang="es-ES" dirty="0">
              <a:latin typeface="Arial Narrow" panose="020B0606020202030204" pitchFamily="34" charset="0"/>
            </a:rPr>
            <a:t>Riesgo</a:t>
          </a:r>
        </a:p>
      </dgm:t>
    </dgm:pt>
    <dgm:pt modelId="{435D8718-E88D-4ADD-94A7-6A27546BE0A5}" type="parTrans" cxnId="{15FBDE49-BFFF-48C5-934F-6AB9647156AB}">
      <dgm:prSet/>
      <dgm:spPr/>
      <dgm:t>
        <a:bodyPr/>
        <a:lstStyle/>
        <a:p>
          <a:endParaRPr lang="es-ES">
            <a:latin typeface="Arial Narrow" panose="020B0606020202030204" pitchFamily="34" charset="0"/>
          </a:endParaRPr>
        </a:p>
      </dgm:t>
    </dgm:pt>
    <dgm:pt modelId="{ECD5823C-7113-48A1-95C1-E4B000614901}" type="sibTrans" cxnId="{15FBDE49-BFFF-48C5-934F-6AB9647156AB}">
      <dgm:prSet/>
      <dgm:spPr/>
      <dgm:t>
        <a:bodyPr/>
        <a:lstStyle/>
        <a:p>
          <a:endParaRPr lang="es-ES">
            <a:latin typeface="Arial Narrow" panose="020B0606020202030204" pitchFamily="34" charset="0"/>
          </a:endParaRPr>
        </a:p>
      </dgm:t>
    </dgm:pt>
    <dgm:pt modelId="{56AF10D7-6E00-485E-A2C0-A26A997241F5}">
      <dgm:prSet phldrT="[Texto]"/>
      <dgm:spPr/>
      <dgm:t>
        <a:bodyPr/>
        <a:lstStyle/>
        <a:p>
          <a:r>
            <a:rPr lang="es-ES" dirty="0">
              <a:latin typeface="Arial Narrow" panose="020B0606020202030204" pitchFamily="34" charset="0"/>
            </a:rPr>
            <a:t>Consecuencia</a:t>
          </a:r>
        </a:p>
      </dgm:t>
    </dgm:pt>
    <dgm:pt modelId="{4C418034-C8A3-44E6-9672-434D3F87B9CE}" type="parTrans" cxnId="{EE47415A-3426-4406-BBC0-3F168B356721}">
      <dgm:prSet/>
      <dgm:spPr/>
      <dgm:t>
        <a:bodyPr/>
        <a:lstStyle/>
        <a:p>
          <a:endParaRPr lang="es-ES">
            <a:latin typeface="Arial Narrow" panose="020B0606020202030204" pitchFamily="34" charset="0"/>
          </a:endParaRPr>
        </a:p>
      </dgm:t>
    </dgm:pt>
    <dgm:pt modelId="{333DED6D-6C32-4A89-A311-10DA5434D489}" type="sibTrans" cxnId="{EE47415A-3426-4406-BBC0-3F168B356721}">
      <dgm:prSet/>
      <dgm:spPr/>
      <dgm:t>
        <a:bodyPr/>
        <a:lstStyle/>
        <a:p>
          <a:endParaRPr lang="es-ES">
            <a:latin typeface="Arial Narrow" panose="020B0606020202030204" pitchFamily="34" charset="0"/>
          </a:endParaRPr>
        </a:p>
      </dgm:t>
    </dgm:pt>
    <dgm:pt modelId="{9179DBB9-0E87-4609-87ED-1E3B68733FFC}">
      <dgm:prSet phldrT="[Texto]"/>
      <dgm:spPr/>
      <dgm:t>
        <a:bodyPr/>
        <a:lstStyle/>
        <a:p>
          <a:r>
            <a:rPr lang="es-ES" dirty="0">
              <a:latin typeface="Arial Narrow" panose="020B0606020202030204" pitchFamily="34" charset="0"/>
            </a:rPr>
            <a:t>Nivel de Riesgo</a:t>
          </a:r>
        </a:p>
      </dgm:t>
    </dgm:pt>
    <dgm:pt modelId="{E85DA6A6-E71B-49F7-9E14-0BDA5031D161}" type="parTrans" cxnId="{3AD4E0DF-BF43-46F3-81B8-2FAFF8015DC4}">
      <dgm:prSet/>
      <dgm:spPr/>
      <dgm:t>
        <a:bodyPr/>
        <a:lstStyle/>
        <a:p>
          <a:endParaRPr lang="es-ES">
            <a:latin typeface="Arial Narrow" panose="020B0606020202030204" pitchFamily="34" charset="0"/>
          </a:endParaRPr>
        </a:p>
      </dgm:t>
    </dgm:pt>
    <dgm:pt modelId="{1CE7F13D-B769-4915-994C-44FD7F23EA14}" type="sibTrans" cxnId="{3AD4E0DF-BF43-46F3-81B8-2FAFF8015DC4}">
      <dgm:prSet/>
      <dgm:spPr/>
      <dgm:t>
        <a:bodyPr/>
        <a:lstStyle/>
        <a:p>
          <a:endParaRPr lang="es-ES">
            <a:latin typeface="Arial Narrow" panose="020B0606020202030204" pitchFamily="34" charset="0"/>
          </a:endParaRPr>
        </a:p>
      </dgm:t>
    </dgm:pt>
    <dgm:pt modelId="{4954AFD7-4104-4D80-BA3E-EDFD0689A00C}" type="pres">
      <dgm:prSet presAssocID="{602709DE-0F80-40BC-BA21-8F576627EF22}" presName="Name0" presStyleCnt="0">
        <dgm:presLayoutVars>
          <dgm:dir/>
          <dgm:resizeHandles val="exact"/>
        </dgm:presLayoutVars>
      </dgm:prSet>
      <dgm:spPr/>
    </dgm:pt>
    <dgm:pt modelId="{B136A1A3-CD2E-4DF1-80F9-2C719605F94A}" type="pres">
      <dgm:prSet presAssocID="{253EF9F3-1F75-431D-9880-A3106FCB0CFB}" presName="node" presStyleLbl="node1" presStyleIdx="0" presStyleCnt="7">
        <dgm:presLayoutVars>
          <dgm:bulletEnabled val="1"/>
        </dgm:presLayoutVars>
      </dgm:prSet>
      <dgm:spPr/>
    </dgm:pt>
    <dgm:pt modelId="{D7BB5E3F-5040-46BB-924E-0CF25DFBEB76}" type="pres">
      <dgm:prSet presAssocID="{7084A0A7-246A-4C0C-9AA2-1EBBC4A2AB11}" presName="sibTrans" presStyleLbl="sibTrans2D1" presStyleIdx="0" presStyleCnt="6"/>
      <dgm:spPr/>
    </dgm:pt>
    <dgm:pt modelId="{AF3A10CD-A6B6-4B5B-BFD7-E63899248CD9}" type="pres">
      <dgm:prSet presAssocID="{7084A0A7-246A-4C0C-9AA2-1EBBC4A2AB11}" presName="connectorText" presStyleLbl="sibTrans2D1" presStyleIdx="0" presStyleCnt="6"/>
      <dgm:spPr/>
    </dgm:pt>
    <dgm:pt modelId="{13228DDE-EB16-42BB-A8F4-1BDA6A0EC167}" type="pres">
      <dgm:prSet presAssocID="{ADF6D2A3-FA62-4D77-B8B0-4606084907A9}" presName="node" presStyleLbl="node1" presStyleIdx="1" presStyleCnt="7">
        <dgm:presLayoutVars>
          <dgm:bulletEnabled val="1"/>
        </dgm:presLayoutVars>
      </dgm:prSet>
      <dgm:spPr/>
    </dgm:pt>
    <dgm:pt modelId="{95BF8C31-FCF2-4B75-BF3B-028771486E42}" type="pres">
      <dgm:prSet presAssocID="{F3DA6D39-625B-494A-9B67-F7C52468CF99}" presName="sibTrans" presStyleLbl="sibTrans2D1" presStyleIdx="1" presStyleCnt="6"/>
      <dgm:spPr/>
    </dgm:pt>
    <dgm:pt modelId="{7C02D12D-7308-48BE-8C26-F2B703FE8299}" type="pres">
      <dgm:prSet presAssocID="{F3DA6D39-625B-494A-9B67-F7C52468CF99}" presName="connectorText" presStyleLbl="sibTrans2D1" presStyleIdx="1" presStyleCnt="6"/>
      <dgm:spPr/>
    </dgm:pt>
    <dgm:pt modelId="{08C03EE8-B613-4D1B-9FD3-E1FD54BA6C5E}" type="pres">
      <dgm:prSet presAssocID="{342D623B-0313-4934-8D54-EA4FD8F1E4F5}" presName="node" presStyleLbl="node1" presStyleIdx="2" presStyleCnt="7">
        <dgm:presLayoutVars>
          <dgm:bulletEnabled val="1"/>
        </dgm:presLayoutVars>
      </dgm:prSet>
      <dgm:spPr/>
    </dgm:pt>
    <dgm:pt modelId="{5F015220-9DBF-4B6B-AF8E-6127BB0A97BD}" type="pres">
      <dgm:prSet presAssocID="{7B980B6F-95ED-4D3F-878E-C1E8EAD9FADD}" presName="sibTrans" presStyleLbl="sibTrans2D1" presStyleIdx="2" presStyleCnt="6"/>
      <dgm:spPr/>
    </dgm:pt>
    <dgm:pt modelId="{5A9D9897-BF5E-4FB7-BF4D-38AA432B717A}" type="pres">
      <dgm:prSet presAssocID="{7B980B6F-95ED-4D3F-878E-C1E8EAD9FADD}" presName="connectorText" presStyleLbl="sibTrans2D1" presStyleIdx="2" presStyleCnt="6"/>
      <dgm:spPr/>
    </dgm:pt>
    <dgm:pt modelId="{0861A7BF-AEF4-4819-829C-B50D3E0DB884}" type="pres">
      <dgm:prSet presAssocID="{6399F4BD-C0EB-4CD5-986C-BF3825336E86}" presName="node" presStyleLbl="node1" presStyleIdx="3" presStyleCnt="7">
        <dgm:presLayoutVars>
          <dgm:bulletEnabled val="1"/>
        </dgm:presLayoutVars>
      </dgm:prSet>
      <dgm:spPr/>
    </dgm:pt>
    <dgm:pt modelId="{4195AB27-2A38-4ED2-A8DB-AB57519FFC8C}" type="pres">
      <dgm:prSet presAssocID="{A193CC74-1906-429F-99A3-515A577A314E}" presName="sibTrans" presStyleLbl="sibTrans2D1" presStyleIdx="3" presStyleCnt="6"/>
      <dgm:spPr/>
    </dgm:pt>
    <dgm:pt modelId="{64BFE3C4-9D07-4DD7-AF5D-0DA62DE6C6E1}" type="pres">
      <dgm:prSet presAssocID="{A193CC74-1906-429F-99A3-515A577A314E}" presName="connectorText" presStyleLbl="sibTrans2D1" presStyleIdx="3" presStyleCnt="6"/>
      <dgm:spPr/>
    </dgm:pt>
    <dgm:pt modelId="{8D398971-5787-4A29-8225-4A95E6EC8CF1}" type="pres">
      <dgm:prSet presAssocID="{96B0E770-E833-4259-8144-CDB1C1D96D62}" presName="node" presStyleLbl="node1" presStyleIdx="4" presStyleCnt="7">
        <dgm:presLayoutVars>
          <dgm:bulletEnabled val="1"/>
        </dgm:presLayoutVars>
      </dgm:prSet>
      <dgm:spPr/>
    </dgm:pt>
    <dgm:pt modelId="{38F9A87A-768D-49E1-B06A-27E032DC6659}" type="pres">
      <dgm:prSet presAssocID="{ECD5823C-7113-48A1-95C1-E4B000614901}" presName="sibTrans" presStyleLbl="sibTrans2D1" presStyleIdx="4" presStyleCnt="6"/>
      <dgm:spPr/>
    </dgm:pt>
    <dgm:pt modelId="{03DE6A4D-D718-4AAC-A8BF-4B5E166393F2}" type="pres">
      <dgm:prSet presAssocID="{ECD5823C-7113-48A1-95C1-E4B000614901}" presName="connectorText" presStyleLbl="sibTrans2D1" presStyleIdx="4" presStyleCnt="6"/>
      <dgm:spPr/>
    </dgm:pt>
    <dgm:pt modelId="{F45840B4-67F0-4345-90F6-46841FB7DDF1}" type="pres">
      <dgm:prSet presAssocID="{56AF10D7-6E00-485E-A2C0-A26A997241F5}" presName="node" presStyleLbl="node1" presStyleIdx="5" presStyleCnt="7">
        <dgm:presLayoutVars>
          <dgm:bulletEnabled val="1"/>
        </dgm:presLayoutVars>
      </dgm:prSet>
      <dgm:spPr/>
    </dgm:pt>
    <dgm:pt modelId="{FD632BA2-B3EC-4289-BE18-B68B1E94CAD5}" type="pres">
      <dgm:prSet presAssocID="{333DED6D-6C32-4A89-A311-10DA5434D489}" presName="sibTrans" presStyleLbl="sibTrans2D1" presStyleIdx="5" presStyleCnt="6"/>
      <dgm:spPr/>
    </dgm:pt>
    <dgm:pt modelId="{4A3467B5-B1FA-4008-9143-DFA1D44B643A}" type="pres">
      <dgm:prSet presAssocID="{333DED6D-6C32-4A89-A311-10DA5434D489}" presName="connectorText" presStyleLbl="sibTrans2D1" presStyleIdx="5" presStyleCnt="6"/>
      <dgm:spPr/>
    </dgm:pt>
    <dgm:pt modelId="{18C46874-A3DD-471B-8B0C-8E1DC091BB59}" type="pres">
      <dgm:prSet presAssocID="{9179DBB9-0E87-4609-87ED-1E3B68733FFC}" presName="node" presStyleLbl="node1" presStyleIdx="6" presStyleCnt="7">
        <dgm:presLayoutVars>
          <dgm:bulletEnabled val="1"/>
        </dgm:presLayoutVars>
      </dgm:prSet>
      <dgm:spPr/>
    </dgm:pt>
  </dgm:ptLst>
  <dgm:cxnLst>
    <dgm:cxn modelId="{5A6AA819-B7FF-4F72-ABF2-25E4D31DF667}" srcId="{602709DE-0F80-40BC-BA21-8F576627EF22}" destId="{6399F4BD-C0EB-4CD5-986C-BF3825336E86}" srcOrd="3" destOrd="0" parTransId="{4E657D00-2018-4D58-9E94-AA89C6B8F028}" sibTransId="{A193CC74-1906-429F-99A3-515A577A314E}"/>
    <dgm:cxn modelId="{E26CE71C-E301-4A27-A776-882C2283255D}" srcId="{602709DE-0F80-40BC-BA21-8F576627EF22}" destId="{253EF9F3-1F75-431D-9880-A3106FCB0CFB}" srcOrd="0" destOrd="0" parTransId="{106B78B4-EDED-4863-B5A6-116B55C91528}" sibTransId="{7084A0A7-246A-4C0C-9AA2-1EBBC4A2AB11}"/>
    <dgm:cxn modelId="{B1DA741E-6E0B-4DBF-A597-6C869B5229C8}" type="presOf" srcId="{F3DA6D39-625B-494A-9B67-F7C52468CF99}" destId="{95BF8C31-FCF2-4B75-BF3B-028771486E42}" srcOrd="0" destOrd="0" presId="urn:microsoft.com/office/officeart/2005/8/layout/process1"/>
    <dgm:cxn modelId="{7B620921-E8A2-431D-B4AA-43264567DC7F}" type="presOf" srcId="{6399F4BD-C0EB-4CD5-986C-BF3825336E86}" destId="{0861A7BF-AEF4-4819-829C-B50D3E0DB884}" srcOrd="0" destOrd="0" presId="urn:microsoft.com/office/officeart/2005/8/layout/process1"/>
    <dgm:cxn modelId="{4B0ADA25-16AA-4D14-BBCE-1311366FDAC0}" srcId="{602709DE-0F80-40BC-BA21-8F576627EF22}" destId="{ADF6D2A3-FA62-4D77-B8B0-4606084907A9}" srcOrd="1" destOrd="0" parTransId="{92379951-32B2-45BC-A39C-8D09E4678181}" sibTransId="{F3DA6D39-625B-494A-9B67-F7C52468CF99}"/>
    <dgm:cxn modelId="{3568D85E-B073-478B-9C9C-FECC7159504A}" type="presOf" srcId="{9179DBB9-0E87-4609-87ED-1E3B68733FFC}" destId="{18C46874-A3DD-471B-8B0C-8E1DC091BB59}" srcOrd="0" destOrd="0" presId="urn:microsoft.com/office/officeart/2005/8/layout/process1"/>
    <dgm:cxn modelId="{2D4E8E41-2711-4737-B0DA-D6C799D25F10}" type="presOf" srcId="{ECD5823C-7113-48A1-95C1-E4B000614901}" destId="{38F9A87A-768D-49E1-B06A-27E032DC6659}" srcOrd="0" destOrd="0" presId="urn:microsoft.com/office/officeart/2005/8/layout/process1"/>
    <dgm:cxn modelId="{E110B062-7860-4482-A664-02B8AFB57CC9}" type="presOf" srcId="{ECD5823C-7113-48A1-95C1-E4B000614901}" destId="{03DE6A4D-D718-4AAC-A8BF-4B5E166393F2}" srcOrd="1" destOrd="0" presId="urn:microsoft.com/office/officeart/2005/8/layout/process1"/>
    <dgm:cxn modelId="{3765B842-2007-4A1A-A47B-004537CD719C}" type="presOf" srcId="{342D623B-0313-4934-8D54-EA4FD8F1E4F5}" destId="{08C03EE8-B613-4D1B-9FD3-E1FD54BA6C5E}" srcOrd="0" destOrd="0" presId="urn:microsoft.com/office/officeart/2005/8/layout/process1"/>
    <dgm:cxn modelId="{4551A144-8781-4457-975E-A4506A595F25}" type="presOf" srcId="{7084A0A7-246A-4C0C-9AA2-1EBBC4A2AB11}" destId="{AF3A10CD-A6B6-4B5B-BFD7-E63899248CD9}" srcOrd="1" destOrd="0" presId="urn:microsoft.com/office/officeart/2005/8/layout/process1"/>
    <dgm:cxn modelId="{9BF9DE47-4710-4EB7-8ED9-E120D7560E02}" type="presOf" srcId="{7B980B6F-95ED-4D3F-878E-C1E8EAD9FADD}" destId="{5F015220-9DBF-4B6B-AF8E-6127BB0A97BD}" srcOrd="0" destOrd="0" presId="urn:microsoft.com/office/officeart/2005/8/layout/process1"/>
    <dgm:cxn modelId="{15FBDE49-BFFF-48C5-934F-6AB9647156AB}" srcId="{602709DE-0F80-40BC-BA21-8F576627EF22}" destId="{96B0E770-E833-4259-8144-CDB1C1D96D62}" srcOrd="4" destOrd="0" parTransId="{435D8718-E88D-4ADD-94A7-6A27546BE0A5}" sibTransId="{ECD5823C-7113-48A1-95C1-E4B000614901}"/>
    <dgm:cxn modelId="{96506A73-84E5-4BE5-B694-61458BDEC279}" type="presOf" srcId="{7B980B6F-95ED-4D3F-878E-C1E8EAD9FADD}" destId="{5A9D9897-BF5E-4FB7-BF4D-38AA432B717A}" srcOrd="1" destOrd="0" presId="urn:microsoft.com/office/officeart/2005/8/layout/process1"/>
    <dgm:cxn modelId="{1617DB78-75FB-4B2C-B8CD-572834BE9064}" type="presOf" srcId="{A193CC74-1906-429F-99A3-515A577A314E}" destId="{64BFE3C4-9D07-4DD7-AF5D-0DA62DE6C6E1}" srcOrd="1" destOrd="0" presId="urn:microsoft.com/office/officeart/2005/8/layout/process1"/>
    <dgm:cxn modelId="{EE47415A-3426-4406-BBC0-3F168B356721}" srcId="{602709DE-0F80-40BC-BA21-8F576627EF22}" destId="{56AF10D7-6E00-485E-A2C0-A26A997241F5}" srcOrd="5" destOrd="0" parTransId="{4C418034-C8A3-44E6-9672-434D3F87B9CE}" sibTransId="{333DED6D-6C32-4A89-A311-10DA5434D489}"/>
    <dgm:cxn modelId="{AD569E84-A563-4AFD-9A16-487DC34F2CC1}" type="presOf" srcId="{F3DA6D39-625B-494A-9B67-F7C52468CF99}" destId="{7C02D12D-7308-48BE-8C26-F2B703FE8299}" srcOrd="1" destOrd="0" presId="urn:microsoft.com/office/officeart/2005/8/layout/process1"/>
    <dgm:cxn modelId="{E0F11485-D844-47DE-A70D-40EE7D1B769B}" type="presOf" srcId="{56AF10D7-6E00-485E-A2C0-A26A997241F5}" destId="{F45840B4-67F0-4345-90F6-46841FB7DDF1}" srcOrd="0" destOrd="0" presId="urn:microsoft.com/office/officeart/2005/8/layout/process1"/>
    <dgm:cxn modelId="{BCCF018D-3F83-4214-A000-7E25CC89B14E}" type="presOf" srcId="{96B0E770-E833-4259-8144-CDB1C1D96D62}" destId="{8D398971-5787-4A29-8225-4A95E6EC8CF1}" srcOrd="0" destOrd="0" presId="urn:microsoft.com/office/officeart/2005/8/layout/process1"/>
    <dgm:cxn modelId="{C78C5D94-6E9F-46C7-8872-5502C2B39047}" type="presOf" srcId="{7084A0A7-246A-4C0C-9AA2-1EBBC4A2AB11}" destId="{D7BB5E3F-5040-46BB-924E-0CF25DFBEB76}" srcOrd="0" destOrd="0" presId="urn:microsoft.com/office/officeart/2005/8/layout/process1"/>
    <dgm:cxn modelId="{D96C46A4-B6B6-47DB-8205-9298623358AB}" type="presOf" srcId="{333DED6D-6C32-4A89-A311-10DA5434D489}" destId="{4A3467B5-B1FA-4008-9143-DFA1D44B643A}" srcOrd="1" destOrd="0" presId="urn:microsoft.com/office/officeart/2005/8/layout/process1"/>
    <dgm:cxn modelId="{16CC3DAA-614B-419C-9180-D2FE7C66150C}" srcId="{602709DE-0F80-40BC-BA21-8F576627EF22}" destId="{342D623B-0313-4934-8D54-EA4FD8F1E4F5}" srcOrd="2" destOrd="0" parTransId="{1C76DFF1-2830-46D7-9A12-053400923FB0}" sibTransId="{7B980B6F-95ED-4D3F-878E-C1E8EAD9FADD}"/>
    <dgm:cxn modelId="{584C5EC5-5991-4FDF-A4B7-AC780B99D973}" type="presOf" srcId="{A193CC74-1906-429F-99A3-515A577A314E}" destId="{4195AB27-2A38-4ED2-A8DB-AB57519FFC8C}" srcOrd="0" destOrd="0" presId="urn:microsoft.com/office/officeart/2005/8/layout/process1"/>
    <dgm:cxn modelId="{544A1FCB-D843-4FB7-881F-D800965A4D7B}" type="presOf" srcId="{253EF9F3-1F75-431D-9880-A3106FCB0CFB}" destId="{B136A1A3-CD2E-4DF1-80F9-2C719605F94A}" srcOrd="0" destOrd="0" presId="urn:microsoft.com/office/officeart/2005/8/layout/process1"/>
    <dgm:cxn modelId="{3AD4E0DF-BF43-46F3-81B8-2FAFF8015DC4}" srcId="{602709DE-0F80-40BC-BA21-8F576627EF22}" destId="{9179DBB9-0E87-4609-87ED-1E3B68733FFC}" srcOrd="6" destOrd="0" parTransId="{E85DA6A6-E71B-49F7-9E14-0BDA5031D161}" sibTransId="{1CE7F13D-B769-4915-994C-44FD7F23EA14}"/>
    <dgm:cxn modelId="{3A2E7EEA-2E7B-420B-AB94-CD144E11E07E}" type="presOf" srcId="{ADF6D2A3-FA62-4D77-B8B0-4606084907A9}" destId="{13228DDE-EB16-42BB-A8F4-1BDA6A0EC167}" srcOrd="0" destOrd="0" presId="urn:microsoft.com/office/officeart/2005/8/layout/process1"/>
    <dgm:cxn modelId="{1D7A61F2-4761-4E1D-B127-8DDEC205786D}" type="presOf" srcId="{333DED6D-6C32-4A89-A311-10DA5434D489}" destId="{FD632BA2-B3EC-4289-BE18-B68B1E94CAD5}" srcOrd="0" destOrd="0" presId="urn:microsoft.com/office/officeart/2005/8/layout/process1"/>
    <dgm:cxn modelId="{64C4EBFC-BB38-4F8E-B691-78DA40061A63}" type="presOf" srcId="{602709DE-0F80-40BC-BA21-8F576627EF22}" destId="{4954AFD7-4104-4D80-BA3E-EDFD0689A00C}" srcOrd="0" destOrd="0" presId="urn:microsoft.com/office/officeart/2005/8/layout/process1"/>
    <dgm:cxn modelId="{D7AD6ECE-FD0A-4971-AD51-10B08849AD7E}" type="presParOf" srcId="{4954AFD7-4104-4D80-BA3E-EDFD0689A00C}" destId="{B136A1A3-CD2E-4DF1-80F9-2C719605F94A}" srcOrd="0" destOrd="0" presId="urn:microsoft.com/office/officeart/2005/8/layout/process1"/>
    <dgm:cxn modelId="{52F15D07-0243-487A-90CE-FCE207A22113}" type="presParOf" srcId="{4954AFD7-4104-4D80-BA3E-EDFD0689A00C}" destId="{D7BB5E3F-5040-46BB-924E-0CF25DFBEB76}" srcOrd="1" destOrd="0" presId="urn:microsoft.com/office/officeart/2005/8/layout/process1"/>
    <dgm:cxn modelId="{9F23E740-E2DD-4215-98E6-1FDE9BED7005}" type="presParOf" srcId="{D7BB5E3F-5040-46BB-924E-0CF25DFBEB76}" destId="{AF3A10CD-A6B6-4B5B-BFD7-E63899248CD9}" srcOrd="0" destOrd="0" presId="urn:microsoft.com/office/officeart/2005/8/layout/process1"/>
    <dgm:cxn modelId="{691760BF-372E-4554-B4CA-3F3DB2D2FC7A}" type="presParOf" srcId="{4954AFD7-4104-4D80-BA3E-EDFD0689A00C}" destId="{13228DDE-EB16-42BB-A8F4-1BDA6A0EC167}" srcOrd="2" destOrd="0" presId="urn:microsoft.com/office/officeart/2005/8/layout/process1"/>
    <dgm:cxn modelId="{5896436A-6D63-4451-97A8-69602D09BBE5}" type="presParOf" srcId="{4954AFD7-4104-4D80-BA3E-EDFD0689A00C}" destId="{95BF8C31-FCF2-4B75-BF3B-028771486E42}" srcOrd="3" destOrd="0" presId="urn:microsoft.com/office/officeart/2005/8/layout/process1"/>
    <dgm:cxn modelId="{ACE25B2B-56E8-4B1A-A7E3-12760557A8B0}" type="presParOf" srcId="{95BF8C31-FCF2-4B75-BF3B-028771486E42}" destId="{7C02D12D-7308-48BE-8C26-F2B703FE8299}" srcOrd="0" destOrd="0" presId="urn:microsoft.com/office/officeart/2005/8/layout/process1"/>
    <dgm:cxn modelId="{5F998E41-8777-464E-BE00-119B922FCF43}" type="presParOf" srcId="{4954AFD7-4104-4D80-BA3E-EDFD0689A00C}" destId="{08C03EE8-B613-4D1B-9FD3-E1FD54BA6C5E}" srcOrd="4" destOrd="0" presId="urn:microsoft.com/office/officeart/2005/8/layout/process1"/>
    <dgm:cxn modelId="{F7230D66-B587-40E3-B4CC-BF783474BA38}" type="presParOf" srcId="{4954AFD7-4104-4D80-BA3E-EDFD0689A00C}" destId="{5F015220-9DBF-4B6B-AF8E-6127BB0A97BD}" srcOrd="5" destOrd="0" presId="urn:microsoft.com/office/officeart/2005/8/layout/process1"/>
    <dgm:cxn modelId="{2F2BAF18-7A0E-4F00-A652-FEF62D62B67B}" type="presParOf" srcId="{5F015220-9DBF-4B6B-AF8E-6127BB0A97BD}" destId="{5A9D9897-BF5E-4FB7-BF4D-38AA432B717A}" srcOrd="0" destOrd="0" presId="urn:microsoft.com/office/officeart/2005/8/layout/process1"/>
    <dgm:cxn modelId="{EE370122-06D1-49C6-8FB9-FAA7F1DC9222}" type="presParOf" srcId="{4954AFD7-4104-4D80-BA3E-EDFD0689A00C}" destId="{0861A7BF-AEF4-4819-829C-B50D3E0DB884}" srcOrd="6" destOrd="0" presId="urn:microsoft.com/office/officeart/2005/8/layout/process1"/>
    <dgm:cxn modelId="{44A2924A-8858-4BFF-A301-10D6085DA4F6}" type="presParOf" srcId="{4954AFD7-4104-4D80-BA3E-EDFD0689A00C}" destId="{4195AB27-2A38-4ED2-A8DB-AB57519FFC8C}" srcOrd="7" destOrd="0" presId="urn:microsoft.com/office/officeart/2005/8/layout/process1"/>
    <dgm:cxn modelId="{DA1FFFA3-2DA3-40A9-8358-17CA1799D939}" type="presParOf" srcId="{4195AB27-2A38-4ED2-A8DB-AB57519FFC8C}" destId="{64BFE3C4-9D07-4DD7-AF5D-0DA62DE6C6E1}" srcOrd="0" destOrd="0" presId="urn:microsoft.com/office/officeart/2005/8/layout/process1"/>
    <dgm:cxn modelId="{1A84E3C9-9E66-4623-9207-92551010C3B8}" type="presParOf" srcId="{4954AFD7-4104-4D80-BA3E-EDFD0689A00C}" destId="{8D398971-5787-4A29-8225-4A95E6EC8CF1}" srcOrd="8" destOrd="0" presId="urn:microsoft.com/office/officeart/2005/8/layout/process1"/>
    <dgm:cxn modelId="{A5487874-2CBA-4341-9113-B03D7EBABA22}" type="presParOf" srcId="{4954AFD7-4104-4D80-BA3E-EDFD0689A00C}" destId="{38F9A87A-768D-49E1-B06A-27E032DC6659}" srcOrd="9" destOrd="0" presId="urn:microsoft.com/office/officeart/2005/8/layout/process1"/>
    <dgm:cxn modelId="{ECD50A0D-CEB0-40E9-BEF1-52E811FBE307}" type="presParOf" srcId="{38F9A87A-768D-49E1-B06A-27E032DC6659}" destId="{03DE6A4D-D718-4AAC-A8BF-4B5E166393F2}" srcOrd="0" destOrd="0" presId="urn:microsoft.com/office/officeart/2005/8/layout/process1"/>
    <dgm:cxn modelId="{35BCBAB3-A0DC-4C07-AD3B-9C76147EF942}" type="presParOf" srcId="{4954AFD7-4104-4D80-BA3E-EDFD0689A00C}" destId="{F45840B4-67F0-4345-90F6-46841FB7DDF1}" srcOrd="10" destOrd="0" presId="urn:microsoft.com/office/officeart/2005/8/layout/process1"/>
    <dgm:cxn modelId="{657AC0C6-CCEE-410E-8E07-18B32C52F05B}" type="presParOf" srcId="{4954AFD7-4104-4D80-BA3E-EDFD0689A00C}" destId="{FD632BA2-B3EC-4289-BE18-B68B1E94CAD5}" srcOrd="11" destOrd="0" presId="urn:microsoft.com/office/officeart/2005/8/layout/process1"/>
    <dgm:cxn modelId="{41024BE1-D23B-4D18-A16B-E7A0014C1D82}" type="presParOf" srcId="{FD632BA2-B3EC-4289-BE18-B68B1E94CAD5}" destId="{4A3467B5-B1FA-4008-9143-DFA1D44B643A}" srcOrd="0" destOrd="0" presId="urn:microsoft.com/office/officeart/2005/8/layout/process1"/>
    <dgm:cxn modelId="{B66B4506-1584-4BB0-8E21-5F2B6512CFC9}" type="presParOf" srcId="{4954AFD7-4104-4D80-BA3E-EDFD0689A00C}" destId="{18C46874-A3DD-471B-8B0C-8E1DC091BB59}" srcOrd="1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2709DE-0F80-40BC-BA21-8F576627EF22}" type="doc">
      <dgm:prSet loTypeId="urn:microsoft.com/office/officeart/2005/8/layout/process1" loCatId="process" qsTypeId="urn:microsoft.com/office/officeart/2005/8/quickstyle/simple1" qsCatId="simple" csTypeId="urn:microsoft.com/office/officeart/2005/8/colors/accent1_2" csCatId="accent1" phldr="1"/>
      <dgm:spPr/>
    </dgm:pt>
    <dgm:pt modelId="{253EF9F3-1F75-431D-9880-A3106FCB0CFB}">
      <dgm:prSet phldrT="[Texto]" custT="1"/>
      <dgm:spPr/>
      <dgm:t>
        <a:bodyPr/>
        <a:lstStyle/>
        <a:p>
          <a:r>
            <a:rPr lang="es-ES" sz="1600" dirty="0">
              <a:latin typeface="Arial Narrow" panose="020B0606020202030204" pitchFamily="34" charset="0"/>
            </a:rPr>
            <a:t>Proceso</a:t>
          </a:r>
          <a:endParaRPr lang="es-ES" sz="1500" dirty="0">
            <a:latin typeface="Arial Narrow" panose="020B0606020202030204" pitchFamily="34" charset="0"/>
          </a:endParaRPr>
        </a:p>
      </dgm:t>
    </dgm:pt>
    <dgm:pt modelId="{106B78B4-EDED-4863-B5A6-116B55C91528}" type="parTrans" cxnId="{E26CE71C-E301-4A27-A776-882C2283255D}">
      <dgm:prSet/>
      <dgm:spPr/>
      <dgm:t>
        <a:bodyPr/>
        <a:lstStyle/>
        <a:p>
          <a:endParaRPr lang="es-ES">
            <a:latin typeface="Arial Narrow" panose="020B0606020202030204" pitchFamily="34" charset="0"/>
          </a:endParaRPr>
        </a:p>
      </dgm:t>
    </dgm:pt>
    <dgm:pt modelId="{7084A0A7-246A-4C0C-9AA2-1EBBC4A2AB11}" type="sibTrans" cxnId="{E26CE71C-E301-4A27-A776-882C2283255D}">
      <dgm:prSet/>
      <dgm:spPr/>
      <dgm:t>
        <a:bodyPr/>
        <a:lstStyle/>
        <a:p>
          <a:endParaRPr lang="es-ES">
            <a:latin typeface="Arial Narrow" panose="020B0606020202030204" pitchFamily="34" charset="0"/>
          </a:endParaRPr>
        </a:p>
      </dgm:t>
    </dgm:pt>
    <dgm:pt modelId="{ADF6D2A3-FA62-4D77-B8B0-4606084907A9}">
      <dgm:prSet phldrT="[Texto]" custT="1"/>
      <dgm:spPr/>
      <dgm:t>
        <a:bodyPr/>
        <a:lstStyle/>
        <a:p>
          <a:r>
            <a:rPr lang="es-ES" sz="1600" dirty="0">
              <a:latin typeface="Arial Narrow" panose="020B0606020202030204" pitchFamily="34" charset="0"/>
            </a:rPr>
            <a:t>Dueño del Proceso</a:t>
          </a:r>
        </a:p>
      </dgm:t>
    </dgm:pt>
    <dgm:pt modelId="{92379951-32B2-45BC-A39C-8D09E4678181}" type="parTrans" cxnId="{4B0ADA25-16AA-4D14-BBCE-1311366FDAC0}">
      <dgm:prSet/>
      <dgm:spPr/>
      <dgm:t>
        <a:bodyPr/>
        <a:lstStyle/>
        <a:p>
          <a:endParaRPr lang="es-ES">
            <a:latin typeface="Arial Narrow" panose="020B0606020202030204" pitchFamily="34" charset="0"/>
          </a:endParaRPr>
        </a:p>
      </dgm:t>
    </dgm:pt>
    <dgm:pt modelId="{F3DA6D39-625B-494A-9B67-F7C52468CF99}" type="sibTrans" cxnId="{4B0ADA25-16AA-4D14-BBCE-1311366FDAC0}">
      <dgm:prSet/>
      <dgm:spPr/>
      <dgm:t>
        <a:bodyPr/>
        <a:lstStyle/>
        <a:p>
          <a:endParaRPr lang="es-ES">
            <a:latin typeface="Arial Narrow" panose="020B0606020202030204" pitchFamily="34" charset="0"/>
          </a:endParaRPr>
        </a:p>
      </dgm:t>
    </dgm:pt>
    <dgm:pt modelId="{342D623B-0313-4934-8D54-EA4FD8F1E4F5}">
      <dgm:prSet phldrT="[Texto]" custT="1"/>
      <dgm:spPr/>
      <dgm:t>
        <a:bodyPr/>
        <a:lstStyle/>
        <a:p>
          <a:r>
            <a:rPr lang="es-ES" sz="1600" dirty="0">
              <a:latin typeface="Arial Narrow" panose="020B0606020202030204" pitchFamily="34" charset="0"/>
            </a:rPr>
            <a:t>Acciones</a:t>
          </a:r>
        </a:p>
      </dgm:t>
    </dgm:pt>
    <dgm:pt modelId="{1C76DFF1-2830-46D7-9A12-053400923FB0}" type="parTrans" cxnId="{16CC3DAA-614B-419C-9180-D2FE7C66150C}">
      <dgm:prSet/>
      <dgm:spPr/>
      <dgm:t>
        <a:bodyPr/>
        <a:lstStyle/>
        <a:p>
          <a:endParaRPr lang="es-ES">
            <a:latin typeface="Arial Narrow" panose="020B0606020202030204" pitchFamily="34" charset="0"/>
          </a:endParaRPr>
        </a:p>
      </dgm:t>
    </dgm:pt>
    <dgm:pt modelId="{7B980B6F-95ED-4D3F-878E-C1E8EAD9FADD}" type="sibTrans" cxnId="{16CC3DAA-614B-419C-9180-D2FE7C66150C}">
      <dgm:prSet/>
      <dgm:spPr/>
      <dgm:t>
        <a:bodyPr/>
        <a:lstStyle/>
        <a:p>
          <a:endParaRPr lang="es-ES">
            <a:latin typeface="Arial Narrow" panose="020B0606020202030204" pitchFamily="34" charset="0"/>
          </a:endParaRPr>
        </a:p>
      </dgm:t>
    </dgm:pt>
    <dgm:pt modelId="{6399F4BD-C0EB-4CD5-986C-BF3825336E86}">
      <dgm:prSet phldrT="[Texto]" custT="1"/>
      <dgm:spPr/>
      <dgm:t>
        <a:bodyPr/>
        <a:lstStyle/>
        <a:p>
          <a:r>
            <a:rPr lang="es-ES" sz="1600" dirty="0">
              <a:latin typeface="Arial Narrow" panose="020B0606020202030204" pitchFamily="34" charset="0"/>
            </a:rPr>
            <a:t>Responsable</a:t>
          </a:r>
        </a:p>
      </dgm:t>
    </dgm:pt>
    <dgm:pt modelId="{4E657D00-2018-4D58-9E94-AA89C6B8F028}" type="parTrans" cxnId="{5A6AA819-B7FF-4F72-ABF2-25E4D31DF667}">
      <dgm:prSet/>
      <dgm:spPr/>
      <dgm:t>
        <a:bodyPr/>
        <a:lstStyle/>
        <a:p>
          <a:endParaRPr lang="es-ES">
            <a:latin typeface="Arial Narrow" panose="020B0606020202030204" pitchFamily="34" charset="0"/>
          </a:endParaRPr>
        </a:p>
      </dgm:t>
    </dgm:pt>
    <dgm:pt modelId="{A193CC74-1906-429F-99A3-515A577A314E}" type="sibTrans" cxnId="{5A6AA819-B7FF-4F72-ABF2-25E4D31DF667}">
      <dgm:prSet/>
      <dgm:spPr/>
      <dgm:t>
        <a:bodyPr/>
        <a:lstStyle/>
        <a:p>
          <a:endParaRPr lang="es-ES">
            <a:latin typeface="Arial Narrow" panose="020B0606020202030204" pitchFamily="34" charset="0"/>
          </a:endParaRPr>
        </a:p>
      </dgm:t>
    </dgm:pt>
    <dgm:pt modelId="{96B0E770-E833-4259-8144-CDB1C1D96D62}">
      <dgm:prSet phldrT="[Texto]" custT="1"/>
      <dgm:spPr/>
      <dgm:t>
        <a:bodyPr/>
        <a:lstStyle/>
        <a:p>
          <a:r>
            <a:rPr lang="es-ES" sz="1600" dirty="0">
              <a:latin typeface="Arial Narrow" panose="020B0606020202030204" pitchFamily="34" charset="0"/>
            </a:rPr>
            <a:t>Plazo</a:t>
          </a:r>
        </a:p>
      </dgm:t>
    </dgm:pt>
    <dgm:pt modelId="{435D8718-E88D-4ADD-94A7-6A27546BE0A5}" type="parTrans" cxnId="{15FBDE49-BFFF-48C5-934F-6AB9647156AB}">
      <dgm:prSet/>
      <dgm:spPr/>
      <dgm:t>
        <a:bodyPr/>
        <a:lstStyle/>
        <a:p>
          <a:endParaRPr lang="es-ES">
            <a:latin typeface="Arial Narrow" panose="020B0606020202030204" pitchFamily="34" charset="0"/>
          </a:endParaRPr>
        </a:p>
      </dgm:t>
    </dgm:pt>
    <dgm:pt modelId="{ECD5823C-7113-48A1-95C1-E4B000614901}" type="sibTrans" cxnId="{15FBDE49-BFFF-48C5-934F-6AB9647156AB}">
      <dgm:prSet/>
      <dgm:spPr/>
      <dgm:t>
        <a:bodyPr/>
        <a:lstStyle/>
        <a:p>
          <a:endParaRPr lang="es-ES">
            <a:latin typeface="Arial Narrow" panose="020B0606020202030204" pitchFamily="34" charset="0"/>
          </a:endParaRPr>
        </a:p>
      </dgm:t>
    </dgm:pt>
    <dgm:pt modelId="{56AF10D7-6E00-485E-A2C0-A26A997241F5}">
      <dgm:prSet phldrT="[Texto]" custT="1"/>
      <dgm:spPr/>
      <dgm:t>
        <a:bodyPr/>
        <a:lstStyle/>
        <a:p>
          <a:r>
            <a:rPr lang="es-ES" sz="1600" dirty="0">
              <a:latin typeface="Arial Narrow" panose="020B0606020202030204" pitchFamily="34" charset="0"/>
            </a:rPr>
            <a:t>Nivel de Riesgo Residual</a:t>
          </a:r>
        </a:p>
      </dgm:t>
    </dgm:pt>
    <dgm:pt modelId="{4C418034-C8A3-44E6-9672-434D3F87B9CE}" type="parTrans" cxnId="{EE47415A-3426-4406-BBC0-3F168B356721}">
      <dgm:prSet/>
      <dgm:spPr/>
      <dgm:t>
        <a:bodyPr/>
        <a:lstStyle/>
        <a:p>
          <a:endParaRPr lang="es-ES">
            <a:latin typeface="Arial Narrow" panose="020B0606020202030204" pitchFamily="34" charset="0"/>
          </a:endParaRPr>
        </a:p>
      </dgm:t>
    </dgm:pt>
    <dgm:pt modelId="{333DED6D-6C32-4A89-A311-10DA5434D489}" type="sibTrans" cxnId="{EE47415A-3426-4406-BBC0-3F168B356721}">
      <dgm:prSet/>
      <dgm:spPr/>
      <dgm:t>
        <a:bodyPr/>
        <a:lstStyle/>
        <a:p>
          <a:endParaRPr lang="es-ES">
            <a:latin typeface="Arial Narrow" panose="020B0606020202030204" pitchFamily="34" charset="0"/>
          </a:endParaRPr>
        </a:p>
      </dgm:t>
    </dgm:pt>
    <dgm:pt modelId="{9179DBB9-0E87-4609-87ED-1E3B68733FFC}">
      <dgm:prSet phldrT="[Texto]"/>
      <dgm:spPr/>
      <dgm:t>
        <a:bodyPr/>
        <a:lstStyle/>
        <a:p>
          <a:r>
            <a:rPr lang="es-ES" dirty="0">
              <a:latin typeface="Arial Narrow" panose="020B0606020202030204" pitchFamily="34" charset="0"/>
            </a:rPr>
            <a:t>Observaciones</a:t>
          </a:r>
        </a:p>
      </dgm:t>
    </dgm:pt>
    <dgm:pt modelId="{E85DA6A6-E71B-49F7-9E14-0BDA5031D161}" type="parTrans" cxnId="{3AD4E0DF-BF43-46F3-81B8-2FAFF8015DC4}">
      <dgm:prSet/>
      <dgm:spPr/>
      <dgm:t>
        <a:bodyPr/>
        <a:lstStyle/>
        <a:p>
          <a:endParaRPr lang="es-ES">
            <a:latin typeface="Arial Narrow" panose="020B0606020202030204" pitchFamily="34" charset="0"/>
          </a:endParaRPr>
        </a:p>
      </dgm:t>
    </dgm:pt>
    <dgm:pt modelId="{1CE7F13D-B769-4915-994C-44FD7F23EA14}" type="sibTrans" cxnId="{3AD4E0DF-BF43-46F3-81B8-2FAFF8015DC4}">
      <dgm:prSet/>
      <dgm:spPr/>
      <dgm:t>
        <a:bodyPr/>
        <a:lstStyle/>
        <a:p>
          <a:endParaRPr lang="es-ES">
            <a:latin typeface="Arial Narrow" panose="020B0606020202030204" pitchFamily="34" charset="0"/>
          </a:endParaRPr>
        </a:p>
      </dgm:t>
    </dgm:pt>
    <dgm:pt modelId="{4954AFD7-4104-4D80-BA3E-EDFD0689A00C}" type="pres">
      <dgm:prSet presAssocID="{602709DE-0F80-40BC-BA21-8F576627EF22}" presName="Name0" presStyleCnt="0">
        <dgm:presLayoutVars>
          <dgm:dir/>
          <dgm:resizeHandles val="exact"/>
        </dgm:presLayoutVars>
      </dgm:prSet>
      <dgm:spPr/>
    </dgm:pt>
    <dgm:pt modelId="{B136A1A3-CD2E-4DF1-80F9-2C719605F94A}" type="pres">
      <dgm:prSet presAssocID="{253EF9F3-1F75-431D-9880-A3106FCB0CFB}" presName="node" presStyleLbl="node1" presStyleIdx="0" presStyleCnt="7">
        <dgm:presLayoutVars>
          <dgm:bulletEnabled val="1"/>
        </dgm:presLayoutVars>
      </dgm:prSet>
      <dgm:spPr/>
    </dgm:pt>
    <dgm:pt modelId="{D7BB5E3F-5040-46BB-924E-0CF25DFBEB76}" type="pres">
      <dgm:prSet presAssocID="{7084A0A7-246A-4C0C-9AA2-1EBBC4A2AB11}" presName="sibTrans" presStyleLbl="sibTrans2D1" presStyleIdx="0" presStyleCnt="6"/>
      <dgm:spPr/>
    </dgm:pt>
    <dgm:pt modelId="{AF3A10CD-A6B6-4B5B-BFD7-E63899248CD9}" type="pres">
      <dgm:prSet presAssocID="{7084A0A7-246A-4C0C-9AA2-1EBBC4A2AB11}" presName="connectorText" presStyleLbl="sibTrans2D1" presStyleIdx="0" presStyleCnt="6"/>
      <dgm:spPr/>
    </dgm:pt>
    <dgm:pt modelId="{13228DDE-EB16-42BB-A8F4-1BDA6A0EC167}" type="pres">
      <dgm:prSet presAssocID="{ADF6D2A3-FA62-4D77-B8B0-4606084907A9}" presName="node" presStyleLbl="node1" presStyleIdx="1" presStyleCnt="7">
        <dgm:presLayoutVars>
          <dgm:bulletEnabled val="1"/>
        </dgm:presLayoutVars>
      </dgm:prSet>
      <dgm:spPr/>
    </dgm:pt>
    <dgm:pt modelId="{95BF8C31-FCF2-4B75-BF3B-028771486E42}" type="pres">
      <dgm:prSet presAssocID="{F3DA6D39-625B-494A-9B67-F7C52468CF99}" presName="sibTrans" presStyleLbl="sibTrans2D1" presStyleIdx="1" presStyleCnt="6"/>
      <dgm:spPr/>
    </dgm:pt>
    <dgm:pt modelId="{7C02D12D-7308-48BE-8C26-F2B703FE8299}" type="pres">
      <dgm:prSet presAssocID="{F3DA6D39-625B-494A-9B67-F7C52468CF99}" presName="connectorText" presStyleLbl="sibTrans2D1" presStyleIdx="1" presStyleCnt="6"/>
      <dgm:spPr/>
    </dgm:pt>
    <dgm:pt modelId="{08C03EE8-B613-4D1B-9FD3-E1FD54BA6C5E}" type="pres">
      <dgm:prSet presAssocID="{342D623B-0313-4934-8D54-EA4FD8F1E4F5}" presName="node" presStyleLbl="node1" presStyleIdx="2" presStyleCnt="7">
        <dgm:presLayoutVars>
          <dgm:bulletEnabled val="1"/>
        </dgm:presLayoutVars>
      </dgm:prSet>
      <dgm:spPr/>
    </dgm:pt>
    <dgm:pt modelId="{5F015220-9DBF-4B6B-AF8E-6127BB0A97BD}" type="pres">
      <dgm:prSet presAssocID="{7B980B6F-95ED-4D3F-878E-C1E8EAD9FADD}" presName="sibTrans" presStyleLbl="sibTrans2D1" presStyleIdx="2" presStyleCnt="6"/>
      <dgm:spPr/>
    </dgm:pt>
    <dgm:pt modelId="{5A9D9897-BF5E-4FB7-BF4D-38AA432B717A}" type="pres">
      <dgm:prSet presAssocID="{7B980B6F-95ED-4D3F-878E-C1E8EAD9FADD}" presName="connectorText" presStyleLbl="sibTrans2D1" presStyleIdx="2" presStyleCnt="6"/>
      <dgm:spPr/>
    </dgm:pt>
    <dgm:pt modelId="{0861A7BF-AEF4-4819-829C-B50D3E0DB884}" type="pres">
      <dgm:prSet presAssocID="{6399F4BD-C0EB-4CD5-986C-BF3825336E86}" presName="node" presStyleLbl="node1" presStyleIdx="3" presStyleCnt="7">
        <dgm:presLayoutVars>
          <dgm:bulletEnabled val="1"/>
        </dgm:presLayoutVars>
      </dgm:prSet>
      <dgm:spPr/>
    </dgm:pt>
    <dgm:pt modelId="{4195AB27-2A38-4ED2-A8DB-AB57519FFC8C}" type="pres">
      <dgm:prSet presAssocID="{A193CC74-1906-429F-99A3-515A577A314E}" presName="sibTrans" presStyleLbl="sibTrans2D1" presStyleIdx="3" presStyleCnt="6"/>
      <dgm:spPr/>
    </dgm:pt>
    <dgm:pt modelId="{64BFE3C4-9D07-4DD7-AF5D-0DA62DE6C6E1}" type="pres">
      <dgm:prSet presAssocID="{A193CC74-1906-429F-99A3-515A577A314E}" presName="connectorText" presStyleLbl="sibTrans2D1" presStyleIdx="3" presStyleCnt="6"/>
      <dgm:spPr/>
    </dgm:pt>
    <dgm:pt modelId="{8D398971-5787-4A29-8225-4A95E6EC8CF1}" type="pres">
      <dgm:prSet presAssocID="{96B0E770-E833-4259-8144-CDB1C1D96D62}" presName="node" presStyleLbl="node1" presStyleIdx="4" presStyleCnt="7">
        <dgm:presLayoutVars>
          <dgm:bulletEnabled val="1"/>
        </dgm:presLayoutVars>
      </dgm:prSet>
      <dgm:spPr/>
    </dgm:pt>
    <dgm:pt modelId="{38F9A87A-768D-49E1-B06A-27E032DC6659}" type="pres">
      <dgm:prSet presAssocID="{ECD5823C-7113-48A1-95C1-E4B000614901}" presName="sibTrans" presStyleLbl="sibTrans2D1" presStyleIdx="4" presStyleCnt="6"/>
      <dgm:spPr/>
    </dgm:pt>
    <dgm:pt modelId="{03DE6A4D-D718-4AAC-A8BF-4B5E166393F2}" type="pres">
      <dgm:prSet presAssocID="{ECD5823C-7113-48A1-95C1-E4B000614901}" presName="connectorText" presStyleLbl="sibTrans2D1" presStyleIdx="4" presStyleCnt="6"/>
      <dgm:spPr/>
    </dgm:pt>
    <dgm:pt modelId="{F45840B4-67F0-4345-90F6-46841FB7DDF1}" type="pres">
      <dgm:prSet presAssocID="{56AF10D7-6E00-485E-A2C0-A26A997241F5}" presName="node" presStyleLbl="node1" presStyleIdx="5" presStyleCnt="7">
        <dgm:presLayoutVars>
          <dgm:bulletEnabled val="1"/>
        </dgm:presLayoutVars>
      </dgm:prSet>
      <dgm:spPr/>
    </dgm:pt>
    <dgm:pt modelId="{FD632BA2-B3EC-4289-BE18-B68B1E94CAD5}" type="pres">
      <dgm:prSet presAssocID="{333DED6D-6C32-4A89-A311-10DA5434D489}" presName="sibTrans" presStyleLbl="sibTrans2D1" presStyleIdx="5" presStyleCnt="6"/>
      <dgm:spPr/>
    </dgm:pt>
    <dgm:pt modelId="{4A3467B5-B1FA-4008-9143-DFA1D44B643A}" type="pres">
      <dgm:prSet presAssocID="{333DED6D-6C32-4A89-A311-10DA5434D489}" presName="connectorText" presStyleLbl="sibTrans2D1" presStyleIdx="5" presStyleCnt="6"/>
      <dgm:spPr/>
    </dgm:pt>
    <dgm:pt modelId="{18C46874-A3DD-471B-8B0C-8E1DC091BB59}" type="pres">
      <dgm:prSet presAssocID="{9179DBB9-0E87-4609-87ED-1E3B68733FFC}" presName="node" presStyleLbl="node1" presStyleIdx="6" presStyleCnt="7">
        <dgm:presLayoutVars>
          <dgm:bulletEnabled val="1"/>
        </dgm:presLayoutVars>
      </dgm:prSet>
      <dgm:spPr/>
    </dgm:pt>
  </dgm:ptLst>
  <dgm:cxnLst>
    <dgm:cxn modelId="{5A6AA819-B7FF-4F72-ABF2-25E4D31DF667}" srcId="{602709DE-0F80-40BC-BA21-8F576627EF22}" destId="{6399F4BD-C0EB-4CD5-986C-BF3825336E86}" srcOrd="3" destOrd="0" parTransId="{4E657D00-2018-4D58-9E94-AA89C6B8F028}" sibTransId="{A193CC74-1906-429F-99A3-515A577A314E}"/>
    <dgm:cxn modelId="{E26CE71C-E301-4A27-A776-882C2283255D}" srcId="{602709DE-0F80-40BC-BA21-8F576627EF22}" destId="{253EF9F3-1F75-431D-9880-A3106FCB0CFB}" srcOrd="0" destOrd="0" parTransId="{106B78B4-EDED-4863-B5A6-116B55C91528}" sibTransId="{7084A0A7-246A-4C0C-9AA2-1EBBC4A2AB11}"/>
    <dgm:cxn modelId="{B1DA741E-6E0B-4DBF-A597-6C869B5229C8}" type="presOf" srcId="{F3DA6D39-625B-494A-9B67-F7C52468CF99}" destId="{95BF8C31-FCF2-4B75-BF3B-028771486E42}" srcOrd="0" destOrd="0" presId="urn:microsoft.com/office/officeart/2005/8/layout/process1"/>
    <dgm:cxn modelId="{7B620921-E8A2-431D-B4AA-43264567DC7F}" type="presOf" srcId="{6399F4BD-C0EB-4CD5-986C-BF3825336E86}" destId="{0861A7BF-AEF4-4819-829C-B50D3E0DB884}" srcOrd="0" destOrd="0" presId="urn:microsoft.com/office/officeart/2005/8/layout/process1"/>
    <dgm:cxn modelId="{4B0ADA25-16AA-4D14-BBCE-1311366FDAC0}" srcId="{602709DE-0F80-40BC-BA21-8F576627EF22}" destId="{ADF6D2A3-FA62-4D77-B8B0-4606084907A9}" srcOrd="1" destOrd="0" parTransId="{92379951-32B2-45BC-A39C-8D09E4678181}" sibTransId="{F3DA6D39-625B-494A-9B67-F7C52468CF99}"/>
    <dgm:cxn modelId="{3568D85E-B073-478B-9C9C-FECC7159504A}" type="presOf" srcId="{9179DBB9-0E87-4609-87ED-1E3B68733FFC}" destId="{18C46874-A3DD-471B-8B0C-8E1DC091BB59}" srcOrd="0" destOrd="0" presId="urn:microsoft.com/office/officeart/2005/8/layout/process1"/>
    <dgm:cxn modelId="{2D4E8E41-2711-4737-B0DA-D6C799D25F10}" type="presOf" srcId="{ECD5823C-7113-48A1-95C1-E4B000614901}" destId="{38F9A87A-768D-49E1-B06A-27E032DC6659}" srcOrd="0" destOrd="0" presId="urn:microsoft.com/office/officeart/2005/8/layout/process1"/>
    <dgm:cxn modelId="{E110B062-7860-4482-A664-02B8AFB57CC9}" type="presOf" srcId="{ECD5823C-7113-48A1-95C1-E4B000614901}" destId="{03DE6A4D-D718-4AAC-A8BF-4B5E166393F2}" srcOrd="1" destOrd="0" presId="urn:microsoft.com/office/officeart/2005/8/layout/process1"/>
    <dgm:cxn modelId="{3765B842-2007-4A1A-A47B-004537CD719C}" type="presOf" srcId="{342D623B-0313-4934-8D54-EA4FD8F1E4F5}" destId="{08C03EE8-B613-4D1B-9FD3-E1FD54BA6C5E}" srcOrd="0" destOrd="0" presId="urn:microsoft.com/office/officeart/2005/8/layout/process1"/>
    <dgm:cxn modelId="{4551A144-8781-4457-975E-A4506A595F25}" type="presOf" srcId="{7084A0A7-246A-4C0C-9AA2-1EBBC4A2AB11}" destId="{AF3A10CD-A6B6-4B5B-BFD7-E63899248CD9}" srcOrd="1" destOrd="0" presId="urn:microsoft.com/office/officeart/2005/8/layout/process1"/>
    <dgm:cxn modelId="{9BF9DE47-4710-4EB7-8ED9-E120D7560E02}" type="presOf" srcId="{7B980B6F-95ED-4D3F-878E-C1E8EAD9FADD}" destId="{5F015220-9DBF-4B6B-AF8E-6127BB0A97BD}" srcOrd="0" destOrd="0" presId="urn:microsoft.com/office/officeart/2005/8/layout/process1"/>
    <dgm:cxn modelId="{15FBDE49-BFFF-48C5-934F-6AB9647156AB}" srcId="{602709DE-0F80-40BC-BA21-8F576627EF22}" destId="{96B0E770-E833-4259-8144-CDB1C1D96D62}" srcOrd="4" destOrd="0" parTransId="{435D8718-E88D-4ADD-94A7-6A27546BE0A5}" sibTransId="{ECD5823C-7113-48A1-95C1-E4B000614901}"/>
    <dgm:cxn modelId="{96506A73-84E5-4BE5-B694-61458BDEC279}" type="presOf" srcId="{7B980B6F-95ED-4D3F-878E-C1E8EAD9FADD}" destId="{5A9D9897-BF5E-4FB7-BF4D-38AA432B717A}" srcOrd="1" destOrd="0" presId="urn:microsoft.com/office/officeart/2005/8/layout/process1"/>
    <dgm:cxn modelId="{1617DB78-75FB-4B2C-B8CD-572834BE9064}" type="presOf" srcId="{A193CC74-1906-429F-99A3-515A577A314E}" destId="{64BFE3C4-9D07-4DD7-AF5D-0DA62DE6C6E1}" srcOrd="1" destOrd="0" presId="urn:microsoft.com/office/officeart/2005/8/layout/process1"/>
    <dgm:cxn modelId="{EE47415A-3426-4406-BBC0-3F168B356721}" srcId="{602709DE-0F80-40BC-BA21-8F576627EF22}" destId="{56AF10D7-6E00-485E-A2C0-A26A997241F5}" srcOrd="5" destOrd="0" parTransId="{4C418034-C8A3-44E6-9672-434D3F87B9CE}" sibTransId="{333DED6D-6C32-4A89-A311-10DA5434D489}"/>
    <dgm:cxn modelId="{AD569E84-A563-4AFD-9A16-487DC34F2CC1}" type="presOf" srcId="{F3DA6D39-625B-494A-9B67-F7C52468CF99}" destId="{7C02D12D-7308-48BE-8C26-F2B703FE8299}" srcOrd="1" destOrd="0" presId="urn:microsoft.com/office/officeart/2005/8/layout/process1"/>
    <dgm:cxn modelId="{E0F11485-D844-47DE-A70D-40EE7D1B769B}" type="presOf" srcId="{56AF10D7-6E00-485E-A2C0-A26A997241F5}" destId="{F45840B4-67F0-4345-90F6-46841FB7DDF1}" srcOrd="0" destOrd="0" presId="urn:microsoft.com/office/officeart/2005/8/layout/process1"/>
    <dgm:cxn modelId="{BCCF018D-3F83-4214-A000-7E25CC89B14E}" type="presOf" srcId="{96B0E770-E833-4259-8144-CDB1C1D96D62}" destId="{8D398971-5787-4A29-8225-4A95E6EC8CF1}" srcOrd="0" destOrd="0" presId="urn:microsoft.com/office/officeart/2005/8/layout/process1"/>
    <dgm:cxn modelId="{C78C5D94-6E9F-46C7-8872-5502C2B39047}" type="presOf" srcId="{7084A0A7-246A-4C0C-9AA2-1EBBC4A2AB11}" destId="{D7BB5E3F-5040-46BB-924E-0CF25DFBEB76}" srcOrd="0" destOrd="0" presId="urn:microsoft.com/office/officeart/2005/8/layout/process1"/>
    <dgm:cxn modelId="{D96C46A4-B6B6-47DB-8205-9298623358AB}" type="presOf" srcId="{333DED6D-6C32-4A89-A311-10DA5434D489}" destId="{4A3467B5-B1FA-4008-9143-DFA1D44B643A}" srcOrd="1" destOrd="0" presId="urn:microsoft.com/office/officeart/2005/8/layout/process1"/>
    <dgm:cxn modelId="{16CC3DAA-614B-419C-9180-D2FE7C66150C}" srcId="{602709DE-0F80-40BC-BA21-8F576627EF22}" destId="{342D623B-0313-4934-8D54-EA4FD8F1E4F5}" srcOrd="2" destOrd="0" parTransId="{1C76DFF1-2830-46D7-9A12-053400923FB0}" sibTransId="{7B980B6F-95ED-4D3F-878E-C1E8EAD9FADD}"/>
    <dgm:cxn modelId="{584C5EC5-5991-4FDF-A4B7-AC780B99D973}" type="presOf" srcId="{A193CC74-1906-429F-99A3-515A577A314E}" destId="{4195AB27-2A38-4ED2-A8DB-AB57519FFC8C}" srcOrd="0" destOrd="0" presId="urn:microsoft.com/office/officeart/2005/8/layout/process1"/>
    <dgm:cxn modelId="{544A1FCB-D843-4FB7-881F-D800965A4D7B}" type="presOf" srcId="{253EF9F3-1F75-431D-9880-A3106FCB0CFB}" destId="{B136A1A3-CD2E-4DF1-80F9-2C719605F94A}" srcOrd="0" destOrd="0" presId="urn:microsoft.com/office/officeart/2005/8/layout/process1"/>
    <dgm:cxn modelId="{3AD4E0DF-BF43-46F3-81B8-2FAFF8015DC4}" srcId="{602709DE-0F80-40BC-BA21-8F576627EF22}" destId="{9179DBB9-0E87-4609-87ED-1E3B68733FFC}" srcOrd="6" destOrd="0" parTransId="{E85DA6A6-E71B-49F7-9E14-0BDA5031D161}" sibTransId="{1CE7F13D-B769-4915-994C-44FD7F23EA14}"/>
    <dgm:cxn modelId="{3A2E7EEA-2E7B-420B-AB94-CD144E11E07E}" type="presOf" srcId="{ADF6D2A3-FA62-4D77-B8B0-4606084907A9}" destId="{13228DDE-EB16-42BB-A8F4-1BDA6A0EC167}" srcOrd="0" destOrd="0" presId="urn:microsoft.com/office/officeart/2005/8/layout/process1"/>
    <dgm:cxn modelId="{1D7A61F2-4761-4E1D-B127-8DDEC205786D}" type="presOf" srcId="{333DED6D-6C32-4A89-A311-10DA5434D489}" destId="{FD632BA2-B3EC-4289-BE18-B68B1E94CAD5}" srcOrd="0" destOrd="0" presId="urn:microsoft.com/office/officeart/2005/8/layout/process1"/>
    <dgm:cxn modelId="{64C4EBFC-BB38-4F8E-B691-78DA40061A63}" type="presOf" srcId="{602709DE-0F80-40BC-BA21-8F576627EF22}" destId="{4954AFD7-4104-4D80-BA3E-EDFD0689A00C}" srcOrd="0" destOrd="0" presId="urn:microsoft.com/office/officeart/2005/8/layout/process1"/>
    <dgm:cxn modelId="{D7AD6ECE-FD0A-4971-AD51-10B08849AD7E}" type="presParOf" srcId="{4954AFD7-4104-4D80-BA3E-EDFD0689A00C}" destId="{B136A1A3-CD2E-4DF1-80F9-2C719605F94A}" srcOrd="0" destOrd="0" presId="urn:microsoft.com/office/officeart/2005/8/layout/process1"/>
    <dgm:cxn modelId="{52F15D07-0243-487A-90CE-FCE207A22113}" type="presParOf" srcId="{4954AFD7-4104-4D80-BA3E-EDFD0689A00C}" destId="{D7BB5E3F-5040-46BB-924E-0CF25DFBEB76}" srcOrd="1" destOrd="0" presId="urn:microsoft.com/office/officeart/2005/8/layout/process1"/>
    <dgm:cxn modelId="{9F23E740-E2DD-4215-98E6-1FDE9BED7005}" type="presParOf" srcId="{D7BB5E3F-5040-46BB-924E-0CF25DFBEB76}" destId="{AF3A10CD-A6B6-4B5B-BFD7-E63899248CD9}" srcOrd="0" destOrd="0" presId="urn:microsoft.com/office/officeart/2005/8/layout/process1"/>
    <dgm:cxn modelId="{691760BF-372E-4554-B4CA-3F3DB2D2FC7A}" type="presParOf" srcId="{4954AFD7-4104-4D80-BA3E-EDFD0689A00C}" destId="{13228DDE-EB16-42BB-A8F4-1BDA6A0EC167}" srcOrd="2" destOrd="0" presId="urn:microsoft.com/office/officeart/2005/8/layout/process1"/>
    <dgm:cxn modelId="{5896436A-6D63-4451-97A8-69602D09BBE5}" type="presParOf" srcId="{4954AFD7-4104-4D80-BA3E-EDFD0689A00C}" destId="{95BF8C31-FCF2-4B75-BF3B-028771486E42}" srcOrd="3" destOrd="0" presId="urn:microsoft.com/office/officeart/2005/8/layout/process1"/>
    <dgm:cxn modelId="{ACE25B2B-56E8-4B1A-A7E3-12760557A8B0}" type="presParOf" srcId="{95BF8C31-FCF2-4B75-BF3B-028771486E42}" destId="{7C02D12D-7308-48BE-8C26-F2B703FE8299}" srcOrd="0" destOrd="0" presId="urn:microsoft.com/office/officeart/2005/8/layout/process1"/>
    <dgm:cxn modelId="{5F998E41-8777-464E-BE00-119B922FCF43}" type="presParOf" srcId="{4954AFD7-4104-4D80-BA3E-EDFD0689A00C}" destId="{08C03EE8-B613-4D1B-9FD3-E1FD54BA6C5E}" srcOrd="4" destOrd="0" presId="urn:microsoft.com/office/officeart/2005/8/layout/process1"/>
    <dgm:cxn modelId="{F7230D66-B587-40E3-B4CC-BF783474BA38}" type="presParOf" srcId="{4954AFD7-4104-4D80-BA3E-EDFD0689A00C}" destId="{5F015220-9DBF-4B6B-AF8E-6127BB0A97BD}" srcOrd="5" destOrd="0" presId="urn:microsoft.com/office/officeart/2005/8/layout/process1"/>
    <dgm:cxn modelId="{2F2BAF18-7A0E-4F00-A652-FEF62D62B67B}" type="presParOf" srcId="{5F015220-9DBF-4B6B-AF8E-6127BB0A97BD}" destId="{5A9D9897-BF5E-4FB7-BF4D-38AA432B717A}" srcOrd="0" destOrd="0" presId="urn:microsoft.com/office/officeart/2005/8/layout/process1"/>
    <dgm:cxn modelId="{EE370122-06D1-49C6-8FB9-FAA7F1DC9222}" type="presParOf" srcId="{4954AFD7-4104-4D80-BA3E-EDFD0689A00C}" destId="{0861A7BF-AEF4-4819-829C-B50D3E0DB884}" srcOrd="6" destOrd="0" presId="urn:microsoft.com/office/officeart/2005/8/layout/process1"/>
    <dgm:cxn modelId="{44A2924A-8858-4BFF-A301-10D6085DA4F6}" type="presParOf" srcId="{4954AFD7-4104-4D80-BA3E-EDFD0689A00C}" destId="{4195AB27-2A38-4ED2-A8DB-AB57519FFC8C}" srcOrd="7" destOrd="0" presId="urn:microsoft.com/office/officeart/2005/8/layout/process1"/>
    <dgm:cxn modelId="{DA1FFFA3-2DA3-40A9-8358-17CA1799D939}" type="presParOf" srcId="{4195AB27-2A38-4ED2-A8DB-AB57519FFC8C}" destId="{64BFE3C4-9D07-4DD7-AF5D-0DA62DE6C6E1}" srcOrd="0" destOrd="0" presId="urn:microsoft.com/office/officeart/2005/8/layout/process1"/>
    <dgm:cxn modelId="{1A84E3C9-9E66-4623-9207-92551010C3B8}" type="presParOf" srcId="{4954AFD7-4104-4D80-BA3E-EDFD0689A00C}" destId="{8D398971-5787-4A29-8225-4A95E6EC8CF1}" srcOrd="8" destOrd="0" presId="urn:microsoft.com/office/officeart/2005/8/layout/process1"/>
    <dgm:cxn modelId="{A5487874-2CBA-4341-9113-B03D7EBABA22}" type="presParOf" srcId="{4954AFD7-4104-4D80-BA3E-EDFD0689A00C}" destId="{38F9A87A-768D-49E1-B06A-27E032DC6659}" srcOrd="9" destOrd="0" presId="urn:microsoft.com/office/officeart/2005/8/layout/process1"/>
    <dgm:cxn modelId="{ECD50A0D-CEB0-40E9-BEF1-52E811FBE307}" type="presParOf" srcId="{38F9A87A-768D-49E1-B06A-27E032DC6659}" destId="{03DE6A4D-D718-4AAC-A8BF-4B5E166393F2}" srcOrd="0" destOrd="0" presId="urn:microsoft.com/office/officeart/2005/8/layout/process1"/>
    <dgm:cxn modelId="{35BCBAB3-A0DC-4C07-AD3B-9C76147EF942}" type="presParOf" srcId="{4954AFD7-4104-4D80-BA3E-EDFD0689A00C}" destId="{F45840B4-67F0-4345-90F6-46841FB7DDF1}" srcOrd="10" destOrd="0" presId="urn:microsoft.com/office/officeart/2005/8/layout/process1"/>
    <dgm:cxn modelId="{657AC0C6-CCEE-410E-8E07-18B32C52F05B}" type="presParOf" srcId="{4954AFD7-4104-4D80-BA3E-EDFD0689A00C}" destId="{FD632BA2-B3EC-4289-BE18-B68B1E94CAD5}" srcOrd="11" destOrd="0" presId="urn:microsoft.com/office/officeart/2005/8/layout/process1"/>
    <dgm:cxn modelId="{41024BE1-D23B-4D18-A16B-E7A0014C1D82}" type="presParOf" srcId="{FD632BA2-B3EC-4289-BE18-B68B1E94CAD5}" destId="{4A3467B5-B1FA-4008-9143-DFA1D44B643A}" srcOrd="0" destOrd="0" presId="urn:microsoft.com/office/officeart/2005/8/layout/process1"/>
    <dgm:cxn modelId="{B66B4506-1584-4BB0-8E21-5F2B6512CFC9}" type="presParOf" srcId="{4954AFD7-4104-4D80-BA3E-EDFD0689A00C}" destId="{18C46874-A3DD-471B-8B0C-8E1DC091BB59}" srcOrd="12"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02709DE-0F80-40BC-BA21-8F576627EF22}" type="doc">
      <dgm:prSet loTypeId="urn:microsoft.com/office/officeart/2005/8/layout/process1" loCatId="process" qsTypeId="urn:microsoft.com/office/officeart/2005/8/quickstyle/simple1" qsCatId="simple" csTypeId="urn:microsoft.com/office/officeart/2005/8/colors/accent1_2" csCatId="accent1" phldr="1"/>
      <dgm:spPr/>
    </dgm:pt>
    <dgm:pt modelId="{253EF9F3-1F75-431D-9880-A3106FCB0CFB}">
      <dgm:prSet phldrT="[Texto]" custT="1"/>
      <dgm:spPr/>
      <dgm:t>
        <a:bodyPr/>
        <a:lstStyle/>
        <a:p>
          <a:r>
            <a:rPr lang="es-ES" sz="1600" dirty="0">
              <a:latin typeface="Arial Narrow" panose="020B0606020202030204" pitchFamily="34" charset="0"/>
            </a:rPr>
            <a:t>Oportunidad</a:t>
          </a:r>
        </a:p>
      </dgm:t>
    </dgm:pt>
    <dgm:pt modelId="{106B78B4-EDED-4863-B5A6-116B55C91528}" type="parTrans" cxnId="{E26CE71C-E301-4A27-A776-882C2283255D}">
      <dgm:prSet/>
      <dgm:spPr/>
      <dgm:t>
        <a:bodyPr/>
        <a:lstStyle/>
        <a:p>
          <a:endParaRPr lang="es-ES" sz="1600">
            <a:latin typeface="Arial Narrow" panose="020B0606020202030204" pitchFamily="34" charset="0"/>
          </a:endParaRPr>
        </a:p>
      </dgm:t>
    </dgm:pt>
    <dgm:pt modelId="{7084A0A7-246A-4C0C-9AA2-1EBBC4A2AB11}" type="sibTrans" cxnId="{E26CE71C-E301-4A27-A776-882C2283255D}">
      <dgm:prSet custT="1"/>
      <dgm:spPr/>
      <dgm:t>
        <a:bodyPr/>
        <a:lstStyle/>
        <a:p>
          <a:endParaRPr lang="es-ES" sz="1600">
            <a:latin typeface="Arial Narrow" panose="020B0606020202030204" pitchFamily="34" charset="0"/>
          </a:endParaRPr>
        </a:p>
      </dgm:t>
    </dgm:pt>
    <dgm:pt modelId="{ADF6D2A3-FA62-4D77-B8B0-4606084907A9}">
      <dgm:prSet phldrT="[Texto]" custT="1"/>
      <dgm:spPr/>
      <dgm:t>
        <a:bodyPr/>
        <a:lstStyle/>
        <a:p>
          <a:r>
            <a:rPr lang="es-ES" sz="1600" dirty="0">
              <a:latin typeface="Arial Narrow" panose="020B0606020202030204" pitchFamily="34" charset="0"/>
            </a:rPr>
            <a:t>Responsable</a:t>
          </a:r>
        </a:p>
      </dgm:t>
    </dgm:pt>
    <dgm:pt modelId="{92379951-32B2-45BC-A39C-8D09E4678181}" type="parTrans" cxnId="{4B0ADA25-16AA-4D14-BBCE-1311366FDAC0}">
      <dgm:prSet/>
      <dgm:spPr/>
      <dgm:t>
        <a:bodyPr/>
        <a:lstStyle/>
        <a:p>
          <a:endParaRPr lang="es-ES" sz="1600">
            <a:latin typeface="Arial Narrow" panose="020B0606020202030204" pitchFamily="34" charset="0"/>
          </a:endParaRPr>
        </a:p>
      </dgm:t>
    </dgm:pt>
    <dgm:pt modelId="{F3DA6D39-625B-494A-9B67-F7C52468CF99}" type="sibTrans" cxnId="{4B0ADA25-16AA-4D14-BBCE-1311366FDAC0}">
      <dgm:prSet custT="1"/>
      <dgm:spPr/>
      <dgm:t>
        <a:bodyPr/>
        <a:lstStyle/>
        <a:p>
          <a:endParaRPr lang="es-ES" sz="1600">
            <a:latin typeface="Arial Narrow" panose="020B0606020202030204" pitchFamily="34" charset="0"/>
          </a:endParaRPr>
        </a:p>
      </dgm:t>
    </dgm:pt>
    <dgm:pt modelId="{342D623B-0313-4934-8D54-EA4FD8F1E4F5}">
      <dgm:prSet phldrT="[Texto]" custT="1"/>
      <dgm:spPr/>
      <dgm:t>
        <a:bodyPr/>
        <a:lstStyle/>
        <a:p>
          <a:r>
            <a:rPr lang="es-ES" sz="1600" dirty="0">
              <a:latin typeface="Arial Narrow" panose="020B0606020202030204" pitchFamily="34" charset="0"/>
            </a:rPr>
            <a:t>Factibilidad</a:t>
          </a:r>
        </a:p>
      </dgm:t>
    </dgm:pt>
    <dgm:pt modelId="{1C76DFF1-2830-46D7-9A12-053400923FB0}" type="parTrans" cxnId="{16CC3DAA-614B-419C-9180-D2FE7C66150C}">
      <dgm:prSet/>
      <dgm:spPr/>
      <dgm:t>
        <a:bodyPr/>
        <a:lstStyle/>
        <a:p>
          <a:endParaRPr lang="es-ES" sz="1600">
            <a:latin typeface="Arial Narrow" panose="020B0606020202030204" pitchFamily="34" charset="0"/>
          </a:endParaRPr>
        </a:p>
      </dgm:t>
    </dgm:pt>
    <dgm:pt modelId="{7B980B6F-95ED-4D3F-878E-C1E8EAD9FADD}" type="sibTrans" cxnId="{16CC3DAA-614B-419C-9180-D2FE7C66150C}">
      <dgm:prSet custT="1"/>
      <dgm:spPr/>
      <dgm:t>
        <a:bodyPr/>
        <a:lstStyle/>
        <a:p>
          <a:endParaRPr lang="es-ES" sz="1600">
            <a:latin typeface="Arial Narrow" panose="020B0606020202030204" pitchFamily="34" charset="0"/>
          </a:endParaRPr>
        </a:p>
      </dgm:t>
    </dgm:pt>
    <dgm:pt modelId="{6399F4BD-C0EB-4CD5-986C-BF3825336E86}">
      <dgm:prSet phldrT="[Texto]" custT="1"/>
      <dgm:spPr/>
      <dgm:t>
        <a:bodyPr/>
        <a:lstStyle/>
        <a:p>
          <a:r>
            <a:rPr lang="es-ES" sz="1600" dirty="0">
              <a:latin typeface="Arial Narrow" panose="020B0606020202030204" pitchFamily="34" charset="0"/>
            </a:rPr>
            <a:t>Beneficio Esperado</a:t>
          </a:r>
        </a:p>
      </dgm:t>
    </dgm:pt>
    <dgm:pt modelId="{4E657D00-2018-4D58-9E94-AA89C6B8F028}" type="parTrans" cxnId="{5A6AA819-B7FF-4F72-ABF2-25E4D31DF667}">
      <dgm:prSet/>
      <dgm:spPr/>
      <dgm:t>
        <a:bodyPr/>
        <a:lstStyle/>
        <a:p>
          <a:endParaRPr lang="es-ES" sz="1600">
            <a:latin typeface="Arial Narrow" panose="020B0606020202030204" pitchFamily="34" charset="0"/>
          </a:endParaRPr>
        </a:p>
      </dgm:t>
    </dgm:pt>
    <dgm:pt modelId="{A193CC74-1906-429F-99A3-515A577A314E}" type="sibTrans" cxnId="{5A6AA819-B7FF-4F72-ABF2-25E4D31DF667}">
      <dgm:prSet custT="1"/>
      <dgm:spPr/>
      <dgm:t>
        <a:bodyPr/>
        <a:lstStyle/>
        <a:p>
          <a:endParaRPr lang="es-ES" sz="1600">
            <a:latin typeface="Arial Narrow" panose="020B0606020202030204" pitchFamily="34" charset="0"/>
          </a:endParaRPr>
        </a:p>
      </dgm:t>
    </dgm:pt>
    <dgm:pt modelId="{96B0E770-E833-4259-8144-CDB1C1D96D62}">
      <dgm:prSet phldrT="[Texto]" custT="1"/>
      <dgm:spPr/>
      <dgm:t>
        <a:bodyPr/>
        <a:lstStyle/>
        <a:p>
          <a:r>
            <a:rPr lang="es-ES" sz="1600" dirty="0">
              <a:latin typeface="Arial Narrow" panose="020B0606020202030204" pitchFamily="34" charset="0"/>
            </a:rPr>
            <a:t>F X B</a:t>
          </a:r>
        </a:p>
      </dgm:t>
    </dgm:pt>
    <dgm:pt modelId="{435D8718-E88D-4ADD-94A7-6A27546BE0A5}" type="parTrans" cxnId="{15FBDE49-BFFF-48C5-934F-6AB9647156AB}">
      <dgm:prSet/>
      <dgm:spPr/>
      <dgm:t>
        <a:bodyPr/>
        <a:lstStyle/>
        <a:p>
          <a:endParaRPr lang="es-ES" sz="1600">
            <a:latin typeface="Arial Narrow" panose="020B0606020202030204" pitchFamily="34" charset="0"/>
          </a:endParaRPr>
        </a:p>
      </dgm:t>
    </dgm:pt>
    <dgm:pt modelId="{ECD5823C-7113-48A1-95C1-E4B000614901}" type="sibTrans" cxnId="{15FBDE49-BFFF-48C5-934F-6AB9647156AB}">
      <dgm:prSet/>
      <dgm:spPr/>
      <dgm:t>
        <a:bodyPr/>
        <a:lstStyle/>
        <a:p>
          <a:endParaRPr lang="es-ES" sz="1600">
            <a:latin typeface="Arial Narrow" panose="020B0606020202030204" pitchFamily="34" charset="0"/>
          </a:endParaRPr>
        </a:p>
      </dgm:t>
    </dgm:pt>
    <dgm:pt modelId="{4954AFD7-4104-4D80-BA3E-EDFD0689A00C}" type="pres">
      <dgm:prSet presAssocID="{602709DE-0F80-40BC-BA21-8F576627EF22}" presName="Name0" presStyleCnt="0">
        <dgm:presLayoutVars>
          <dgm:dir/>
          <dgm:resizeHandles val="exact"/>
        </dgm:presLayoutVars>
      </dgm:prSet>
      <dgm:spPr/>
    </dgm:pt>
    <dgm:pt modelId="{B136A1A3-CD2E-4DF1-80F9-2C719605F94A}" type="pres">
      <dgm:prSet presAssocID="{253EF9F3-1F75-431D-9880-A3106FCB0CFB}" presName="node" presStyleLbl="node1" presStyleIdx="0" presStyleCnt="5">
        <dgm:presLayoutVars>
          <dgm:bulletEnabled val="1"/>
        </dgm:presLayoutVars>
      </dgm:prSet>
      <dgm:spPr/>
    </dgm:pt>
    <dgm:pt modelId="{D7BB5E3F-5040-46BB-924E-0CF25DFBEB76}" type="pres">
      <dgm:prSet presAssocID="{7084A0A7-246A-4C0C-9AA2-1EBBC4A2AB11}" presName="sibTrans" presStyleLbl="sibTrans2D1" presStyleIdx="0" presStyleCnt="4"/>
      <dgm:spPr/>
    </dgm:pt>
    <dgm:pt modelId="{AF3A10CD-A6B6-4B5B-BFD7-E63899248CD9}" type="pres">
      <dgm:prSet presAssocID="{7084A0A7-246A-4C0C-9AA2-1EBBC4A2AB11}" presName="connectorText" presStyleLbl="sibTrans2D1" presStyleIdx="0" presStyleCnt="4"/>
      <dgm:spPr/>
    </dgm:pt>
    <dgm:pt modelId="{13228DDE-EB16-42BB-A8F4-1BDA6A0EC167}" type="pres">
      <dgm:prSet presAssocID="{ADF6D2A3-FA62-4D77-B8B0-4606084907A9}" presName="node" presStyleLbl="node1" presStyleIdx="1" presStyleCnt="5">
        <dgm:presLayoutVars>
          <dgm:bulletEnabled val="1"/>
        </dgm:presLayoutVars>
      </dgm:prSet>
      <dgm:spPr/>
    </dgm:pt>
    <dgm:pt modelId="{95BF8C31-FCF2-4B75-BF3B-028771486E42}" type="pres">
      <dgm:prSet presAssocID="{F3DA6D39-625B-494A-9B67-F7C52468CF99}" presName="sibTrans" presStyleLbl="sibTrans2D1" presStyleIdx="1" presStyleCnt="4"/>
      <dgm:spPr/>
    </dgm:pt>
    <dgm:pt modelId="{7C02D12D-7308-48BE-8C26-F2B703FE8299}" type="pres">
      <dgm:prSet presAssocID="{F3DA6D39-625B-494A-9B67-F7C52468CF99}" presName="connectorText" presStyleLbl="sibTrans2D1" presStyleIdx="1" presStyleCnt="4"/>
      <dgm:spPr/>
    </dgm:pt>
    <dgm:pt modelId="{08C03EE8-B613-4D1B-9FD3-E1FD54BA6C5E}" type="pres">
      <dgm:prSet presAssocID="{342D623B-0313-4934-8D54-EA4FD8F1E4F5}" presName="node" presStyleLbl="node1" presStyleIdx="2" presStyleCnt="5">
        <dgm:presLayoutVars>
          <dgm:bulletEnabled val="1"/>
        </dgm:presLayoutVars>
      </dgm:prSet>
      <dgm:spPr/>
    </dgm:pt>
    <dgm:pt modelId="{5F015220-9DBF-4B6B-AF8E-6127BB0A97BD}" type="pres">
      <dgm:prSet presAssocID="{7B980B6F-95ED-4D3F-878E-C1E8EAD9FADD}" presName="sibTrans" presStyleLbl="sibTrans2D1" presStyleIdx="2" presStyleCnt="4"/>
      <dgm:spPr/>
    </dgm:pt>
    <dgm:pt modelId="{5A9D9897-BF5E-4FB7-BF4D-38AA432B717A}" type="pres">
      <dgm:prSet presAssocID="{7B980B6F-95ED-4D3F-878E-C1E8EAD9FADD}" presName="connectorText" presStyleLbl="sibTrans2D1" presStyleIdx="2" presStyleCnt="4"/>
      <dgm:spPr/>
    </dgm:pt>
    <dgm:pt modelId="{0861A7BF-AEF4-4819-829C-B50D3E0DB884}" type="pres">
      <dgm:prSet presAssocID="{6399F4BD-C0EB-4CD5-986C-BF3825336E86}" presName="node" presStyleLbl="node1" presStyleIdx="3" presStyleCnt="5">
        <dgm:presLayoutVars>
          <dgm:bulletEnabled val="1"/>
        </dgm:presLayoutVars>
      </dgm:prSet>
      <dgm:spPr/>
    </dgm:pt>
    <dgm:pt modelId="{4195AB27-2A38-4ED2-A8DB-AB57519FFC8C}" type="pres">
      <dgm:prSet presAssocID="{A193CC74-1906-429F-99A3-515A577A314E}" presName="sibTrans" presStyleLbl="sibTrans2D1" presStyleIdx="3" presStyleCnt="4"/>
      <dgm:spPr/>
    </dgm:pt>
    <dgm:pt modelId="{64BFE3C4-9D07-4DD7-AF5D-0DA62DE6C6E1}" type="pres">
      <dgm:prSet presAssocID="{A193CC74-1906-429F-99A3-515A577A314E}" presName="connectorText" presStyleLbl="sibTrans2D1" presStyleIdx="3" presStyleCnt="4"/>
      <dgm:spPr/>
    </dgm:pt>
    <dgm:pt modelId="{8D398971-5787-4A29-8225-4A95E6EC8CF1}" type="pres">
      <dgm:prSet presAssocID="{96B0E770-E833-4259-8144-CDB1C1D96D62}" presName="node" presStyleLbl="node1" presStyleIdx="4" presStyleCnt="5">
        <dgm:presLayoutVars>
          <dgm:bulletEnabled val="1"/>
        </dgm:presLayoutVars>
      </dgm:prSet>
      <dgm:spPr/>
    </dgm:pt>
  </dgm:ptLst>
  <dgm:cxnLst>
    <dgm:cxn modelId="{5A6AA819-B7FF-4F72-ABF2-25E4D31DF667}" srcId="{602709DE-0F80-40BC-BA21-8F576627EF22}" destId="{6399F4BD-C0EB-4CD5-986C-BF3825336E86}" srcOrd="3" destOrd="0" parTransId="{4E657D00-2018-4D58-9E94-AA89C6B8F028}" sibTransId="{A193CC74-1906-429F-99A3-515A577A314E}"/>
    <dgm:cxn modelId="{E26CE71C-E301-4A27-A776-882C2283255D}" srcId="{602709DE-0F80-40BC-BA21-8F576627EF22}" destId="{253EF9F3-1F75-431D-9880-A3106FCB0CFB}" srcOrd="0" destOrd="0" parTransId="{106B78B4-EDED-4863-B5A6-116B55C91528}" sibTransId="{7084A0A7-246A-4C0C-9AA2-1EBBC4A2AB11}"/>
    <dgm:cxn modelId="{B1DA741E-6E0B-4DBF-A597-6C869B5229C8}" type="presOf" srcId="{F3DA6D39-625B-494A-9B67-F7C52468CF99}" destId="{95BF8C31-FCF2-4B75-BF3B-028771486E42}" srcOrd="0" destOrd="0" presId="urn:microsoft.com/office/officeart/2005/8/layout/process1"/>
    <dgm:cxn modelId="{7B620921-E8A2-431D-B4AA-43264567DC7F}" type="presOf" srcId="{6399F4BD-C0EB-4CD5-986C-BF3825336E86}" destId="{0861A7BF-AEF4-4819-829C-B50D3E0DB884}" srcOrd="0" destOrd="0" presId="urn:microsoft.com/office/officeart/2005/8/layout/process1"/>
    <dgm:cxn modelId="{4B0ADA25-16AA-4D14-BBCE-1311366FDAC0}" srcId="{602709DE-0F80-40BC-BA21-8F576627EF22}" destId="{ADF6D2A3-FA62-4D77-B8B0-4606084907A9}" srcOrd="1" destOrd="0" parTransId="{92379951-32B2-45BC-A39C-8D09E4678181}" sibTransId="{F3DA6D39-625B-494A-9B67-F7C52468CF99}"/>
    <dgm:cxn modelId="{3765B842-2007-4A1A-A47B-004537CD719C}" type="presOf" srcId="{342D623B-0313-4934-8D54-EA4FD8F1E4F5}" destId="{08C03EE8-B613-4D1B-9FD3-E1FD54BA6C5E}" srcOrd="0" destOrd="0" presId="urn:microsoft.com/office/officeart/2005/8/layout/process1"/>
    <dgm:cxn modelId="{4551A144-8781-4457-975E-A4506A595F25}" type="presOf" srcId="{7084A0A7-246A-4C0C-9AA2-1EBBC4A2AB11}" destId="{AF3A10CD-A6B6-4B5B-BFD7-E63899248CD9}" srcOrd="1" destOrd="0" presId="urn:microsoft.com/office/officeart/2005/8/layout/process1"/>
    <dgm:cxn modelId="{9BF9DE47-4710-4EB7-8ED9-E120D7560E02}" type="presOf" srcId="{7B980B6F-95ED-4D3F-878E-C1E8EAD9FADD}" destId="{5F015220-9DBF-4B6B-AF8E-6127BB0A97BD}" srcOrd="0" destOrd="0" presId="urn:microsoft.com/office/officeart/2005/8/layout/process1"/>
    <dgm:cxn modelId="{15FBDE49-BFFF-48C5-934F-6AB9647156AB}" srcId="{602709DE-0F80-40BC-BA21-8F576627EF22}" destId="{96B0E770-E833-4259-8144-CDB1C1D96D62}" srcOrd="4" destOrd="0" parTransId="{435D8718-E88D-4ADD-94A7-6A27546BE0A5}" sibTransId="{ECD5823C-7113-48A1-95C1-E4B000614901}"/>
    <dgm:cxn modelId="{96506A73-84E5-4BE5-B694-61458BDEC279}" type="presOf" srcId="{7B980B6F-95ED-4D3F-878E-C1E8EAD9FADD}" destId="{5A9D9897-BF5E-4FB7-BF4D-38AA432B717A}" srcOrd="1" destOrd="0" presId="urn:microsoft.com/office/officeart/2005/8/layout/process1"/>
    <dgm:cxn modelId="{1617DB78-75FB-4B2C-B8CD-572834BE9064}" type="presOf" srcId="{A193CC74-1906-429F-99A3-515A577A314E}" destId="{64BFE3C4-9D07-4DD7-AF5D-0DA62DE6C6E1}" srcOrd="1" destOrd="0" presId="urn:microsoft.com/office/officeart/2005/8/layout/process1"/>
    <dgm:cxn modelId="{AD569E84-A563-4AFD-9A16-487DC34F2CC1}" type="presOf" srcId="{F3DA6D39-625B-494A-9B67-F7C52468CF99}" destId="{7C02D12D-7308-48BE-8C26-F2B703FE8299}" srcOrd="1" destOrd="0" presId="urn:microsoft.com/office/officeart/2005/8/layout/process1"/>
    <dgm:cxn modelId="{BCCF018D-3F83-4214-A000-7E25CC89B14E}" type="presOf" srcId="{96B0E770-E833-4259-8144-CDB1C1D96D62}" destId="{8D398971-5787-4A29-8225-4A95E6EC8CF1}" srcOrd="0" destOrd="0" presId="urn:microsoft.com/office/officeart/2005/8/layout/process1"/>
    <dgm:cxn modelId="{C78C5D94-6E9F-46C7-8872-5502C2B39047}" type="presOf" srcId="{7084A0A7-246A-4C0C-9AA2-1EBBC4A2AB11}" destId="{D7BB5E3F-5040-46BB-924E-0CF25DFBEB76}" srcOrd="0" destOrd="0" presId="urn:microsoft.com/office/officeart/2005/8/layout/process1"/>
    <dgm:cxn modelId="{16CC3DAA-614B-419C-9180-D2FE7C66150C}" srcId="{602709DE-0F80-40BC-BA21-8F576627EF22}" destId="{342D623B-0313-4934-8D54-EA4FD8F1E4F5}" srcOrd="2" destOrd="0" parTransId="{1C76DFF1-2830-46D7-9A12-053400923FB0}" sibTransId="{7B980B6F-95ED-4D3F-878E-C1E8EAD9FADD}"/>
    <dgm:cxn modelId="{584C5EC5-5991-4FDF-A4B7-AC780B99D973}" type="presOf" srcId="{A193CC74-1906-429F-99A3-515A577A314E}" destId="{4195AB27-2A38-4ED2-A8DB-AB57519FFC8C}" srcOrd="0" destOrd="0" presId="urn:microsoft.com/office/officeart/2005/8/layout/process1"/>
    <dgm:cxn modelId="{544A1FCB-D843-4FB7-881F-D800965A4D7B}" type="presOf" srcId="{253EF9F3-1F75-431D-9880-A3106FCB0CFB}" destId="{B136A1A3-CD2E-4DF1-80F9-2C719605F94A}" srcOrd="0" destOrd="0" presId="urn:microsoft.com/office/officeart/2005/8/layout/process1"/>
    <dgm:cxn modelId="{3A2E7EEA-2E7B-420B-AB94-CD144E11E07E}" type="presOf" srcId="{ADF6D2A3-FA62-4D77-B8B0-4606084907A9}" destId="{13228DDE-EB16-42BB-A8F4-1BDA6A0EC167}" srcOrd="0" destOrd="0" presId="urn:microsoft.com/office/officeart/2005/8/layout/process1"/>
    <dgm:cxn modelId="{64C4EBFC-BB38-4F8E-B691-78DA40061A63}" type="presOf" srcId="{602709DE-0F80-40BC-BA21-8F576627EF22}" destId="{4954AFD7-4104-4D80-BA3E-EDFD0689A00C}" srcOrd="0" destOrd="0" presId="urn:microsoft.com/office/officeart/2005/8/layout/process1"/>
    <dgm:cxn modelId="{D7AD6ECE-FD0A-4971-AD51-10B08849AD7E}" type="presParOf" srcId="{4954AFD7-4104-4D80-BA3E-EDFD0689A00C}" destId="{B136A1A3-CD2E-4DF1-80F9-2C719605F94A}" srcOrd="0" destOrd="0" presId="urn:microsoft.com/office/officeart/2005/8/layout/process1"/>
    <dgm:cxn modelId="{52F15D07-0243-487A-90CE-FCE207A22113}" type="presParOf" srcId="{4954AFD7-4104-4D80-BA3E-EDFD0689A00C}" destId="{D7BB5E3F-5040-46BB-924E-0CF25DFBEB76}" srcOrd="1" destOrd="0" presId="urn:microsoft.com/office/officeart/2005/8/layout/process1"/>
    <dgm:cxn modelId="{9F23E740-E2DD-4215-98E6-1FDE9BED7005}" type="presParOf" srcId="{D7BB5E3F-5040-46BB-924E-0CF25DFBEB76}" destId="{AF3A10CD-A6B6-4B5B-BFD7-E63899248CD9}" srcOrd="0" destOrd="0" presId="urn:microsoft.com/office/officeart/2005/8/layout/process1"/>
    <dgm:cxn modelId="{691760BF-372E-4554-B4CA-3F3DB2D2FC7A}" type="presParOf" srcId="{4954AFD7-4104-4D80-BA3E-EDFD0689A00C}" destId="{13228DDE-EB16-42BB-A8F4-1BDA6A0EC167}" srcOrd="2" destOrd="0" presId="urn:microsoft.com/office/officeart/2005/8/layout/process1"/>
    <dgm:cxn modelId="{5896436A-6D63-4451-97A8-69602D09BBE5}" type="presParOf" srcId="{4954AFD7-4104-4D80-BA3E-EDFD0689A00C}" destId="{95BF8C31-FCF2-4B75-BF3B-028771486E42}" srcOrd="3" destOrd="0" presId="urn:microsoft.com/office/officeart/2005/8/layout/process1"/>
    <dgm:cxn modelId="{ACE25B2B-56E8-4B1A-A7E3-12760557A8B0}" type="presParOf" srcId="{95BF8C31-FCF2-4B75-BF3B-028771486E42}" destId="{7C02D12D-7308-48BE-8C26-F2B703FE8299}" srcOrd="0" destOrd="0" presId="urn:microsoft.com/office/officeart/2005/8/layout/process1"/>
    <dgm:cxn modelId="{5F998E41-8777-464E-BE00-119B922FCF43}" type="presParOf" srcId="{4954AFD7-4104-4D80-BA3E-EDFD0689A00C}" destId="{08C03EE8-B613-4D1B-9FD3-E1FD54BA6C5E}" srcOrd="4" destOrd="0" presId="urn:microsoft.com/office/officeart/2005/8/layout/process1"/>
    <dgm:cxn modelId="{F7230D66-B587-40E3-B4CC-BF783474BA38}" type="presParOf" srcId="{4954AFD7-4104-4D80-BA3E-EDFD0689A00C}" destId="{5F015220-9DBF-4B6B-AF8E-6127BB0A97BD}" srcOrd="5" destOrd="0" presId="urn:microsoft.com/office/officeart/2005/8/layout/process1"/>
    <dgm:cxn modelId="{2F2BAF18-7A0E-4F00-A652-FEF62D62B67B}" type="presParOf" srcId="{5F015220-9DBF-4B6B-AF8E-6127BB0A97BD}" destId="{5A9D9897-BF5E-4FB7-BF4D-38AA432B717A}" srcOrd="0" destOrd="0" presId="urn:microsoft.com/office/officeart/2005/8/layout/process1"/>
    <dgm:cxn modelId="{EE370122-06D1-49C6-8FB9-FAA7F1DC9222}" type="presParOf" srcId="{4954AFD7-4104-4D80-BA3E-EDFD0689A00C}" destId="{0861A7BF-AEF4-4819-829C-B50D3E0DB884}" srcOrd="6" destOrd="0" presId="urn:microsoft.com/office/officeart/2005/8/layout/process1"/>
    <dgm:cxn modelId="{44A2924A-8858-4BFF-A301-10D6085DA4F6}" type="presParOf" srcId="{4954AFD7-4104-4D80-BA3E-EDFD0689A00C}" destId="{4195AB27-2A38-4ED2-A8DB-AB57519FFC8C}" srcOrd="7" destOrd="0" presId="urn:microsoft.com/office/officeart/2005/8/layout/process1"/>
    <dgm:cxn modelId="{DA1FFFA3-2DA3-40A9-8358-17CA1799D939}" type="presParOf" srcId="{4195AB27-2A38-4ED2-A8DB-AB57519FFC8C}" destId="{64BFE3C4-9D07-4DD7-AF5D-0DA62DE6C6E1}" srcOrd="0" destOrd="0" presId="urn:microsoft.com/office/officeart/2005/8/layout/process1"/>
    <dgm:cxn modelId="{1A84E3C9-9E66-4623-9207-92551010C3B8}" type="presParOf" srcId="{4954AFD7-4104-4D80-BA3E-EDFD0689A00C}" destId="{8D398971-5787-4A29-8225-4A95E6EC8CF1}"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02709DE-0F80-40BC-BA21-8F576627EF22}" type="doc">
      <dgm:prSet loTypeId="urn:microsoft.com/office/officeart/2005/8/layout/process1" loCatId="process" qsTypeId="urn:microsoft.com/office/officeart/2005/8/quickstyle/simple1" qsCatId="simple" csTypeId="urn:microsoft.com/office/officeart/2005/8/colors/accent1_2" csCatId="accent1" phldr="1"/>
      <dgm:spPr/>
    </dgm:pt>
    <dgm:pt modelId="{253EF9F3-1F75-431D-9880-A3106FCB0CFB}">
      <dgm:prSet phldrT="[Texto]" custT="1"/>
      <dgm:spPr/>
      <dgm:t>
        <a:bodyPr/>
        <a:lstStyle/>
        <a:p>
          <a:r>
            <a:rPr lang="es-ES" sz="1600" dirty="0">
              <a:latin typeface="Arial Narrow" panose="020B0606020202030204" pitchFamily="34" charset="0"/>
            </a:rPr>
            <a:t>Acciones</a:t>
          </a:r>
        </a:p>
      </dgm:t>
    </dgm:pt>
    <dgm:pt modelId="{106B78B4-EDED-4863-B5A6-116B55C91528}" type="parTrans" cxnId="{E26CE71C-E301-4A27-A776-882C2283255D}">
      <dgm:prSet/>
      <dgm:spPr/>
      <dgm:t>
        <a:bodyPr/>
        <a:lstStyle/>
        <a:p>
          <a:endParaRPr lang="es-ES" sz="1600">
            <a:latin typeface="Arial Narrow" panose="020B0606020202030204" pitchFamily="34" charset="0"/>
          </a:endParaRPr>
        </a:p>
      </dgm:t>
    </dgm:pt>
    <dgm:pt modelId="{7084A0A7-246A-4C0C-9AA2-1EBBC4A2AB11}" type="sibTrans" cxnId="{E26CE71C-E301-4A27-A776-882C2283255D}">
      <dgm:prSet custT="1"/>
      <dgm:spPr/>
      <dgm:t>
        <a:bodyPr/>
        <a:lstStyle/>
        <a:p>
          <a:endParaRPr lang="es-ES" sz="1600">
            <a:latin typeface="Arial Narrow" panose="020B0606020202030204" pitchFamily="34" charset="0"/>
          </a:endParaRPr>
        </a:p>
      </dgm:t>
    </dgm:pt>
    <dgm:pt modelId="{ADF6D2A3-FA62-4D77-B8B0-4606084907A9}">
      <dgm:prSet phldrT="[Texto]" custT="1"/>
      <dgm:spPr/>
      <dgm:t>
        <a:bodyPr/>
        <a:lstStyle/>
        <a:p>
          <a:r>
            <a:rPr lang="es-ES" sz="1600" dirty="0">
              <a:latin typeface="Arial Narrow" panose="020B0606020202030204" pitchFamily="34" charset="0"/>
            </a:rPr>
            <a:t>Proceso</a:t>
          </a:r>
        </a:p>
      </dgm:t>
    </dgm:pt>
    <dgm:pt modelId="{92379951-32B2-45BC-A39C-8D09E4678181}" type="parTrans" cxnId="{4B0ADA25-16AA-4D14-BBCE-1311366FDAC0}">
      <dgm:prSet/>
      <dgm:spPr/>
      <dgm:t>
        <a:bodyPr/>
        <a:lstStyle/>
        <a:p>
          <a:endParaRPr lang="es-ES" sz="1600">
            <a:latin typeface="Arial Narrow" panose="020B0606020202030204" pitchFamily="34" charset="0"/>
          </a:endParaRPr>
        </a:p>
      </dgm:t>
    </dgm:pt>
    <dgm:pt modelId="{F3DA6D39-625B-494A-9B67-F7C52468CF99}" type="sibTrans" cxnId="{4B0ADA25-16AA-4D14-BBCE-1311366FDAC0}">
      <dgm:prSet custT="1"/>
      <dgm:spPr/>
      <dgm:t>
        <a:bodyPr/>
        <a:lstStyle/>
        <a:p>
          <a:endParaRPr lang="es-ES" sz="1600">
            <a:latin typeface="Arial Narrow" panose="020B0606020202030204" pitchFamily="34" charset="0"/>
          </a:endParaRPr>
        </a:p>
      </dgm:t>
    </dgm:pt>
    <dgm:pt modelId="{342D623B-0313-4934-8D54-EA4FD8F1E4F5}">
      <dgm:prSet phldrT="[Texto]" custT="1"/>
      <dgm:spPr/>
      <dgm:t>
        <a:bodyPr/>
        <a:lstStyle/>
        <a:p>
          <a:r>
            <a:rPr lang="es-ES" sz="1600" dirty="0">
              <a:latin typeface="Arial Narrow" panose="020B0606020202030204" pitchFamily="34" charset="0"/>
            </a:rPr>
            <a:t>Plazos</a:t>
          </a:r>
        </a:p>
      </dgm:t>
    </dgm:pt>
    <dgm:pt modelId="{1C76DFF1-2830-46D7-9A12-053400923FB0}" type="parTrans" cxnId="{16CC3DAA-614B-419C-9180-D2FE7C66150C}">
      <dgm:prSet/>
      <dgm:spPr/>
      <dgm:t>
        <a:bodyPr/>
        <a:lstStyle/>
        <a:p>
          <a:endParaRPr lang="es-ES" sz="1600">
            <a:latin typeface="Arial Narrow" panose="020B0606020202030204" pitchFamily="34" charset="0"/>
          </a:endParaRPr>
        </a:p>
      </dgm:t>
    </dgm:pt>
    <dgm:pt modelId="{7B980B6F-95ED-4D3F-878E-C1E8EAD9FADD}" type="sibTrans" cxnId="{16CC3DAA-614B-419C-9180-D2FE7C66150C}">
      <dgm:prSet custT="1"/>
      <dgm:spPr/>
      <dgm:t>
        <a:bodyPr/>
        <a:lstStyle/>
        <a:p>
          <a:endParaRPr lang="es-ES" sz="1600">
            <a:latin typeface="Arial Narrow" panose="020B0606020202030204" pitchFamily="34" charset="0"/>
          </a:endParaRPr>
        </a:p>
      </dgm:t>
    </dgm:pt>
    <dgm:pt modelId="{6399F4BD-C0EB-4CD5-986C-BF3825336E86}">
      <dgm:prSet phldrT="[Texto]" custT="1"/>
      <dgm:spPr/>
      <dgm:t>
        <a:bodyPr/>
        <a:lstStyle/>
        <a:p>
          <a:r>
            <a:rPr lang="es-ES" sz="1600" dirty="0">
              <a:latin typeface="Arial Narrow" panose="020B0606020202030204" pitchFamily="34" charset="0"/>
            </a:rPr>
            <a:t>Eficacia a Evaluar</a:t>
          </a:r>
        </a:p>
      </dgm:t>
    </dgm:pt>
    <dgm:pt modelId="{4E657D00-2018-4D58-9E94-AA89C6B8F028}" type="parTrans" cxnId="{5A6AA819-B7FF-4F72-ABF2-25E4D31DF667}">
      <dgm:prSet/>
      <dgm:spPr/>
      <dgm:t>
        <a:bodyPr/>
        <a:lstStyle/>
        <a:p>
          <a:endParaRPr lang="es-ES" sz="1600">
            <a:latin typeface="Arial Narrow" panose="020B0606020202030204" pitchFamily="34" charset="0"/>
          </a:endParaRPr>
        </a:p>
      </dgm:t>
    </dgm:pt>
    <dgm:pt modelId="{A193CC74-1906-429F-99A3-515A577A314E}" type="sibTrans" cxnId="{5A6AA819-B7FF-4F72-ABF2-25E4D31DF667}">
      <dgm:prSet custT="1"/>
      <dgm:spPr/>
      <dgm:t>
        <a:bodyPr/>
        <a:lstStyle/>
        <a:p>
          <a:endParaRPr lang="es-ES" sz="1600">
            <a:latin typeface="Arial Narrow" panose="020B0606020202030204" pitchFamily="34" charset="0"/>
          </a:endParaRPr>
        </a:p>
      </dgm:t>
    </dgm:pt>
    <dgm:pt modelId="{96B0E770-E833-4259-8144-CDB1C1D96D62}">
      <dgm:prSet phldrT="[Texto]" custT="1"/>
      <dgm:spPr/>
      <dgm:t>
        <a:bodyPr/>
        <a:lstStyle/>
        <a:p>
          <a:r>
            <a:rPr lang="es-ES" sz="1600" dirty="0">
              <a:latin typeface="Arial Narrow" panose="020B0606020202030204" pitchFamily="34" charset="0"/>
            </a:rPr>
            <a:t>Observaciones Evaluación de Eficacia</a:t>
          </a:r>
        </a:p>
      </dgm:t>
    </dgm:pt>
    <dgm:pt modelId="{435D8718-E88D-4ADD-94A7-6A27546BE0A5}" type="parTrans" cxnId="{15FBDE49-BFFF-48C5-934F-6AB9647156AB}">
      <dgm:prSet/>
      <dgm:spPr/>
      <dgm:t>
        <a:bodyPr/>
        <a:lstStyle/>
        <a:p>
          <a:endParaRPr lang="es-ES" sz="1600">
            <a:latin typeface="Arial Narrow" panose="020B0606020202030204" pitchFamily="34" charset="0"/>
          </a:endParaRPr>
        </a:p>
      </dgm:t>
    </dgm:pt>
    <dgm:pt modelId="{ECD5823C-7113-48A1-95C1-E4B000614901}" type="sibTrans" cxnId="{15FBDE49-BFFF-48C5-934F-6AB9647156AB}">
      <dgm:prSet/>
      <dgm:spPr/>
      <dgm:t>
        <a:bodyPr/>
        <a:lstStyle/>
        <a:p>
          <a:endParaRPr lang="es-ES" sz="1600">
            <a:latin typeface="Arial Narrow" panose="020B0606020202030204" pitchFamily="34" charset="0"/>
          </a:endParaRPr>
        </a:p>
      </dgm:t>
    </dgm:pt>
    <dgm:pt modelId="{4954AFD7-4104-4D80-BA3E-EDFD0689A00C}" type="pres">
      <dgm:prSet presAssocID="{602709DE-0F80-40BC-BA21-8F576627EF22}" presName="Name0" presStyleCnt="0">
        <dgm:presLayoutVars>
          <dgm:dir/>
          <dgm:resizeHandles val="exact"/>
        </dgm:presLayoutVars>
      </dgm:prSet>
      <dgm:spPr/>
    </dgm:pt>
    <dgm:pt modelId="{B136A1A3-CD2E-4DF1-80F9-2C719605F94A}" type="pres">
      <dgm:prSet presAssocID="{253EF9F3-1F75-431D-9880-A3106FCB0CFB}" presName="node" presStyleLbl="node1" presStyleIdx="0" presStyleCnt="5">
        <dgm:presLayoutVars>
          <dgm:bulletEnabled val="1"/>
        </dgm:presLayoutVars>
      </dgm:prSet>
      <dgm:spPr/>
    </dgm:pt>
    <dgm:pt modelId="{D7BB5E3F-5040-46BB-924E-0CF25DFBEB76}" type="pres">
      <dgm:prSet presAssocID="{7084A0A7-246A-4C0C-9AA2-1EBBC4A2AB11}" presName="sibTrans" presStyleLbl="sibTrans2D1" presStyleIdx="0" presStyleCnt="4"/>
      <dgm:spPr/>
    </dgm:pt>
    <dgm:pt modelId="{AF3A10CD-A6B6-4B5B-BFD7-E63899248CD9}" type="pres">
      <dgm:prSet presAssocID="{7084A0A7-246A-4C0C-9AA2-1EBBC4A2AB11}" presName="connectorText" presStyleLbl="sibTrans2D1" presStyleIdx="0" presStyleCnt="4"/>
      <dgm:spPr/>
    </dgm:pt>
    <dgm:pt modelId="{13228DDE-EB16-42BB-A8F4-1BDA6A0EC167}" type="pres">
      <dgm:prSet presAssocID="{ADF6D2A3-FA62-4D77-B8B0-4606084907A9}" presName="node" presStyleLbl="node1" presStyleIdx="1" presStyleCnt="5">
        <dgm:presLayoutVars>
          <dgm:bulletEnabled val="1"/>
        </dgm:presLayoutVars>
      </dgm:prSet>
      <dgm:spPr/>
    </dgm:pt>
    <dgm:pt modelId="{95BF8C31-FCF2-4B75-BF3B-028771486E42}" type="pres">
      <dgm:prSet presAssocID="{F3DA6D39-625B-494A-9B67-F7C52468CF99}" presName="sibTrans" presStyleLbl="sibTrans2D1" presStyleIdx="1" presStyleCnt="4"/>
      <dgm:spPr/>
    </dgm:pt>
    <dgm:pt modelId="{7C02D12D-7308-48BE-8C26-F2B703FE8299}" type="pres">
      <dgm:prSet presAssocID="{F3DA6D39-625B-494A-9B67-F7C52468CF99}" presName="connectorText" presStyleLbl="sibTrans2D1" presStyleIdx="1" presStyleCnt="4"/>
      <dgm:spPr/>
    </dgm:pt>
    <dgm:pt modelId="{08C03EE8-B613-4D1B-9FD3-E1FD54BA6C5E}" type="pres">
      <dgm:prSet presAssocID="{342D623B-0313-4934-8D54-EA4FD8F1E4F5}" presName="node" presStyleLbl="node1" presStyleIdx="2" presStyleCnt="5">
        <dgm:presLayoutVars>
          <dgm:bulletEnabled val="1"/>
        </dgm:presLayoutVars>
      </dgm:prSet>
      <dgm:spPr/>
    </dgm:pt>
    <dgm:pt modelId="{5F015220-9DBF-4B6B-AF8E-6127BB0A97BD}" type="pres">
      <dgm:prSet presAssocID="{7B980B6F-95ED-4D3F-878E-C1E8EAD9FADD}" presName="sibTrans" presStyleLbl="sibTrans2D1" presStyleIdx="2" presStyleCnt="4"/>
      <dgm:spPr/>
    </dgm:pt>
    <dgm:pt modelId="{5A9D9897-BF5E-4FB7-BF4D-38AA432B717A}" type="pres">
      <dgm:prSet presAssocID="{7B980B6F-95ED-4D3F-878E-C1E8EAD9FADD}" presName="connectorText" presStyleLbl="sibTrans2D1" presStyleIdx="2" presStyleCnt="4"/>
      <dgm:spPr/>
    </dgm:pt>
    <dgm:pt modelId="{0861A7BF-AEF4-4819-829C-B50D3E0DB884}" type="pres">
      <dgm:prSet presAssocID="{6399F4BD-C0EB-4CD5-986C-BF3825336E86}" presName="node" presStyleLbl="node1" presStyleIdx="3" presStyleCnt="5">
        <dgm:presLayoutVars>
          <dgm:bulletEnabled val="1"/>
        </dgm:presLayoutVars>
      </dgm:prSet>
      <dgm:spPr/>
    </dgm:pt>
    <dgm:pt modelId="{4195AB27-2A38-4ED2-A8DB-AB57519FFC8C}" type="pres">
      <dgm:prSet presAssocID="{A193CC74-1906-429F-99A3-515A577A314E}" presName="sibTrans" presStyleLbl="sibTrans2D1" presStyleIdx="3" presStyleCnt="4"/>
      <dgm:spPr/>
    </dgm:pt>
    <dgm:pt modelId="{64BFE3C4-9D07-4DD7-AF5D-0DA62DE6C6E1}" type="pres">
      <dgm:prSet presAssocID="{A193CC74-1906-429F-99A3-515A577A314E}" presName="connectorText" presStyleLbl="sibTrans2D1" presStyleIdx="3" presStyleCnt="4"/>
      <dgm:spPr/>
    </dgm:pt>
    <dgm:pt modelId="{8D398971-5787-4A29-8225-4A95E6EC8CF1}" type="pres">
      <dgm:prSet presAssocID="{96B0E770-E833-4259-8144-CDB1C1D96D62}" presName="node" presStyleLbl="node1" presStyleIdx="4" presStyleCnt="5">
        <dgm:presLayoutVars>
          <dgm:bulletEnabled val="1"/>
        </dgm:presLayoutVars>
      </dgm:prSet>
      <dgm:spPr/>
    </dgm:pt>
  </dgm:ptLst>
  <dgm:cxnLst>
    <dgm:cxn modelId="{5A6AA819-B7FF-4F72-ABF2-25E4D31DF667}" srcId="{602709DE-0F80-40BC-BA21-8F576627EF22}" destId="{6399F4BD-C0EB-4CD5-986C-BF3825336E86}" srcOrd="3" destOrd="0" parTransId="{4E657D00-2018-4D58-9E94-AA89C6B8F028}" sibTransId="{A193CC74-1906-429F-99A3-515A577A314E}"/>
    <dgm:cxn modelId="{E26CE71C-E301-4A27-A776-882C2283255D}" srcId="{602709DE-0F80-40BC-BA21-8F576627EF22}" destId="{253EF9F3-1F75-431D-9880-A3106FCB0CFB}" srcOrd="0" destOrd="0" parTransId="{106B78B4-EDED-4863-B5A6-116B55C91528}" sibTransId="{7084A0A7-246A-4C0C-9AA2-1EBBC4A2AB11}"/>
    <dgm:cxn modelId="{B1DA741E-6E0B-4DBF-A597-6C869B5229C8}" type="presOf" srcId="{F3DA6D39-625B-494A-9B67-F7C52468CF99}" destId="{95BF8C31-FCF2-4B75-BF3B-028771486E42}" srcOrd="0" destOrd="0" presId="urn:microsoft.com/office/officeart/2005/8/layout/process1"/>
    <dgm:cxn modelId="{7B620921-E8A2-431D-B4AA-43264567DC7F}" type="presOf" srcId="{6399F4BD-C0EB-4CD5-986C-BF3825336E86}" destId="{0861A7BF-AEF4-4819-829C-B50D3E0DB884}" srcOrd="0" destOrd="0" presId="urn:microsoft.com/office/officeart/2005/8/layout/process1"/>
    <dgm:cxn modelId="{4B0ADA25-16AA-4D14-BBCE-1311366FDAC0}" srcId="{602709DE-0F80-40BC-BA21-8F576627EF22}" destId="{ADF6D2A3-FA62-4D77-B8B0-4606084907A9}" srcOrd="1" destOrd="0" parTransId="{92379951-32B2-45BC-A39C-8D09E4678181}" sibTransId="{F3DA6D39-625B-494A-9B67-F7C52468CF99}"/>
    <dgm:cxn modelId="{3765B842-2007-4A1A-A47B-004537CD719C}" type="presOf" srcId="{342D623B-0313-4934-8D54-EA4FD8F1E4F5}" destId="{08C03EE8-B613-4D1B-9FD3-E1FD54BA6C5E}" srcOrd="0" destOrd="0" presId="urn:microsoft.com/office/officeart/2005/8/layout/process1"/>
    <dgm:cxn modelId="{4551A144-8781-4457-975E-A4506A595F25}" type="presOf" srcId="{7084A0A7-246A-4C0C-9AA2-1EBBC4A2AB11}" destId="{AF3A10CD-A6B6-4B5B-BFD7-E63899248CD9}" srcOrd="1" destOrd="0" presId="urn:microsoft.com/office/officeart/2005/8/layout/process1"/>
    <dgm:cxn modelId="{9BF9DE47-4710-4EB7-8ED9-E120D7560E02}" type="presOf" srcId="{7B980B6F-95ED-4D3F-878E-C1E8EAD9FADD}" destId="{5F015220-9DBF-4B6B-AF8E-6127BB0A97BD}" srcOrd="0" destOrd="0" presId="urn:microsoft.com/office/officeart/2005/8/layout/process1"/>
    <dgm:cxn modelId="{15FBDE49-BFFF-48C5-934F-6AB9647156AB}" srcId="{602709DE-0F80-40BC-BA21-8F576627EF22}" destId="{96B0E770-E833-4259-8144-CDB1C1D96D62}" srcOrd="4" destOrd="0" parTransId="{435D8718-E88D-4ADD-94A7-6A27546BE0A5}" sibTransId="{ECD5823C-7113-48A1-95C1-E4B000614901}"/>
    <dgm:cxn modelId="{96506A73-84E5-4BE5-B694-61458BDEC279}" type="presOf" srcId="{7B980B6F-95ED-4D3F-878E-C1E8EAD9FADD}" destId="{5A9D9897-BF5E-4FB7-BF4D-38AA432B717A}" srcOrd="1" destOrd="0" presId="urn:microsoft.com/office/officeart/2005/8/layout/process1"/>
    <dgm:cxn modelId="{1617DB78-75FB-4B2C-B8CD-572834BE9064}" type="presOf" srcId="{A193CC74-1906-429F-99A3-515A577A314E}" destId="{64BFE3C4-9D07-4DD7-AF5D-0DA62DE6C6E1}" srcOrd="1" destOrd="0" presId="urn:microsoft.com/office/officeart/2005/8/layout/process1"/>
    <dgm:cxn modelId="{AD569E84-A563-4AFD-9A16-487DC34F2CC1}" type="presOf" srcId="{F3DA6D39-625B-494A-9B67-F7C52468CF99}" destId="{7C02D12D-7308-48BE-8C26-F2B703FE8299}" srcOrd="1" destOrd="0" presId="urn:microsoft.com/office/officeart/2005/8/layout/process1"/>
    <dgm:cxn modelId="{BCCF018D-3F83-4214-A000-7E25CC89B14E}" type="presOf" srcId="{96B0E770-E833-4259-8144-CDB1C1D96D62}" destId="{8D398971-5787-4A29-8225-4A95E6EC8CF1}" srcOrd="0" destOrd="0" presId="urn:microsoft.com/office/officeart/2005/8/layout/process1"/>
    <dgm:cxn modelId="{C78C5D94-6E9F-46C7-8872-5502C2B39047}" type="presOf" srcId="{7084A0A7-246A-4C0C-9AA2-1EBBC4A2AB11}" destId="{D7BB5E3F-5040-46BB-924E-0CF25DFBEB76}" srcOrd="0" destOrd="0" presId="urn:microsoft.com/office/officeart/2005/8/layout/process1"/>
    <dgm:cxn modelId="{16CC3DAA-614B-419C-9180-D2FE7C66150C}" srcId="{602709DE-0F80-40BC-BA21-8F576627EF22}" destId="{342D623B-0313-4934-8D54-EA4FD8F1E4F5}" srcOrd="2" destOrd="0" parTransId="{1C76DFF1-2830-46D7-9A12-053400923FB0}" sibTransId="{7B980B6F-95ED-4D3F-878E-C1E8EAD9FADD}"/>
    <dgm:cxn modelId="{584C5EC5-5991-4FDF-A4B7-AC780B99D973}" type="presOf" srcId="{A193CC74-1906-429F-99A3-515A577A314E}" destId="{4195AB27-2A38-4ED2-A8DB-AB57519FFC8C}" srcOrd="0" destOrd="0" presId="urn:microsoft.com/office/officeart/2005/8/layout/process1"/>
    <dgm:cxn modelId="{544A1FCB-D843-4FB7-881F-D800965A4D7B}" type="presOf" srcId="{253EF9F3-1F75-431D-9880-A3106FCB0CFB}" destId="{B136A1A3-CD2E-4DF1-80F9-2C719605F94A}" srcOrd="0" destOrd="0" presId="urn:microsoft.com/office/officeart/2005/8/layout/process1"/>
    <dgm:cxn modelId="{3A2E7EEA-2E7B-420B-AB94-CD144E11E07E}" type="presOf" srcId="{ADF6D2A3-FA62-4D77-B8B0-4606084907A9}" destId="{13228DDE-EB16-42BB-A8F4-1BDA6A0EC167}" srcOrd="0" destOrd="0" presId="urn:microsoft.com/office/officeart/2005/8/layout/process1"/>
    <dgm:cxn modelId="{64C4EBFC-BB38-4F8E-B691-78DA40061A63}" type="presOf" srcId="{602709DE-0F80-40BC-BA21-8F576627EF22}" destId="{4954AFD7-4104-4D80-BA3E-EDFD0689A00C}" srcOrd="0" destOrd="0" presId="urn:microsoft.com/office/officeart/2005/8/layout/process1"/>
    <dgm:cxn modelId="{D7AD6ECE-FD0A-4971-AD51-10B08849AD7E}" type="presParOf" srcId="{4954AFD7-4104-4D80-BA3E-EDFD0689A00C}" destId="{B136A1A3-CD2E-4DF1-80F9-2C719605F94A}" srcOrd="0" destOrd="0" presId="urn:microsoft.com/office/officeart/2005/8/layout/process1"/>
    <dgm:cxn modelId="{52F15D07-0243-487A-90CE-FCE207A22113}" type="presParOf" srcId="{4954AFD7-4104-4D80-BA3E-EDFD0689A00C}" destId="{D7BB5E3F-5040-46BB-924E-0CF25DFBEB76}" srcOrd="1" destOrd="0" presId="urn:microsoft.com/office/officeart/2005/8/layout/process1"/>
    <dgm:cxn modelId="{9F23E740-E2DD-4215-98E6-1FDE9BED7005}" type="presParOf" srcId="{D7BB5E3F-5040-46BB-924E-0CF25DFBEB76}" destId="{AF3A10CD-A6B6-4B5B-BFD7-E63899248CD9}" srcOrd="0" destOrd="0" presId="urn:microsoft.com/office/officeart/2005/8/layout/process1"/>
    <dgm:cxn modelId="{691760BF-372E-4554-B4CA-3F3DB2D2FC7A}" type="presParOf" srcId="{4954AFD7-4104-4D80-BA3E-EDFD0689A00C}" destId="{13228DDE-EB16-42BB-A8F4-1BDA6A0EC167}" srcOrd="2" destOrd="0" presId="urn:microsoft.com/office/officeart/2005/8/layout/process1"/>
    <dgm:cxn modelId="{5896436A-6D63-4451-97A8-69602D09BBE5}" type="presParOf" srcId="{4954AFD7-4104-4D80-BA3E-EDFD0689A00C}" destId="{95BF8C31-FCF2-4B75-BF3B-028771486E42}" srcOrd="3" destOrd="0" presId="urn:microsoft.com/office/officeart/2005/8/layout/process1"/>
    <dgm:cxn modelId="{ACE25B2B-56E8-4B1A-A7E3-12760557A8B0}" type="presParOf" srcId="{95BF8C31-FCF2-4B75-BF3B-028771486E42}" destId="{7C02D12D-7308-48BE-8C26-F2B703FE8299}" srcOrd="0" destOrd="0" presId="urn:microsoft.com/office/officeart/2005/8/layout/process1"/>
    <dgm:cxn modelId="{5F998E41-8777-464E-BE00-119B922FCF43}" type="presParOf" srcId="{4954AFD7-4104-4D80-BA3E-EDFD0689A00C}" destId="{08C03EE8-B613-4D1B-9FD3-E1FD54BA6C5E}" srcOrd="4" destOrd="0" presId="urn:microsoft.com/office/officeart/2005/8/layout/process1"/>
    <dgm:cxn modelId="{F7230D66-B587-40E3-B4CC-BF783474BA38}" type="presParOf" srcId="{4954AFD7-4104-4D80-BA3E-EDFD0689A00C}" destId="{5F015220-9DBF-4B6B-AF8E-6127BB0A97BD}" srcOrd="5" destOrd="0" presId="urn:microsoft.com/office/officeart/2005/8/layout/process1"/>
    <dgm:cxn modelId="{2F2BAF18-7A0E-4F00-A652-FEF62D62B67B}" type="presParOf" srcId="{5F015220-9DBF-4B6B-AF8E-6127BB0A97BD}" destId="{5A9D9897-BF5E-4FB7-BF4D-38AA432B717A}" srcOrd="0" destOrd="0" presId="urn:microsoft.com/office/officeart/2005/8/layout/process1"/>
    <dgm:cxn modelId="{EE370122-06D1-49C6-8FB9-FAA7F1DC9222}" type="presParOf" srcId="{4954AFD7-4104-4D80-BA3E-EDFD0689A00C}" destId="{0861A7BF-AEF4-4819-829C-B50D3E0DB884}" srcOrd="6" destOrd="0" presId="urn:microsoft.com/office/officeart/2005/8/layout/process1"/>
    <dgm:cxn modelId="{44A2924A-8858-4BFF-A301-10D6085DA4F6}" type="presParOf" srcId="{4954AFD7-4104-4D80-BA3E-EDFD0689A00C}" destId="{4195AB27-2A38-4ED2-A8DB-AB57519FFC8C}" srcOrd="7" destOrd="0" presId="urn:microsoft.com/office/officeart/2005/8/layout/process1"/>
    <dgm:cxn modelId="{DA1FFFA3-2DA3-40A9-8358-17CA1799D939}" type="presParOf" srcId="{4195AB27-2A38-4ED2-A8DB-AB57519FFC8C}" destId="{64BFE3C4-9D07-4DD7-AF5D-0DA62DE6C6E1}" srcOrd="0" destOrd="0" presId="urn:microsoft.com/office/officeart/2005/8/layout/process1"/>
    <dgm:cxn modelId="{1A84E3C9-9E66-4623-9207-92551010C3B8}" type="presParOf" srcId="{4954AFD7-4104-4D80-BA3E-EDFD0689A00C}" destId="{8D398971-5787-4A29-8225-4A95E6EC8CF1}" srcOrd="8"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36A1A3-CD2E-4DF1-80F9-2C719605F94A}">
      <dsp:nvSpPr>
        <dsp:cNvPr id="0" name=""/>
        <dsp:cNvSpPr/>
      </dsp:nvSpPr>
      <dsp:spPr>
        <a:xfrm>
          <a:off x="3389" y="578513"/>
          <a:ext cx="1283745" cy="7702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latin typeface="Arial Narrow" panose="020B0606020202030204" pitchFamily="34" charset="0"/>
            </a:rPr>
            <a:t>Proceso</a:t>
          </a:r>
        </a:p>
      </dsp:txBody>
      <dsp:txXfrm>
        <a:off x="25949" y="601073"/>
        <a:ext cx="1238625" cy="725127"/>
      </dsp:txXfrm>
    </dsp:sp>
    <dsp:sp modelId="{D7BB5E3F-5040-46BB-924E-0CF25DFBEB76}">
      <dsp:nvSpPr>
        <dsp:cNvPr id="0" name=""/>
        <dsp:cNvSpPr/>
      </dsp:nvSpPr>
      <dsp:spPr>
        <a:xfrm>
          <a:off x="1415510" y="804452"/>
          <a:ext cx="272154" cy="31836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s-ES" sz="1300" kern="1200">
            <a:latin typeface="Arial Narrow" panose="020B0606020202030204" pitchFamily="34" charset="0"/>
          </a:endParaRPr>
        </a:p>
      </dsp:txBody>
      <dsp:txXfrm>
        <a:off x="1415510" y="868126"/>
        <a:ext cx="190508" cy="191020"/>
      </dsp:txXfrm>
    </dsp:sp>
    <dsp:sp modelId="{13228DDE-EB16-42BB-A8F4-1BDA6A0EC167}">
      <dsp:nvSpPr>
        <dsp:cNvPr id="0" name=""/>
        <dsp:cNvSpPr/>
      </dsp:nvSpPr>
      <dsp:spPr>
        <a:xfrm>
          <a:off x="1800633" y="578513"/>
          <a:ext cx="1283745" cy="7702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latin typeface="Arial Narrow" panose="020B0606020202030204" pitchFamily="34" charset="0"/>
            </a:rPr>
            <a:t>Objetivo del Proceso</a:t>
          </a:r>
        </a:p>
      </dsp:txBody>
      <dsp:txXfrm>
        <a:off x="1823193" y="601073"/>
        <a:ext cx="1238625" cy="725127"/>
      </dsp:txXfrm>
    </dsp:sp>
    <dsp:sp modelId="{95BF8C31-FCF2-4B75-BF3B-028771486E42}">
      <dsp:nvSpPr>
        <dsp:cNvPr id="0" name=""/>
        <dsp:cNvSpPr/>
      </dsp:nvSpPr>
      <dsp:spPr>
        <a:xfrm>
          <a:off x="3212753" y="804452"/>
          <a:ext cx="272154" cy="31836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s-ES" sz="1300" kern="1200">
            <a:latin typeface="Arial Narrow" panose="020B0606020202030204" pitchFamily="34" charset="0"/>
          </a:endParaRPr>
        </a:p>
      </dsp:txBody>
      <dsp:txXfrm>
        <a:off x="3212753" y="868126"/>
        <a:ext cx="190508" cy="191020"/>
      </dsp:txXfrm>
    </dsp:sp>
    <dsp:sp modelId="{08C03EE8-B613-4D1B-9FD3-E1FD54BA6C5E}">
      <dsp:nvSpPr>
        <dsp:cNvPr id="0" name=""/>
        <dsp:cNvSpPr/>
      </dsp:nvSpPr>
      <dsp:spPr>
        <a:xfrm>
          <a:off x="3597877" y="578513"/>
          <a:ext cx="1283745" cy="7702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latin typeface="Arial Narrow" panose="020B0606020202030204" pitchFamily="34" charset="0"/>
            </a:rPr>
            <a:t>Dueño del Proceso</a:t>
          </a:r>
        </a:p>
      </dsp:txBody>
      <dsp:txXfrm>
        <a:off x="3620437" y="601073"/>
        <a:ext cx="1238625" cy="725127"/>
      </dsp:txXfrm>
    </dsp:sp>
    <dsp:sp modelId="{5F015220-9DBF-4B6B-AF8E-6127BB0A97BD}">
      <dsp:nvSpPr>
        <dsp:cNvPr id="0" name=""/>
        <dsp:cNvSpPr/>
      </dsp:nvSpPr>
      <dsp:spPr>
        <a:xfrm>
          <a:off x="5009997" y="804452"/>
          <a:ext cx="272154" cy="31836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s-ES" sz="1300" kern="1200">
            <a:latin typeface="Arial Narrow" panose="020B0606020202030204" pitchFamily="34" charset="0"/>
          </a:endParaRPr>
        </a:p>
      </dsp:txBody>
      <dsp:txXfrm>
        <a:off x="5009997" y="868126"/>
        <a:ext cx="190508" cy="191020"/>
      </dsp:txXfrm>
    </dsp:sp>
    <dsp:sp modelId="{0861A7BF-AEF4-4819-829C-B50D3E0DB884}">
      <dsp:nvSpPr>
        <dsp:cNvPr id="0" name=""/>
        <dsp:cNvSpPr/>
      </dsp:nvSpPr>
      <dsp:spPr>
        <a:xfrm>
          <a:off x="5395121" y="578513"/>
          <a:ext cx="1283745" cy="7702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latin typeface="Arial Narrow" panose="020B0606020202030204" pitchFamily="34" charset="0"/>
            </a:rPr>
            <a:t>Fuente</a:t>
          </a:r>
        </a:p>
      </dsp:txBody>
      <dsp:txXfrm>
        <a:off x="5417681" y="601073"/>
        <a:ext cx="1238625" cy="725127"/>
      </dsp:txXfrm>
    </dsp:sp>
    <dsp:sp modelId="{4195AB27-2A38-4ED2-A8DB-AB57519FFC8C}">
      <dsp:nvSpPr>
        <dsp:cNvPr id="0" name=""/>
        <dsp:cNvSpPr/>
      </dsp:nvSpPr>
      <dsp:spPr>
        <a:xfrm>
          <a:off x="6807241" y="804452"/>
          <a:ext cx="272154" cy="31836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s-ES" sz="1300" kern="1200">
            <a:latin typeface="Arial Narrow" panose="020B0606020202030204" pitchFamily="34" charset="0"/>
          </a:endParaRPr>
        </a:p>
      </dsp:txBody>
      <dsp:txXfrm>
        <a:off x="6807241" y="868126"/>
        <a:ext cx="190508" cy="191020"/>
      </dsp:txXfrm>
    </dsp:sp>
    <dsp:sp modelId="{8D398971-5787-4A29-8225-4A95E6EC8CF1}">
      <dsp:nvSpPr>
        <dsp:cNvPr id="0" name=""/>
        <dsp:cNvSpPr/>
      </dsp:nvSpPr>
      <dsp:spPr>
        <a:xfrm>
          <a:off x="7192364" y="578513"/>
          <a:ext cx="1283745" cy="7702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latin typeface="Arial Narrow" panose="020B0606020202030204" pitchFamily="34" charset="0"/>
            </a:rPr>
            <a:t>Riesgo</a:t>
          </a:r>
        </a:p>
      </dsp:txBody>
      <dsp:txXfrm>
        <a:off x="7214924" y="601073"/>
        <a:ext cx="1238625" cy="725127"/>
      </dsp:txXfrm>
    </dsp:sp>
    <dsp:sp modelId="{38F9A87A-768D-49E1-B06A-27E032DC6659}">
      <dsp:nvSpPr>
        <dsp:cNvPr id="0" name=""/>
        <dsp:cNvSpPr/>
      </dsp:nvSpPr>
      <dsp:spPr>
        <a:xfrm>
          <a:off x="8604485" y="804452"/>
          <a:ext cx="272154" cy="31836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s-ES" sz="1300" kern="1200">
            <a:latin typeface="Arial Narrow" panose="020B0606020202030204" pitchFamily="34" charset="0"/>
          </a:endParaRPr>
        </a:p>
      </dsp:txBody>
      <dsp:txXfrm>
        <a:off x="8604485" y="868126"/>
        <a:ext cx="190508" cy="191020"/>
      </dsp:txXfrm>
    </dsp:sp>
    <dsp:sp modelId="{F45840B4-67F0-4345-90F6-46841FB7DDF1}">
      <dsp:nvSpPr>
        <dsp:cNvPr id="0" name=""/>
        <dsp:cNvSpPr/>
      </dsp:nvSpPr>
      <dsp:spPr>
        <a:xfrm>
          <a:off x="8989608" y="578513"/>
          <a:ext cx="1283745" cy="7702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latin typeface="Arial Narrow" panose="020B0606020202030204" pitchFamily="34" charset="0"/>
            </a:rPr>
            <a:t>Consecuencia</a:t>
          </a:r>
        </a:p>
      </dsp:txBody>
      <dsp:txXfrm>
        <a:off x="9012168" y="601073"/>
        <a:ext cx="1238625" cy="725127"/>
      </dsp:txXfrm>
    </dsp:sp>
    <dsp:sp modelId="{FD632BA2-B3EC-4289-BE18-B68B1E94CAD5}">
      <dsp:nvSpPr>
        <dsp:cNvPr id="0" name=""/>
        <dsp:cNvSpPr/>
      </dsp:nvSpPr>
      <dsp:spPr>
        <a:xfrm>
          <a:off x="10401728" y="804452"/>
          <a:ext cx="272154" cy="31836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s-ES" sz="1300" kern="1200">
            <a:latin typeface="Arial Narrow" panose="020B0606020202030204" pitchFamily="34" charset="0"/>
          </a:endParaRPr>
        </a:p>
      </dsp:txBody>
      <dsp:txXfrm>
        <a:off x="10401728" y="868126"/>
        <a:ext cx="190508" cy="191020"/>
      </dsp:txXfrm>
    </dsp:sp>
    <dsp:sp modelId="{18C46874-A3DD-471B-8B0C-8E1DC091BB59}">
      <dsp:nvSpPr>
        <dsp:cNvPr id="0" name=""/>
        <dsp:cNvSpPr/>
      </dsp:nvSpPr>
      <dsp:spPr>
        <a:xfrm>
          <a:off x="10786852" y="578513"/>
          <a:ext cx="1283745" cy="7702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latin typeface="Arial Narrow" panose="020B0606020202030204" pitchFamily="34" charset="0"/>
            </a:rPr>
            <a:t>Nivel de Riesgo</a:t>
          </a:r>
        </a:p>
      </dsp:txBody>
      <dsp:txXfrm>
        <a:off x="10809412" y="601073"/>
        <a:ext cx="1238625" cy="7251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36A1A3-CD2E-4DF1-80F9-2C719605F94A}">
      <dsp:nvSpPr>
        <dsp:cNvPr id="0" name=""/>
        <dsp:cNvSpPr/>
      </dsp:nvSpPr>
      <dsp:spPr>
        <a:xfrm>
          <a:off x="3389" y="560460"/>
          <a:ext cx="1283745" cy="8063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latin typeface="Arial Narrow" panose="020B0606020202030204" pitchFamily="34" charset="0"/>
            </a:rPr>
            <a:t>Proceso</a:t>
          </a:r>
          <a:endParaRPr lang="es-ES" sz="1500" kern="1200" dirty="0">
            <a:latin typeface="Arial Narrow" panose="020B0606020202030204" pitchFamily="34" charset="0"/>
          </a:endParaRPr>
        </a:p>
      </dsp:txBody>
      <dsp:txXfrm>
        <a:off x="27006" y="584077"/>
        <a:ext cx="1236511" cy="759118"/>
      </dsp:txXfrm>
    </dsp:sp>
    <dsp:sp modelId="{D7BB5E3F-5040-46BB-924E-0CF25DFBEB76}">
      <dsp:nvSpPr>
        <dsp:cNvPr id="0" name=""/>
        <dsp:cNvSpPr/>
      </dsp:nvSpPr>
      <dsp:spPr>
        <a:xfrm>
          <a:off x="1415510" y="804452"/>
          <a:ext cx="272154" cy="31836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s-ES" sz="1300" kern="1200">
            <a:latin typeface="Arial Narrow" panose="020B0606020202030204" pitchFamily="34" charset="0"/>
          </a:endParaRPr>
        </a:p>
      </dsp:txBody>
      <dsp:txXfrm>
        <a:off x="1415510" y="868126"/>
        <a:ext cx="190508" cy="191020"/>
      </dsp:txXfrm>
    </dsp:sp>
    <dsp:sp modelId="{13228DDE-EB16-42BB-A8F4-1BDA6A0EC167}">
      <dsp:nvSpPr>
        <dsp:cNvPr id="0" name=""/>
        <dsp:cNvSpPr/>
      </dsp:nvSpPr>
      <dsp:spPr>
        <a:xfrm>
          <a:off x="1800633" y="560460"/>
          <a:ext cx="1283745" cy="8063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latin typeface="Arial Narrow" panose="020B0606020202030204" pitchFamily="34" charset="0"/>
            </a:rPr>
            <a:t>Dueño del Proceso</a:t>
          </a:r>
        </a:p>
      </dsp:txBody>
      <dsp:txXfrm>
        <a:off x="1824250" y="584077"/>
        <a:ext cx="1236511" cy="759118"/>
      </dsp:txXfrm>
    </dsp:sp>
    <dsp:sp modelId="{95BF8C31-FCF2-4B75-BF3B-028771486E42}">
      <dsp:nvSpPr>
        <dsp:cNvPr id="0" name=""/>
        <dsp:cNvSpPr/>
      </dsp:nvSpPr>
      <dsp:spPr>
        <a:xfrm>
          <a:off x="3212753" y="804452"/>
          <a:ext cx="272154" cy="31836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s-ES" sz="1300" kern="1200">
            <a:latin typeface="Arial Narrow" panose="020B0606020202030204" pitchFamily="34" charset="0"/>
          </a:endParaRPr>
        </a:p>
      </dsp:txBody>
      <dsp:txXfrm>
        <a:off x="3212753" y="868126"/>
        <a:ext cx="190508" cy="191020"/>
      </dsp:txXfrm>
    </dsp:sp>
    <dsp:sp modelId="{08C03EE8-B613-4D1B-9FD3-E1FD54BA6C5E}">
      <dsp:nvSpPr>
        <dsp:cNvPr id="0" name=""/>
        <dsp:cNvSpPr/>
      </dsp:nvSpPr>
      <dsp:spPr>
        <a:xfrm>
          <a:off x="3597877" y="560460"/>
          <a:ext cx="1283745" cy="8063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latin typeface="Arial Narrow" panose="020B0606020202030204" pitchFamily="34" charset="0"/>
            </a:rPr>
            <a:t>Acciones</a:t>
          </a:r>
        </a:p>
      </dsp:txBody>
      <dsp:txXfrm>
        <a:off x="3621494" y="584077"/>
        <a:ext cx="1236511" cy="759118"/>
      </dsp:txXfrm>
    </dsp:sp>
    <dsp:sp modelId="{5F015220-9DBF-4B6B-AF8E-6127BB0A97BD}">
      <dsp:nvSpPr>
        <dsp:cNvPr id="0" name=""/>
        <dsp:cNvSpPr/>
      </dsp:nvSpPr>
      <dsp:spPr>
        <a:xfrm>
          <a:off x="5009997" y="804452"/>
          <a:ext cx="272154" cy="31836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s-ES" sz="1300" kern="1200">
            <a:latin typeface="Arial Narrow" panose="020B0606020202030204" pitchFamily="34" charset="0"/>
          </a:endParaRPr>
        </a:p>
      </dsp:txBody>
      <dsp:txXfrm>
        <a:off x="5009997" y="868126"/>
        <a:ext cx="190508" cy="191020"/>
      </dsp:txXfrm>
    </dsp:sp>
    <dsp:sp modelId="{0861A7BF-AEF4-4819-829C-B50D3E0DB884}">
      <dsp:nvSpPr>
        <dsp:cNvPr id="0" name=""/>
        <dsp:cNvSpPr/>
      </dsp:nvSpPr>
      <dsp:spPr>
        <a:xfrm>
          <a:off x="5395121" y="560460"/>
          <a:ext cx="1283745" cy="8063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latin typeface="Arial Narrow" panose="020B0606020202030204" pitchFamily="34" charset="0"/>
            </a:rPr>
            <a:t>Responsable</a:t>
          </a:r>
        </a:p>
      </dsp:txBody>
      <dsp:txXfrm>
        <a:off x="5418738" y="584077"/>
        <a:ext cx="1236511" cy="759118"/>
      </dsp:txXfrm>
    </dsp:sp>
    <dsp:sp modelId="{4195AB27-2A38-4ED2-A8DB-AB57519FFC8C}">
      <dsp:nvSpPr>
        <dsp:cNvPr id="0" name=""/>
        <dsp:cNvSpPr/>
      </dsp:nvSpPr>
      <dsp:spPr>
        <a:xfrm>
          <a:off x="6807241" y="804452"/>
          <a:ext cx="272154" cy="31836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s-ES" sz="1300" kern="1200">
            <a:latin typeface="Arial Narrow" panose="020B0606020202030204" pitchFamily="34" charset="0"/>
          </a:endParaRPr>
        </a:p>
      </dsp:txBody>
      <dsp:txXfrm>
        <a:off x="6807241" y="868126"/>
        <a:ext cx="190508" cy="191020"/>
      </dsp:txXfrm>
    </dsp:sp>
    <dsp:sp modelId="{8D398971-5787-4A29-8225-4A95E6EC8CF1}">
      <dsp:nvSpPr>
        <dsp:cNvPr id="0" name=""/>
        <dsp:cNvSpPr/>
      </dsp:nvSpPr>
      <dsp:spPr>
        <a:xfrm>
          <a:off x="7192364" y="560460"/>
          <a:ext cx="1283745" cy="8063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latin typeface="Arial Narrow" panose="020B0606020202030204" pitchFamily="34" charset="0"/>
            </a:rPr>
            <a:t>Plazo</a:t>
          </a:r>
        </a:p>
      </dsp:txBody>
      <dsp:txXfrm>
        <a:off x="7215981" y="584077"/>
        <a:ext cx="1236511" cy="759118"/>
      </dsp:txXfrm>
    </dsp:sp>
    <dsp:sp modelId="{38F9A87A-768D-49E1-B06A-27E032DC6659}">
      <dsp:nvSpPr>
        <dsp:cNvPr id="0" name=""/>
        <dsp:cNvSpPr/>
      </dsp:nvSpPr>
      <dsp:spPr>
        <a:xfrm>
          <a:off x="8604485" y="804452"/>
          <a:ext cx="272154" cy="31836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s-ES" sz="1300" kern="1200">
            <a:latin typeface="Arial Narrow" panose="020B0606020202030204" pitchFamily="34" charset="0"/>
          </a:endParaRPr>
        </a:p>
      </dsp:txBody>
      <dsp:txXfrm>
        <a:off x="8604485" y="868126"/>
        <a:ext cx="190508" cy="191020"/>
      </dsp:txXfrm>
    </dsp:sp>
    <dsp:sp modelId="{F45840B4-67F0-4345-90F6-46841FB7DDF1}">
      <dsp:nvSpPr>
        <dsp:cNvPr id="0" name=""/>
        <dsp:cNvSpPr/>
      </dsp:nvSpPr>
      <dsp:spPr>
        <a:xfrm>
          <a:off x="8989608" y="560460"/>
          <a:ext cx="1283745" cy="8063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latin typeface="Arial Narrow" panose="020B0606020202030204" pitchFamily="34" charset="0"/>
            </a:rPr>
            <a:t>Nivel de Riesgo Residual</a:t>
          </a:r>
        </a:p>
      </dsp:txBody>
      <dsp:txXfrm>
        <a:off x="9013225" y="584077"/>
        <a:ext cx="1236511" cy="759118"/>
      </dsp:txXfrm>
    </dsp:sp>
    <dsp:sp modelId="{FD632BA2-B3EC-4289-BE18-B68B1E94CAD5}">
      <dsp:nvSpPr>
        <dsp:cNvPr id="0" name=""/>
        <dsp:cNvSpPr/>
      </dsp:nvSpPr>
      <dsp:spPr>
        <a:xfrm>
          <a:off x="10401728" y="804452"/>
          <a:ext cx="272154" cy="31836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s-ES" sz="1300" kern="1200">
            <a:latin typeface="Arial Narrow" panose="020B0606020202030204" pitchFamily="34" charset="0"/>
          </a:endParaRPr>
        </a:p>
      </dsp:txBody>
      <dsp:txXfrm>
        <a:off x="10401728" y="868126"/>
        <a:ext cx="190508" cy="191020"/>
      </dsp:txXfrm>
    </dsp:sp>
    <dsp:sp modelId="{18C46874-A3DD-471B-8B0C-8E1DC091BB59}">
      <dsp:nvSpPr>
        <dsp:cNvPr id="0" name=""/>
        <dsp:cNvSpPr/>
      </dsp:nvSpPr>
      <dsp:spPr>
        <a:xfrm>
          <a:off x="10786852" y="560460"/>
          <a:ext cx="1283745" cy="8063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latin typeface="Arial Narrow" panose="020B0606020202030204" pitchFamily="34" charset="0"/>
            </a:rPr>
            <a:t>Observaciones</a:t>
          </a:r>
        </a:p>
      </dsp:txBody>
      <dsp:txXfrm>
        <a:off x="10810469" y="584077"/>
        <a:ext cx="1236511" cy="7591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36A1A3-CD2E-4DF1-80F9-2C719605F94A}">
      <dsp:nvSpPr>
        <dsp:cNvPr id="0" name=""/>
        <dsp:cNvSpPr/>
      </dsp:nvSpPr>
      <dsp:spPr>
        <a:xfrm>
          <a:off x="5895" y="415355"/>
          <a:ext cx="1827605" cy="10965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latin typeface="Arial Narrow" panose="020B0606020202030204" pitchFamily="34" charset="0"/>
            </a:rPr>
            <a:t>Oportunidad</a:t>
          </a:r>
        </a:p>
      </dsp:txBody>
      <dsp:txXfrm>
        <a:off x="38012" y="447472"/>
        <a:ext cx="1763371" cy="1032329"/>
      </dsp:txXfrm>
    </dsp:sp>
    <dsp:sp modelId="{D7BB5E3F-5040-46BB-924E-0CF25DFBEB76}">
      <dsp:nvSpPr>
        <dsp:cNvPr id="0" name=""/>
        <dsp:cNvSpPr/>
      </dsp:nvSpPr>
      <dsp:spPr>
        <a:xfrm>
          <a:off x="2016261" y="737013"/>
          <a:ext cx="387452" cy="45324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s-ES" sz="1600" kern="1200">
            <a:latin typeface="Arial Narrow" panose="020B0606020202030204" pitchFamily="34" charset="0"/>
          </a:endParaRPr>
        </a:p>
      </dsp:txBody>
      <dsp:txXfrm>
        <a:off x="2016261" y="827662"/>
        <a:ext cx="271216" cy="271948"/>
      </dsp:txXfrm>
    </dsp:sp>
    <dsp:sp modelId="{13228DDE-EB16-42BB-A8F4-1BDA6A0EC167}">
      <dsp:nvSpPr>
        <dsp:cNvPr id="0" name=""/>
        <dsp:cNvSpPr/>
      </dsp:nvSpPr>
      <dsp:spPr>
        <a:xfrm>
          <a:off x="2564543" y="415355"/>
          <a:ext cx="1827605" cy="10965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latin typeface="Arial Narrow" panose="020B0606020202030204" pitchFamily="34" charset="0"/>
            </a:rPr>
            <a:t>Responsable</a:t>
          </a:r>
        </a:p>
      </dsp:txBody>
      <dsp:txXfrm>
        <a:off x="2596660" y="447472"/>
        <a:ext cx="1763371" cy="1032329"/>
      </dsp:txXfrm>
    </dsp:sp>
    <dsp:sp modelId="{95BF8C31-FCF2-4B75-BF3B-028771486E42}">
      <dsp:nvSpPr>
        <dsp:cNvPr id="0" name=""/>
        <dsp:cNvSpPr/>
      </dsp:nvSpPr>
      <dsp:spPr>
        <a:xfrm>
          <a:off x="4574909" y="737013"/>
          <a:ext cx="387452" cy="45324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s-ES" sz="1600" kern="1200">
            <a:latin typeface="Arial Narrow" panose="020B0606020202030204" pitchFamily="34" charset="0"/>
          </a:endParaRPr>
        </a:p>
      </dsp:txBody>
      <dsp:txXfrm>
        <a:off x="4574909" y="827662"/>
        <a:ext cx="271216" cy="271948"/>
      </dsp:txXfrm>
    </dsp:sp>
    <dsp:sp modelId="{08C03EE8-B613-4D1B-9FD3-E1FD54BA6C5E}">
      <dsp:nvSpPr>
        <dsp:cNvPr id="0" name=""/>
        <dsp:cNvSpPr/>
      </dsp:nvSpPr>
      <dsp:spPr>
        <a:xfrm>
          <a:off x="5123191" y="415355"/>
          <a:ext cx="1827605" cy="10965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latin typeface="Arial Narrow" panose="020B0606020202030204" pitchFamily="34" charset="0"/>
            </a:rPr>
            <a:t>Factibilidad</a:t>
          </a:r>
        </a:p>
      </dsp:txBody>
      <dsp:txXfrm>
        <a:off x="5155308" y="447472"/>
        <a:ext cx="1763371" cy="1032329"/>
      </dsp:txXfrm>
    </dsp:sp>
    <dsp:sp modelId="{5F015220-9DBF-4B6B-AF8E-6127BB0A97BD}">
      <dsp:nvSpPr>
        <dsp:cNvPr id="0" name=""/>
        <dsp:cNvSpPr/>
      </dsp:nvSpPr>
      <dsp:spPr>
        <a:xfrm>
          <a:off x="7133557" y="737013"/>
          <a:ext cx="387452" cy="45324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s-ES" sz="1600" kern="1200">
            <a:latin typeface="Arial Narrow" panose="020B0606020202030204" pitchFamily="34" charset="0"/>
          </a:endParaRPr>
        </a:p>
      </dsp:txBody>
      <dsp:txXfrm>
        <a:off x="7133557" y="827662"/>
        <a:ext cx="271216" cy="271948"/>
      </dsp:txXfrm>
    </dsp:sp>
    <dsp:sp modelId="{0861A7BF-AEF4-4819-829C-B50D3E0DB884}">
      <dsp:nvSpPr>
        <dsp:cNvPr id="0" name=""/>
        <dsp:cNvSpPr/>
      </dsp:nvSpPr>
      <dsp:spPr>
        <a:xfrm>
          <a:off x="7681839" y="415355"/>
          <a:ext cx="1827605" cy="10965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latin typeface="Arial Narrow" panose="020B0606020202030204" pitchFamily="34" charset="0"/>
            </a:rPr>
            <a:t>Beneficio Esperado</a:t>
          </a:r>
        </a:p>
      </dsp:txBody>
      <dsp:txXfrm>
        <a:off x="7713956" y="447472"/>
        <a:ext cx="1763371" cy="1032329"/>
      </dsp:txXfrm>
    </dsp:sp>
    <dsp:sp modelId="{4195AB27-2A38-4ED2-A8DB-AB57519FFC8C}">
      <dsp:nvSpPr>
        <dsp:cNvPr id="0" name=""/>
        <dsp:cNvSpPr/>
      </dsp:nvSpPr>
      <dsp:spPr>
        <a:xfrm>
          <a:off x="9692205" y="737013"/>
          <a:ext cx="387452" cy="45324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s-ES" sz="1600" kern="1200">
            <a:latin typeface="Arial Narrow" panose="020B0606020202030204" pitchFamily="34" charset="0"/>
          </a:endParaRPr>
        </a:p>
      </dsp:txBody>
      <dsp:txXfrm>
        <a:off x="9692205" y="827662"/>
        <a:ext cx="271216" cy="271948"/>
      </dsp:txXfrm>
    </dsp:sp>
    <dsp:sp modelId="{8D398971-5787-4A29-8225-4A95E6EC8CF1}">
      <dsp:nvSpPr>
        <dsp:cNvPr id="0" name=""/>
        <dsp:cNvSpPr/>
      </dsp:nvSpPr>
      <dsp:spPr>
        <a:xfrm>
          <a:off x="10240486" y="415355"/>
          <a:ext cx="1827605" cy="10965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latin typeface="Arial Narrow" panose="020B0606020202030204" pitchFamily="34" charset="0"/>
            </a:rPr>
            <a:t>F X B</a:t>
          </a:r>
        </a:p>
      </dsp:txBody>
      <dsp:txXfrm>
        <a:off x="10272603" y="447472"/>
        <a:ext cx="1763371" cy="103232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36A1A3-CD2E-4DF1-80F9-2C719605F94A}">
      <dsp:nvSpPr>
        <dsp:cNvPr id="0" name=""/>
        <dsp:cNvSpPr/>
      </dsp:nvSpPr>
      <dsp:spPr>
        <a:xfrm>
          <a:off x="5895" y="415355"/>
          <a:ext cx="1827605" cy="10965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latin typeface="Arial Narrow" panose="020B0606020202030204" pitchFamily="34" charset="0"/>
            </a:rPr>
            <a:t>Acciones</a:t>
          </a:r>
        </a:p>
      </dsp:txBody>
      <dsp:txXfrm>
        <a:off x="38012" y="447472"/>
        <a:ext cx="1763371" cy="1032329"/>
      </dsp:txXfrm>
    </dsp:sp>
    <dsp:sp modelId="{D7BB5E3F-5040-46BB-924E-0CF25DFBEB76}">
      <dsp:nvSpPr>
        <dsp:cNvPr id="0" name=""/>
        <dsp:cNvSpPr/>
      </dsp:nvSpPr>
      <dsp:spPr>
        <a:xfrm>
          <a:off x="2016261" y="737013"/>
          <a:ext cx="387452" cy="45324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s-ES" sz="1600" kern="1200">
            <a:latin typeface="Arial Narrow" panose="020B0606020202030204" pitchFamily="34" charset="0"/>
          </a:endParaRPr>
        </a:p>
      </dsp:txBody>
      <dsp:txXfrm>
        <a:off x="2016261" y="827662"/>
        <a:ext cx="271216" cy="271948"/>
      </dsp:txXfrm>
    </dsp:sp>
    <dsp:sp modelId="{13228DDE-EB16-42BB-A8F4-1BDA6A0EC167}">
      <dsp:nvSpPr>
        <dsp:cNvPr id="0" name=""/>
        <dsp:cNvSpPr/>
      </dsp:nvSpPr>
      <dsp:spPr>
        <a:xfrm>
          <a:off x="2564543" y="415355"/>
          <a:ext cx="1827605" cy="10965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latin typeface="Arial Narrow" panose="020B0606020202030204" pitchFamily="34" charset="0"/>
            </a:rPr>
            <a:t>Proceso</a:t>
          </a:r>
        </a:p>
      </dsp:txBody>
      <dsp:txXfrm>
        <a:off x="2596660" y="447472"/>
        <a:ext cx="1763371" cy="1032329"/>
      </dsp:txXfrm>
    </dsp:sp>
    <dsp:sp modelId="{95BF8C31-FCF2-4B75-BF3B-028771486E42}">
      <dsp:nvSpPr>
        <dsp:cNvPr id="0" name=""/>
        <dsp:cNvSpPr/>
      </dsp:nvSpPr>
      <dsp:spPr>
        <a:xfrm>
          <a:off x="4574909" y="737013"/>
          <a:ext cx="387452" cy="45324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s-ES" sz="1600" kern="1200">
            <a:latin typeface="Arial Narrow" panose="020B0606020202030204" pitchFamily="34" charset="0"/>
          </a:endParaRPr>
        </a:p>
      </dsp:txBody>
      <dsp:txXfrm>
        <a:off x="4574909" y="827662"/>
        <a:ext cx="271216" cy="271948"/>
      </dsp:txXfrm>
    </dsp:sp>
    <dsp:sp modelId="{08C03EE8-B613-4D1B-9FD3-E1FD54BA6C5E}">
      <dsp:nvSpPr>
        <dsp:cNvPr id="0" name=""/>
        <dsp:cNvSpPr/>
      </dsp:nvSpPr>
      <dsp:spPr>
        <a:xfrm>
          <a:off x="5123191" y="415355"/>
          <a:ext cx="1827605" cy="10965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latin typeface="Arial Narrow" panose="020B0606020202030204" pitchFamily="34" charset="0"/>
            </a:rPr>
            <a:t>Plazos</a:t>
          </a:r>
        </a:p>
      </dsp:txBody>
      <dsp:txXfrm>
        <a:off x="5155308" y="447472"/>
        <a:ext cx="1763371" cy="1032329"/>
      </dsp:txXfrm>
    </dsp:sp>
    <dsp:sp modelId="{5F015220-9DBF-4B6B-AF8E-6127BB0A97BD}">
      <dsp:nvSpPr>
        <dsp:cNvPr id="0" name=""/>
        <dsp:cNvSpPr/>
      </dsp:nvSpPr>
      <dsp:spPr>
        <a:xfrm>
          <a:off x="7133557" y="737013"/>
          <a:ext cx="387452" cy="45324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s-ES" sz="1600" kern="1200">
            <a:latin typeface="Arial Narrow" panose="020B0606020202030204" pitchFamily="34" charset="0"/>
          </a:endParaRPr>
        </a:p>
      </dsp:txBody>
      <dsp:txXfrm>
        <a:off x="7133557" y="827662"/>
        <a:ext cx="271216" cy="271948"/>
      </dsp:txXfrm>
    </dsp:sp>
    <dsp:sp modelId="{0861A7BF-AEF4-4819-829C-B50D3E0DB884}">
      <dsp:nvSpPr>
        <dsp:cNvPr id="0" name=""/>
        <dsp:cNvSpPr/>
      </dsp:nvSpPr>
      <dsp:spPr>
        <a:xfrm>
          <a:off x="7681839" y="415355"/>
          <a:ext cx="1827605" cy="10965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latin typeface="Arial Narrow" panose="020B0606020202030204" pitchFamily="34" charset="0"/>
            </a:rPr>
            <a:t>Eficacia a Evaluar</a:t>
          </a:r>
        </a:p>
      </dsp:txBody>
      <dsp:txXfrm>
        <a:off x="7713956" y="447472"/>
        <a:ext cx="1763371" cy="1032329"/>
      </dsp:txXfrm>
    </dsp:sp>
    <dsp:sp modelId="{4195AB27-2A38-4ED2-A8DB-AB57519FFC8C}">
      <dsp:nvSpPr>
        <dsp:cNvPr id="0" name=""/>
        <dsp:cNvSpPr/>
      </dsp:nvSpPr>
      <dsp:spPr>
        <a:xfrm>
          <a:off x="9692205" y="737013"/>
          <a:ext cx="387452" cy="45324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s-ES" sz="1600" kern="1200">
            <a:latin typeface="Arial Narrow" panose="020B0606020202030204" pitchFamily="34" charset="0"/>
          </a:endParaRPr>
        </a:p>
      </dsp:txBody>
      <dsp:txXfrm>
        <a:off x="9692205" y="827662"/>
        <a:ext cx="271216" cy="271948"/>
      </dsp:txXfrm>
    </dsp:sp>
    <dsp:sp modelId="{8D398971-5787-4A29-8225-4A95E6EC8CF1}">
      <dsp:nvSpPr>
        <dsp:cNvPr id="0" name=""/>
        <dsp:cNvSpPr/>
      </dsp:nvSpPr>
      <dsp:spPr>
        <a:xfrm>
          <a:off x="10240486" y="415355"/>
          <a:ext cx="1827605" cy="10965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latin typeface="Arial Narrow" panose="020B0606020202030204" pitchFamily="34" charset="0"/>
            </a:rPr>
            <a:t>Observaciones Evaluación de Eficacia</a:t>
          </a:r>
        </a:p>
      </dsp:txBody>
      <dsp:txXfrm>
        <a:off x="10272603" y="447472"/>
        <a:ext cx="1763371" cy="1032329"/>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Marcador de fecha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B4E83C3-88CB-4067-B961-1202ED819A5E}" type="datetimeFigureOut">
              <a:rPr lang="en-US" smtClean="0"/>
              <a:t>9/9/2024</a:t>
            </a:fld>
            <a:endParaRPr lang="en-US"/>
          </a:p>
        </p:txBody>
      </p:sp>
      <p:sp>
        <p:nvSpPr>
          <p:cNvPr id="4" name="Marcador de imagen d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Marcador de notas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3D0F26B-8574-454D-82EC-666071550887}" type="slidenum">
              <a:rPr lang="en-US" smtClean="0"/>
              <a:t>‹Nº›</a:t>
            </a:fld>
            <a:endParaRPr lang="en-US"/>
          </a:p>
        </p:txBody>
      </p:sp>
    </p:spTree>
    <p:extLst>
      <p:ext uri="{BB962C8B-B14F-4D97-AF65-F5344CB8AC3E}">
        <p14:creationId xmlns:p14="http://schemas.microsoft.com/office/powerpoint/2010/main" val="538262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a:p>
        </p:txBody>
      </p:sp>
      <p:sp>
        <p:nvSpPr>
          <p:cNvPr id="4" name="Marcador de número de diapositiva 3"/>
          <p:cNvSpPr>
            <a:spLocks noGrp="1"/>
          </p:cNvSpPr>
          <p:nvPr>
            <p:ph type="sldNum" sz="quarter" idx="10"/>
          </p:nvPr>
        </p:nvSpPr>
        <p:spPr/>
        <p:txBody>
          <a:bodyPr/>
          <a:lstStyle/>
          <a:p>
            <a:fld id="{13D0F26B-8574-454D-82EC-666071550887}" type="slidenum">
              <a:rPr lang="en-US" smtClean="0"/>
              <a:t>1</a:t>
            </a:fld>
            <a:endParaRPr lang="en-US"/>
          </a:p>
        </p:txBody>
      </p:sp>
    </p:spTree>
    <p:extLst>
      <p:ext uri="{BB962C8B-B14F-4D97-AF65-F5344CB8AC3E}">
        <p14:creationId xmlns:p14="http://schemas.microsoft.com/office/powerpoint/2010/main" val="1497387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13D0F26B-8574-454D-82EC-666071550887}" type="slidenum">
              <a:rPr lang="en-US" smtClean="0"/>
              <a:t>2</a:t>
            </a:fld>
            <a:endParaRPr lang="en-US"/>
          </a:p>
        </p:txBody>
      </p:sp>
    </p:spTree>
    <p:extLst>
      <p:ext uri="{BB962C8B-B14F-4D97-AF65-F5344CB8AC3E}">
        <p14:creationId xmlns:p14="http://schemas.microsoft.com/office/powerpoint/2010/main" val="149656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13D0F26B-8574-454D-82EC-666071550887}" type="slidenum">
              <a:rPr lang="en-US" smtClean="0"/>
              <a:t>7</a:t>
            </a:fld>
            <a:endParaRPr lang="en-US"/>
          </a:p>
        </p:txBody>
      </p:sp>
    </p:spTree>
    <p:extLst>
      <p:ext uri="{BB962C8B-B14F-4D97-AF65-F5344CB8AC3E}">
        <p14:creationId xmlns:p14="http://schemas.microsoft.com/office/powerpoint/2010/main" val="1248569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13D0F26B-8574-454D-82EC-666071550887}" type="slidenum">
              <a:rPr lang="en-US" smtClean="0"/>
              <a:t>12</a:t>
            </a:fld>
            <a:endParaRPr lang="en-US"/>
          </a:p>
        </p:txBody>
      </p:sp>
    </p:spTree>
    <p:extLst>
      <p:ext uri="{BB962C8B-B14F-4D97-AF65-F5344CB8AC3E}">
        <p14:creationId xmlns:p14="http://schemas.microsoft.com/office/powerpoint/2010/main" val="33683191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13D0F26B-8574-454D-82EC-666071550887}" type="slidenum">
              <a:rPr lang="en-US" smtClean="0"/>
              <a:t>13</a:t>
            </a:fld>
            <a:endParaRPr lang="en-US"/>
          </a:p>
        </p:txBody>
      </p:sp>
    </p:spTree>
    <p:extLst>
      <p:ext uri="{BB962C8B-B14F-4D97-AF65-F5344CB8AC3E}">
        <p14:creationId xmlns:p14="http://schemas.microsoft.com/office/powerpoint/2010/main" val="583084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13D0F26B-8574-454D-82EC-666071550887}" type="slidenum">
              <a:rPr lang="en-US" smtClean="0"/>
              <a:t>21</a:t>
            </a:fld>
            <a:endParaRPr lang="en-US"/>
          </a:p>
        </p:txBody>
      </p:sp>
    </p:spTree>
    <p:extLst>
      <p:ext uri="{BB962C8B-B14F-4D97-AF65-F5344CB8AC3E}">
        <p14:creationId xmlns:p14="http://schemas.microsoft.com/office/powerpoint/2010/main" val="2687440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a:p>
        </p:txBody>
      </p:sp>
      <p:sp>
        <p:nvSpPr>
          <p:cNvPr id="4" name="Marcador de fecha 3"/>
          <p:cNvSpPr>
            <a:spLocks noGrp="1"/>
          </p:cNvSpPr>
          <p:nvPr>
            <p:ph type="dt" sz="half" idx="10"/>
          </p:nvPr>
        </p:nvSpPr>
        <p:spPr/>
        <p:txBody>
          <a:bodyPr/>
          <a:lstStyle/>
          <a:p>
            <a:fld id="{BBCC0DF1-3FC3-4056-9E53-3E723724C28D}" type="datetimeFigureOut">
              <a:rPr lang="en-US" smtClean="0"/>
              <a:t>9/9/2024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D6E16431-1E44-4C53-8677-0A2C00F66161}" type="slidenum">
              <a:rPr lang="en-US" smtClean="0"/>
              <a:t>‹Nº›</a:t>
            </a:fld>
            <a:endParaRPr lang="en-US"/>
          </a:p>
        </p:txBody>
      </p:sp>
    </p:spTree>
    <p:extLst>
      <p:ext uri="{BB962C8B-B14F-4D97-AF65-F5344CB8AC3E}">
        <p14:creationId xmlns:p14="http://schemas.microsoft.com/office/powerpoint/2010/main" val="249018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BCC0DF1-3FC3-4056-9E53-3E723724C28D}" type="datetimeFigureOut">
              <a:rPr lang="en-US" smtClean="0"/>
              <a:t>9/9/2024</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D6E16431-1E44-4C53-8677-0A2C00F66161}" type="slidenum">
              <a:rPr lang="en-US" smtClean="0"/>
              <a:t>‹Nº›</a:t>
            </a:fld>
            <a:endParaRPr lang="en-US"/>
          </a:p>
        </p:txBody>
      </p:sp>
    </p:spTree>
    <p:extLst>
      <p:ext uri="{BB962C8B-B14F-4D97-AF65-F5344CB8AC3E}">
        <p14:creationId xmlns:p14="http://schemas.microsoft.com/office/powerpoint/2010/main" val="10142368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CC0DF1-3FC3-4056-9E53-3E723724C28D}" type="datetimeFigureOut">
              <a:rPr lang="en-US" smtClean="0"/>
              <a:t>9/9/2024</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E16431-1E44-4C53-8677-0A2C00F66161}" type="slidenum">
              <a:rPr lang="en-US" smtClean="0"/>
              <a:t>‹Nº›</a:t>
            </a:fld>
            <a:endParaRPr lang="en-US"/>
          </a:p>
        </p:txBody>
      </p:sp>
    </p:spTree>
    <p:extLst>
      <p:ext uri="{BB962C8B-B14F-4D97-AF65-F5344CB8AC3E}">
        <p14:creationId xmlns:p14="http://schemas.microsoft.com/office/powerpoint/2010/main" val="2879038615"/>
      </p:ext>
    </p:extLst>
  </p:cSld>
  <p:clrMap bg1="lt1" tx1="dk1" bg2="lt2" tx2="dk2" accent1="accent1" accent2="accent2" accent3="accent3" accent4="accent4" accent5="accent5" accent6="accent6" hlink="hlink" folHlink="folHlink"/>
  <p:sldLayoutIdLst>
    <p:sldLayoutId id="2147483649" r:id="rId1"/>
    <p:sldLayoutId id="21474836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953800A-50EF-4293-8B91-FBD10F7F47EE}"/>
              </a:ext>
            </a:extLst>
          </p:cNvPr>
          <p:cNvSpPr txBox="1"/>
          <p:nvPr/>
        </p:nvSpPr>
        <p:spPr>
          <a:xfrm>
            <a:off x="4238796" y="3803843"/>
            <a:ext cx="7953204" cy="1661993"/>
          </a:xfrm>
          <a:prstGeom prst="rect">
            <a:avLst/>
          </a:prstGeom>
          <a:noFill/>
        </p:spPr>
        <p:txBody>
          <a:bodyPr wrap="square" rtlCol="0">
            <a:spAutoFit/>
          </a:bodyPr>
          <a:lstStyle/>
          <a:p>
            <a:r>
              <a:rPr lang="es-ES" sz="4200" b="1" dirty="0">
                <a:solidFill>
                  <a:schemeClr val="bg2">
                    <a:lumMod val="50000"/>
                  </a:schemeClr>
                </a:solidFill>
              </a:rPr>
              <a:t>Revisión por la </a:t>
            </a:r>
          </a:p>
          <a:p>
            <a:r>
              <a:rPr lang="es-CL" sz="6000" b="1" dirty="0">
                <a:solidFill>
                  <a:srgbClr val="00B0F0"/>
                </a:solidFill>
                <a:latin typeface="+mj-lt"/>
              </a:rPr>
              <a:t>Dirección</a:t>
            </a:r>
            <a:endParaRPr lang="es-ES" sz="6000" b="1" dirty="0">
              <a:solidFill>
                <a:srgbClr val="00B0F0"/>
              </a:solidFill>
              <a:latin typeface="+mj-lt"/>
            </a:endParaRPr>
          </a:p>
        </p:txBody>
      </p:sp>
      <p:sp>
        <p:nvSpPr>
          <p:cNvPr id="4" name="CuadroTexto 3">
            <a:extLst>
              <a:ext uri="{FF2B5EF4-FFF2-40B4-BE49-F238E27FC236}">
                <a16:creationId xmlns:a16="http://schemas.microsoft.com/office/drawing/2014/main" id="{8CFE0AF9-B882-64CC-3EBE-95C1CD1449DD}"/>
              </a:ext>
            </a:extLst>
          </p:cNvPr>
          <p:cNvSpPr txBox="1"/>
          <p:nvPr/>
        </p:nvSpPr>
        <p:spPr>
          <a:xfrm>
            <a:off x="4238796" y="5265781"/>
            <a:ext cx="5730948" cy="400110"/>
          </a:xfrm>
          <a:prstGeom prst="rect">
            <a:avLst/>
          </a:prstGeom>
          <a:noFill/>
        </p:spPr>
        <p:txBody>
          <a:bodyPr wrap="square">
            <a:spAutoFit/>
          </a:bodyPr>
          <a:lstStyle/>
          <a:p>
            <a:pPr eaLnBrk="1" fontAlgn="auto" hangingPunct="1">
              <a:spcBef>
                <a:spcPts val="0"/>
              </a:spcBef>
              <a:spcAft>
                <a:spcPts val="0"/>
              </a:spcAft>
              <a:defRPr/>
            </a:pPr>
            <a:r>
              <a:rPr lang="es-ES" sz="2000" dirty="0">
                <a:solidFill>
                  <a:schemeClr val="bg2">
                    <a:lumMod val="50000"/>
                  </a:schemeClr>
                </a:solidFill>
                <a:latin typeface="Century Gothic" panose="020B0502020202020204" pitchFamily="34" charset="0"/>
              </a:rPr>
              <a:t>Junio 2024</a:t>
            </a:r>
            <a:endParaRPr lang="es-CL" sz="2000" dirty="0">
              <a:solidFill>
                <a:schemeClr val="bg2">
                  <a:lumMod val="50000"/>
                </a:schemeClr>
              </a:solidFill>
              <a:latin typeface="Century Gothic" panose="020B0502020202020204" pitchFamily="34" charset="0"/>
            </a:endParaRPr>
          </a:p>
        </p:txBody>
      </p:sp>
    </p:spTree>
    <p:extLst>
      <p:ext uri="{BB962C8B-B14F-4D97-AF65-F5344CB8AC3E}">
        <p14:creationId xmlns:p14="http://schemas.microsoft.com/office/powerpoint/2010/main" val="3718587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1">
            <a:extLst>
              <a:ext uri="{FF2B5EF4-FFF2-40B4-BE49-F238E27FC236}">
                <a16:creationId xmlns:a16="http://schemas.microsoft.com/office/drawing/2014/main" id="{0D17FD5A-2A0D-6B35-91E5-4E13B97E2A39}"/>
              </a:ext>
            </a:extLst>
          </p:cNvPr>
          <p:cNvSpPr txBox="1">
            <a:spLocks noChangeArrowheads="1"/>
          </p:cNvSpPr>
          <p:nvPr/>
        </p:nvSpPr>
        <p:spPr bwMode="auto">
          <a:xfrm>
            <a:off x="1276864" y="2496650"/>
            <a:ext cx="9986962" cy="369332"/>
          </a:xfrm>
          <a:prstGeom prst="rect">
            <a:avLst/>
          </a:prstGeom>
          <a:noFill/>
          <a:ln>
            <a:noFill/>
          </a:ln>
        </p:spPr>
        <p:txBody>
          <a:bodyPr wrap="square">
            <a:spAutoFit/>
          </a:bodyPr>
          <a:lstStyle>
            <a:lvl1pPr marL="285750" indent="-28575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spcAft>
                <a:spcPts val="1200"/>
              </a:spcAft>
              <a:buFont typeface="Wingdings" panose="05000000000000000000" pitchFamily="2" charset="2"/>
              <a:buChar char="q"/>
              <a:defRPr/>
            </a:pPr>
            <a:endParaRPr lang="es-CL" altLang="es-CL" dirty="0">
              <a:latin typeface="Arial Narrow" panose="020B0606020202030204" pitchFamily="34" charset="0"/>
            </a:endParaRPr>
          </a:p>
        </p:txBody>
      </p:sp>
      <p:pic>
        <p:nvPicPr>
          <p:cNvPr id="3" name="Imagen 2"/>
          <p:cNvPicPr>
            <a:picLocks noChangeAspect="1"/>
          </p:cNvPicPr>
          <p:nvPr/>
        </p:nvPicPr>
        <p:blipFill>
          <a:blip r:embed="rId2"/>
          <a:stretch>
            <a:fillRect/>
          </a:stretch>
        </p:blipFill>
        <p:spPr>
          <a:xfrm>
            <a:off x="699652" y="1400703"/>
            <a:ext cx="10791217" cy="4979958"/>
          </a:xfrm>
          <a:prstGeom prst="rect">
            <a:avLst/>
          </a:prstGeom>
        </p:spPr>
      </p:pic>
      <p:sp>
        <p:nvSpPr>
          <p:cNvPr id="6" name="Título 1">
            <a:extLst>
              <a:ext uri="{FF2B5EF4-FFF2-40B4-BE49-F238E27FC236}">
                <a16:creationId xmlns:a16="http://schemas.microsoft.com/office/drawing/2014/main" id="{FA1099FC-142B-43DE-5E1D-7F4DF0BDFC45}"/>
              </a:ext>
            </a:extLst>
          </p:cNvPr>
          <p:cNvSpPr txBox="1">
            <a:spLocks/>
          </p:cNvSpPr>
          <p:nvPr/>
        </p:nvSpPr>
        <p:spPr>
          <a:xfrm>
            <a:off x="1748344" y="347502"/>
            <a:ext cx="8693834" cy="60580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CL" altLang="en-US" sz="3600" b="1" dirty="0">
                <a:latin typeface="Arial Narrow" panose="020B0606020202030204" pitchFamily="34" charset="0"/>
              </a:rPr>
              <a:t>Ejemplo</a:t>
            </a:r>
          </a:p>
        </p:txBody>
      </p:sp>
    </p:spTree>
    <p:extLst>
      <p:ext uri="{BB962C8B-B14F-4D97-AF65-F5344CB8AC3E}">
        <p14:creationId xmlns:p14="http://schemas.microsoft.com/office/powerpoint/2010/main" val="1725660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1099FC-142B-43DE-5E1D-7F4DF0BDFC45}"/>
              </a:ext>
            </a:extLst>
          </p:cNvPr>
          <p:cNvSpPr txBox="1">
            <a:spLocks/>
          </p:cNvSpPr>
          <p:nvPr/>
        </p:nvSpPr>
        <p:spPr>
          <a:xfrm>
            <a:off x="2159178" y="483689"/>
            <a:ext cx="7873644" cy="109026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CL" altLang="en-US" sz="3600" b="1" dirty="0">
                <a:latin typeface="Arial Narrow" panose="020B0606020202030204" pitchFamily="34" charset="0"/>
              </a:rPr>
              <a:t>Conclusiones Actualización Matriz de Riesgos</a:t>
            </a:r>
          </a:p>
        </p:txBody>
      </p:sp>
      <p:graphicFrame>
        <p:nvGraphicFramePr>
          <p:cNvPr id="6" name="Gráfico 5"/>
          <p:cNvGraphicFramePr/>
          <p:nvPr>
            <p:extLst>
              <p:ext uri="{D42A27DB-BD31-4B8C-83A1-F6EECF244321}">
                <p14:modId xmlns:p14="http://schemas.microsoft.com/office/powerpoint/2010/main" val="1035471279"/>
              </p:ext>
            </p:extLst>
          </p:nvPr>
        </p:nvGraphicFramePr>
        <p:xfrm>
          <a:off x="-711596" y="1809512"/>
          <a:ext cx="5026002" cy="3858457"/>
        </p:xfrm>
        <a:graphic>
          <a:graphicData uri="http://schemas.openxmlformats.org/drawingml/2006/chart">
            <c:chart xmlns:c="http://schemas.openxmlformats.org/drawingml/2006/chart" xmlns:r="http://schemas.openxmlformats.org/officeDocument/2006/relationships" r:id="rId2"/>
          </a:graphicData>
        </a:graphic>
      </p:graphicFrame>
      <p:sp>
        <p:nvSpPr>
          <p:cNvPr id="7" name="CuadroTexto 1">
            <a:extLst>
              <a:ext uri="{FF2B5EF4-FFF2-40B4-BE49-F238E27FC236}">
                <a16:creationId xmlns:a16="http://schemas.microsoft.com/office/drawing/2014/main" id="{0D17FD5A-2A0D-6B35-91E5-4E13B97E2A39}"/>
              </a:ext>
            </a:extLst>
          </p:cNvPr>
          <p:cNvSpPr txBox="1">
            <a:spLocks noChangeArrowheads="1"/>
          </p:cNvSpPr>
          <p:nvPr/>
        </p:nvSpPr>
        <p:spPr bwMode="auto">
          <a:xfrm>
            <a:off x="7343731" y="1748909"/>
            <a:ext cx="4744963" cy="3847207"/>
          </a:xfrm>
          <a:prstGeom prst="rect">
            <a:avLst/>
          </a:prstGeom>
          <a:noFill/>
          <a:ln>
            <a:noFill/>
          </a:ln>
        </p:spPr>
        <p:txBody>
          <a:bodyPr wrap="square">
            <a:spAutoFit/>
          </a:bodyPr>
          <a:lstStyle>
            <a:lvl1pPr marL="285750" indent="-28575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a:spcAft>
                <a:spcPts val="1200"/>
              </a:spcAft>
              <a:buFont typeface="Wingdings" panose="05000000000000000000" pitchFamily="2" charset="2"/>
              <a:buChar char="q"/>
              <a:defRPr/>
            </a:pPr>
            <a:r>
              <a:rPr lang="es-CL" altLang="es-CL" sz="1600" dirty="0">
                <a:latin typeface="Arial Narrow" panose="020B0606020202030204" pitchFamily="34" charset="0"/>
              </a:rPr>
              <a:t>De los </a:t>
            </a:r>
            <a:r>
              <a:rPr lang="es-CL" altLang="es-CL" sz="1600" b="1" dirty="0">
                <a:latin typeface="Arial Narrow" panose="020B0606020202030204" pitchFamily="34" charset="0"/>
              </a:rPr>
              <a:t>17</a:t>
            </a:r>
            <a:r>
              <a:rPr lang="es-CL" altLang="es-CL" sz="1600" dirty="0">
                <a:latin typeface="Arial Narrow" panose="020B0606020202030204" pitchFamily="34" charset="0"/>
              </a:rPr>
              <a:t> riesgos identificados y definidos por las Direcciones de la Fundación, al </a:t>
            </a:r>
            <a:r>
              <a:rPr lang="es-CL" altLang="es-CL" sz="1600" b="1" dirty="0">
                <a:latin typeface="Arial Narrow" panose="020B0606020202030204" pitchFamily="34" charset="0"/>
              </a:rPr>
              <a:t>18%</a:t>
            </a:r>
            <a:r>
              <a:rPr lang="es-CL" altLang="es-CL" sz="1600" dirty="0">
                <a:latin typeface="Arial Narrow" panose="020B0606020202030204" pitchFamily="34" charset="0"/>
              </a:rPr>
              <a:t> (3) se les asignó la categoría de </a:t>
            </a:r>
            <a:r>
              <a:rPr lang="es-CL" altLang="es-CL" sz="1600" b="1" dirty="0">
                <a:latin typeface="Arial Narrow" panose="020B0606020202030204" pitchFamily="34" charset="0"/>
              </a:rPr>
              <a:t>Alto Riesgo</a:t>
            </a:r>
            <a:r>
              <a:rPr lang="es-CL" altLang="es-CL" sz="1600" dirty="0">
                <a:latin typeface="Arial Narrow" panose="020B0606020202030204" pitchFamily="34" charset="0"/>
              </a:rPr>
              <a:t>, al </a:t>
            </a:r>
            <a:r>
              <a:rPr lang="es-CL" altLang="es-CL" sz="1600" b="1" dirty="0">
                <a:latin typeface="Arial Narrow" panose="020B0606020202030204" pitchFamily="34" charset="0"/>
              </a:rPr>
              <a:t>76%</a:t>
            </a:r>
            <a:r>
              <a:rPr lang="es-CL" altLang="es-CL" sz="1600" dirty="0">
                <a:latin typeface="Arial Narrow" panose="020B0606020202030204" pitchFamily="34" charset="0"/>
              </a:rPr>
              <a:t> (13) de </a:t>
            </a:r>
            <a:r>
              <a:rPr lang="es-CL" altLang="es-CL" sz="1600" b="1" dirty="0">
                <a:latin typeface="Arial Narrow" panose="020B0606020202030204" pitchFamily="34" charset="0"/>
              </a:rPr>
              <a:t>Moderados</a:t>
            </a:r>
            <a:r>
              <a:rPr lang="es-CL" altLang="es-CL" sz="1600" dirty="0">
                <a:latin typeface="Arial Narrow" panose="020B0606020202030204" pitchFamily="34" charset="0"/>
              </a:rPr>
              <a:t>, y al </a:t>
            </a:r>
            <a:r>
              <a:rPr lang="es-CL" altLang="es-CL" sz="1600" b="1" dirty="0">
                <a:latin typeface="Arial Narrow" panose="020B0606020202030204" pitchFamily="34" charset="0"/>
              </a:rPr>
              <a:t>6%</a:t>
            </a:r>
            <a:r>
              <a:rPr lang="es-CL" altLang="es-CL" sz="1600" dirty="0">
                <a:latin typeface="Arial Narrow" panose="020B0606020202030204" pitchFamily="34" charset="0"/>
              </a:rPr>
              <a:t> (1) de </a:t>
            </a:r>
            <a:r>
              <a:rPr lang="es-CL" altLang="es-CL" sz="1600" b="1" dirty="0">
                <a:latin typeface="Arial Narrow" panose="020B0606020202030204" pitchFamily="34" charset="0"/>
              </a:rPr>
              <a:t>Riesgo Bajo</a:t>
            </a:r>
            <a:r>
              <a:rPr lang="es-CL" altLang="es-CL" sz="1600" dirty="0">
                <a:latin typeface="Arial Narrow" panose="020B0606020202030204" pitchFamily="34" charset="0"/>
              </a:rPr>
              <a:t>.</a:t>
            </a:r>
          </a:p>
          <a:p>
            <a:pPr algn="just">
              <a:spcAft>
                <a:spcPts val="1200"/>
              </a:spcAft>
              <a:buFont typeface="Wingdings" panose="05000000000000000000" pitchFamily="2" charset="2"/>
              <a:buChar char="q"/>
              <a:defRPr/>
            </a:pPr>
            <a:r>
              <a:rPr lang="es-CL" altLang="es-CL" sz="1600" dirty="0">
                <a:latin typeface="Arial Narrow" panose="020B0606020202030204" pitchFamily="34" charset="0"/>
              </a:rPr>
              <a:t>Todas las acciones y controles internos definidos en la matriz de riesgos de 2023 fueron ejecutadas.  </a:t>
            </a:r>
          </a:p>
          <a:p>
            <a:pPr algn="just">
              <a:spcAft>
                <a:spcPts val="1200"/>
              </a:spcAft>
              <a:buFont typeface="Wingdings" panose="05000000000000000000" pitchFamily="2" charset="2"/>
              <a:buChar char="q"/>
              <a:defRPr/>
            </a:pPr>
            <a:r>
              <a:rPr lang="es-CL" altLang="es-CL" sz="1600" dirty="0">
                <a:latin typeface="Arial Narrow" panose="020B0606020202030204" pitchFamily="34" charset="0"/>
              </a:rPr>
              <a:t>El 2024 </a:t>
            </a:r>
            <a:r>
              <a:rPr lang="es-CL" altLang="es-CL" sz="1600" b="1" dirty="0">
                <a:latin typeface="Arial Narrow" panose="020B0606020202030204" pitchFamily="34" charset="0"/>
              </a:rPr>
              <a:t>1 riesgo aumentó desde Moderado a Alto</a:t>
            </a:r>
            <a:r>
              <a:rPr lang="es-CL" altLang="es-CL" sz="1600" dirty="0">
                <a:latin typeface="Arial Narrow" panose="020B0606020202030204" pitchFamily="34" charset="0"/>
              </a:rPr>
              <a:t>, pero se gestiona y </a:t>
            </a:r>
            <a:r>
              <a:rPr lang="es-CL" altLang="es-CL" sz="1600" b="1" dirty="0">
                <a:latin typeface="Arial Narrow" panose="020B0606020202030204" pitchFamily="34" charset="0"/>
              </a:rPr>
              <a:t>mantiene bajo control</a:t>
            </a:r>
            <a:r>
              <a:rPr lang="es-CL" altLang="es-CL" sz="1600" dirty="0">
                <a:latin typeface="Arial Narrow" panose="020B0606020202030204" pitchFamily="34" charset="0"/>
              </a:rPr>
              <a:t>, y </a:t>
            </a:r>
            <a:r>
              <a:rPr lang="es-CL" altLang="es-CL" sz="1600" b="1" dirty="0">
                <a:latin typeface="Arial Narrow" panose="020B0606020202030204" pitchFamily="34" charset="0"/>
              </a:rPr>
              <a:t>2 riesgos disminuyeron de Alto a Moderado</a:t>
            </a:r>
            <a:r>
              <a:rPr lang="es-CL" altLang="es-CL" sz="1600" dirty="0">
                <a:latin typeface="Arial Narrow" panose="020B0606020202030204" pitchFamily="34" charset="0"/>
              </a:rPr>
              <a:t>, lo que se evidencia a nivel residual definido en la evaluación  realizada.</a:t>
            </a:r>
          </a:p>
          <a:p>
            <a:pPr algn="just">
              <a:spcAft>
                <a:spcPts val="1200"/>
              </a:spcAft>
              <a:buFont typeface="Wingdings" panose="05000000000000000000" pitchFamily="2" charset="2"/>
              <a:buChar char="q"/>
              <a:defRPr/>
            </a:pPr>
            <a:r>
              <a:rPr lang="es-CL" altLang="es-CL" sz="1600" dirty="0">
                <a:latin typeface="Arial Narrow" panose="020B0606020202030204" pitchFamily="34" charset="0"/>
              </a:rPr>
              <a:t>La comparación 2023 y 2024 muestra una </a:t>
            </a:r>
            <a:r>
              <a:rPr lang="es-CL" altLang="es-CL" sz="1600" b="1" dirty="0">
                <a:latin typeface="Arial Narrow" panose="020B0606020202030204" pitchFamily="34" charset="0"/>
              </a:rPr>
              <a:t>disminución</a:t>
            </a:r>
            <a:r>
              <a:rPr lang="es-CL" altLang="es-CL" sz="1600" dirty="0">
                <a:latin typeface="Arial Narrow" panose="020B0606020202030204" pitchFamily="34" charset="0"/>
              </a:rPr>
              <a:t> desde un </a:t>
            </a:r>
            <a:r>
              <a:rPr lang="es-CL" altLang="es-CL" sz="1600" b="1" dirty="0">
                <a:latin typeface="Arial Narrow" panose="020B0606020202030204" pitchFamily="34" charset="0"/>
              </a:rPr>
              <a:t>29% a un 18%</a:t>
            </a:r>
            <a:r>
              <a:rPr lang="es-CL" altLang="es-CL" sz="1600" dirty="0">
                <a:latin typeface="Arial Narrow" panose="020B0606020202030204" pitchFamily="34" charset="0"/>
              </a:rPr>
              <a:t> de los riesgos categorizados como </a:t>
            </a:r>
            <a:r>
              <a:rPr lang="es-CL" altLang="es-CL" sz="1600" b="1" dirty="0">
                <a:latin typeface="Arial Narrow" panose="020B0606020202030204" pitchFamily="34" charset="0"/>
              </a:rPr>
              <a:t>Alto Riesgo</a:t>
            </a:r>
            <a:r>
              <a:rPr lang="es-CL" altLang="es-CL" sz="1600" dirty="0">
                <a:latin typeface="Arial Narrow" panose="020B0606020202030204" pitchFamily="34" charset="0"/>
              </a:rPr>
              <a:t>. </a:t>
            </a:r>
          </a:p>
        </p:txBody>
      </p:sp>
      <p:graphicFrame>
        <p:nvGraphicFramePr>
          <p:cNvPr id="5" name="Gráfico 4"/>
          <p:cNvGraphicFramePr/>
          <p:nvPr>
            <p:extLst>
              <p:ext uri="{D42A27DB-BD31-4B8C-83A1-F6EECF244321}">
                <p14:modId xmlns:p14="http://schemas.microsoft.com/office/powerpoint/2010/main" val="2535926297"/>
              </p:ext>
            </p:extLst>
          </p:nvPr>
        </p:nvGraphicFramePr>
        <p:xfrm>
          <a:off x="2723196" y="1809512"/>
          <a:ext cx="5026002" cy="385845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44956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48B86858-C1B6-B6D8-1415-A337CB06C984}"/>
              </a:ext>
            </a:extLst>
          </p:cNvPr>
          <p:cNvGraphicFramePr>
            <a:graphicFrameLocks noGrp="1"/>
          </p:cNvGraphicFramePr>
          <p:nvPr>
            <p:extLst>
              <p:ext uri="{D42A27DB-BD31-4B8C-83A1-F6EECF244321}">
                <p14:modId xmlns:p14="http://schemas.microsoft.com/office/powerpoint/2010/main" val="4029041621"/>
              </p:ext>
            </p:extLst>
          </p:nvPr>
        </p:nvGraphicFramePr>
        <p:xfrm>
          <a:off x="371474" y="1705955"/>
          <a:ext cx="11468098" cy="4225306"/>
        </p:xfrm>
        <a:graphic>
          <a:graphicData uri="http://schemas.openxmlformats.org/drawingml/2006/table">
            <a:tbl>
              <a:tblPr/>
              <a:tblGrid>
                <a:gridCol w="1012158">
                  <a:extLst>
                    <a:ext uri="{9D8B030D-6E8A-4147-A177-3AD203B41FA5}">
                      <a16:colId xmlns:a16="http://schemas.microsoft.com/office/drawing/2014/main" val="20000"/>
                    </a:ext>
                  </a:extLst>
                </a:gridCol>
                <a:gridCol w="1034715">
                  <a:extLst>
                    <a:ext uri="{9D8B030D-6E8A-4147-A177-3AD203B41FA5}">
                      <a16:colId xmlns:a16="http://schemas.microsoft.com/office/drawing/2014/main" val="20001"/>
                    </a:ext>
                  </a:extLst>
                </a:gridCol>
                <a:gridCol w="1804737">
                  <a:extLst>
                    <a:ext uri="{9D8B030D-6E8A-4147-A177-3AD203B41FA5}">
                      <a16:colId xmlns:a16="http://schemas.microsoft.com/office/drawing/2014/main" val="20002"/>
                    </a:ext>
                  </a:extLst>
                </a:gridCol>
                <a:gridCol w="926432">
                  <a:extLst>
                    <a:ext uri="{9D8B030D-6E8A-4147-A177-3AD203B41FA5}">
                      <a16:colId xmlns:a16="http://schemas.microsoft.com/office/drawing/2014/main" val="20003"/>
                    </a:ext>
                  </a:extLst>
                </a:gridCol>
                <a:gridCol w="950495">
                  <a:extLst>
                    <a:ext uri="{9D8B030D-6E8A-4147-A177-3AD203B41FA5}">
                      <a16:colId xmlns:a16="http://schemas.microsoft.com/office/drawing/2014/main" val="951012757"/>
                    </a:ext>
                  </a:extLst>
                </a:gridCol>
                <a:gridCol w="5739561">
                  <a:extLst>
                    <a:ext uri="{9D8B030D-6E8A-4147-A177-3AD203B41FA5}">
                      <a16:colId xmlns:a16="http://schemas.microsoft.com/office/drawing/2014/main" val="507422421"/>
                    </a:ext>
                  </a:extLst>
                </a:gridCol>
              </a:tblGrid>
              <a:tr h="671485">
                <a:tc>
                  <a:txBody>
                    <a:bodyPr/>
                    <a:lstStyle/>
                    <a:p>
                      <a:pPr algn="ctr" rtl="0" fontAlgn="ctr"/>
                      <a:r>
                        <a:rPr lang="en-US" sz="1600" b="1" i="0" u="none" strike="noStrike" dirty="0">
                          <a:solidFill>
                            <a:srgbClr val="FFFFFF"/>
                          </a:solidFill>
                          <a:effectLst/>
                          <a:latin typeface="Arial Narrow" panose="020B0606020202030204" pitchFamily="34" charset="0"/>
                          <a:cs typeface="Arial" panose="020B0604020202020204" pitchFamily="34" charset="0"/>
                        </a:rPr>
                        <a:t>Proceso</a:t>
                      </a:r>
                    </a:p>
                  </a:txBody>
                  <a:tcPr marL="9525" marR="9525" marT="95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600" b="1" i="0" u="none" strike="noStrike" dirty="0">
                          <a:solidFill>
                            <a:srgbClr val="FFFFFF"/>
                          </a:solidFill>
                          <a:effectLst/>
                          <a:latin typeface="Arial Narrow" panose="020B0606020202030204" pitchFamily="34" charset="0"/>
                          <a:cs typeface="Arial" panose="020B0604020202020204" pitchFamily="34" charset="0"/>
                        </a:rPr>
                        <a:t>Resp.</a:t>
                      </a:r>
                    </a:p>
                  </a:txBody>
                  <a:tcPr marL="9525" marR="9525" marT="95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600" b="1" i="0" u="none" strike="noStrike" dirty="0">
                          <a:solidFill>
                            <a:srgbClr val="FFFFFF"/>
                          </a:solidFill>
                          <a:effectLst/>
                          <a:latin typeface="Arial Narrow" panose="020B0606020202030204" pitchFamily="34" charset="0"/>
                          <a:cs typeface="Arial" panose="020B0604020202020204" pitchFamily="34" charset="0"/>
                        </a:rPr>
                        <a:t>Riesgo</a:t>
                      </a:r>
                    </a:p>
                  </a:txBody>
                  <a:tcPr marL="9525" marR="9525" marT="95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600" b="1" i="0" u="none" strike="noStrike" dirty="0">
                          <a:solidFill>
                            <a:srgbClr val="FFFFFF"/>
                          </a:solidFill>
                          <a:effectLst/>
                          <a:latin typeface="Arial Narrow" panose="020B0606020202030204" pitchFamily="34" charset="0"/>
                          <a:cs typeface="Arial" panose="020B0604020202020204" pitchFamily="34" charset="0"/>
                        </a:rPr>
                        <a:t>Nivel</a:t>
                      </a:r>
                      <a:r>
                        <a:rPr lang="en-US" sz="1600" b="1" i="0" u="none" strike="noStrike" baseline="0" dirty="0">
                          <a:solidFill>
                            <a:srgbClr val="FFFFFF"/>
                          </a:solidFill>
                          <a:effectLst/>
                          <a:latin typeface="Arial Narrow" panose="020B0606020202030204" pitchFamily="34" charset="0"/>
                          <a:cs typeface="Arial" panose="020B0604020202020204" pitchFamily="34" charset="0"/>
                        </a:rPr>
                        <a:t> de </a:t>
                      </a:r>
                      <a:r>
                        <a:rPr lang="es-CL" sz="1600" b="1" i="0" u="none" strike="noStrike" baseline="0" noProof="0" dirty="0">
                          <a:solidFill>
                            <a:srgbClr val="FFFFFF"/>
                          </a:solidFill>
                          <a:effectLst/>
                          <a:latin typeface="Arial Narrow" panose="020B0606020202030204" pitchFamily="34" charset="0"/>
                          <a:cs typeface="Arial" panose="020B0604020202020204" pitchFamily="34" charset="0"/>
                        </a:rPr>
                        <a:t>Riesgo</a:t>
                      </a:r>
                      <a:r>
                        <a:rPr lang="en-US" sz="1600" b="1" i="0" u="none" strike="noStrike" baseline="0" dirty="0">
                          <a:solidFill>
                            <a:srgbClr val="FFFFFF"/>
                          </a:solidFill>
                          <a:effectLst/>
                          <a:latin typeface="Arial Narrow" panose="020B0606020202030204" pitchFamily="34" charset="0"/>
                          <a:cs typeface="Arial" panose="020B0604020202020204" pitchFamily="34" charset="0"/>
                        </a:rPr>
                        <a:t> 2023</a:t>
                      </a:r>
                      <a:endParaRPr lang="en-US" sz="1600" b="1" i="0" u="none" strike="noStrike" dirty="0">
                        <a:solidFill>
                          <a:srgbClr val="FFFFFF"/>
                        </a:solidFill>
                        <a:effectLst/>
                        <a:latin typeface="Arial Narrow" panose="020B0606020202030204" pitchFamily="34" charset="0"/>
                        <a:cs typeface="Arial" panose="020B0604020202020204" pitchFamily="34" charset="0"/>
                      </a:endParaRPr>
                    </a:p>
                  </a:txBody>
                  <a:tcPr marL="9525" marR="9525" marT="95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altLang="es-ES_tradnl" sz="1600" b="1" i="0" u="none" strike="noStrike" kern="1200" cap="none" normalizeH="0" baseline="0" dirty="0">
                          <a:ln>
                            <a:noFill/>
                          </a:ln>
                          <a:solidFill>
                            <a:schemeClr val="bg1"/>
                          </a:solidFill>
                          <a:effectLst/>
                          <a:latin typeface="Arial Narrow" panose="020B0606020202030204" pitchFamily="34" charset="0"/>
                          <a:ea typeface="MS PGothic" charset="-128"/>
                          <a:cs typeface="Arial" panose="020B0604020202020204" pitchFamily="34" charset="0"/>
                        </a:rPr>
                        <a:t>Nivel de Riesgo 2024</a:t>
                      </a:r>
                    </a:p>
                  </a:txBody>
                  <a:tcPr marL="44449" marR="4444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altLang="es-ES_tradnl" sz="1600" b="1" i="0" u="none" strike="noStrike" kern="1200" cap="none" normalizeH="0" baseline="0" dirty="0">
                          <a:ln>
                            <a:noFill/>
                          </a:ln>
                          <a:solidFill>
                            <a:schemeClr val="bg1"/>
                          </a:solidFill>
                          <a:effectLst/>
                          <a:latin typeface="Arial Narrow" panose="020B0606020202030204" pitchFamily="34" charset="0"/>
                          <a:ea typeface="MS PGothic" charset="-128"/>
                          <a:cs typeface="Arial" panose="020B0604020202020204" pitchFamily="34" charset="0"/>
                        </a:rPr>
                        <a:t>Observaciones</a:t>
                      </a:r>
                    </a:p>
                  </a:txBody>
                  <a:tcPr marL="44449" marR="4444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1612562">
                <a:tc>
                  <a:txBody>
                    <a:bodyPr/>
                    <a:lstStyle/>
                    <a:p>
                      <a:pPr algn="ctr" rtl="0" fontAlgn="ctr"/>
                      <a:r>
                        <a:rPr lang="en-US" sz="1600" b="1" i="0" u="none" strike="noStrike" dirty="0">
                          <a:solidFill>
                            <a:srgbClr val="000000"/>
                          </a:solidFill>
                          <a:effectLst/>
                          <a:latin typeface="Arial Narrow" panose="020B0606020202030204" pitchFamily="34" charset="0"/>
                          <a:cs typeface="Arial" panose="020B0604020202020204" pitchFamily="34" charset="0"/>
                        </a:rPr>
                        <a:t>Postulación a Licitaciones</a:t>
                      </a:r>
                    </a:p>
                  </a:txBody>
                  <a:tcPr marL="9525" marR="9525" marT="95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600" b="0" i="0" u="none" strike="noStrike" kern="1200" dirty="0">
                          <a:solidFill>
                            <a:srgbClr val="000000"/>
                          </a:solidFill>
                          <a:effectLst/>
                          <a:latin typeface="Arial Narrow" panose="020B0606020202030204" pitchFamily="34" charset="0"/>
                          <a:ea typeface="+mn-ea"/>
                          <a:cs typeface="Arial" panose="020B0604020202020204" pitchFamily="34" charset="0"/>
                        </a:rPr>
                        <a:t>Dir.</a:t>
                      </a:r>
                      <a:r>
                        <a:rPr lang="en-US" sz="1600" b="0" i="0" u="none" strike="noStrike" kern="1200" baseline="0" dirty="0">
                          <a:solidFill>
                            <a:srgbClr val="000000"/>
                          </a:solidFill>
                          <a:effectLst/>
                          <a:latin typeface="Arial Narrow" panose="020B0606020202030204" pitchFamily="34" charset="0"/>
                          <a:ea typeface="+mn-ea"/>
                          <a:cs typeface="Arial" panose="020B0604020202020204" pitchFamily="34" charset="0"/>
                        </a:rPr>
                        <a:t> Estudios</a:t>
                      </a:r>
                      <a:endParaRPr lang="en-US" sz="1600" b="0" i="0" u="none" strike="noStrike" kern="1200" dirty="0">
                        <a:solidFill>
                          <a:srgbClr val="000000"/>
                        </a:solidFill>
                        <a:effectLst/>
                        <a:latin typeface="Arial Narrow" panose="020B0606020202030204" pitchFamily="34" charset="0"/>
                        <a:ea typeface="+mn-ea"/>
                        <a:cs typeface="Arial" panose="020B0604020202020204" pitchFamily="34" charset="0"/>
                      </a:endParaRPr>
                    </a:p>
                  </a:txBody>
                  <a:tcPr marL="9525" marR="9525" marT="95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ES" sz="1600" b="0" i="0" u="none" strike="noStrike" dirty="0">
                          <a:solidFill>
                            <a:srgbClr val="000000"/>
                          </a:solidFill>
                          <a:effectLst/>
                          <a:latin typeface="Arial Narrow" panose="020B0606020202030204" pitchFamily="34" charset="0"/>
                          <a:cs typeface="Arial" panose="020B0604020202020204" pitchFamily="34" charset="0"/>
                        </a:rPr>
                        <a:t>Elaborar una propuesta técnica y administrativa que no cumpla todas las exigencias y requerimientos del mandante u oferente</a:t>
                      </a:r>
                    </a:p>
                  </a:txBody>
                  <a:tcPr marL="9525" marR="9525" marT="95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pt-BR" sz="1600" b="1" i="0" u="none" strike="noStrike" kern="1200" dirty="0">
                          <a:solidFill>
                            <a:srgbClr val="000000"/>
                          </a:solidFill>
                          <a:effectLst/>
                          <a:latin typeface="Arial Narrow" panose="020B0606020202030204" pitchFamily="34" charset="0"/>
                          <a:ea typeface="+mn-ea"/>
                          <a:cs typeface="Arial" panose="020B0604020202020204" pitchFamily="34" charset="0"/>
                        </a:rPr>
                        <a:t>Alto</a:t>
                      </a:r>
                    </a:p>
                  </a:txBody>
                  <a:tcPr marL="9525" marR="9525" marT="95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ctr"/>
                      <a:r>
                        <a:rPr lang="pt-BR" sz="1600" b="1" i="0" u="none" strike="noStrike" kern="1200" dirty="0">
                          <a:solidFill>
                            <a:srgbClr val="000000"/>
                          </a:solidFill>
                          <a:effectLst/>
                          <a:latin typeface="Arial Narrow" panose="020B0606020202030204" pitchFamily="34" charset="0"/>
                          <a:ea typeface="+mn-ea"/>
                          <a:cs typeface="Arial" panose="020B0604020202020204" pitchFamily="34" charset="0"/>
                        </a:rPr>
                        <a:t>Moderado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72000" algn="l" fontAlgn="ctr">
                        <a:spcAft>
                          <a:spcPts val="1200"/>
                        </a:spcAft>
                      </a:pPr>
                      <a:r>
                        <a:rPr lang="es-ES" sz="1600" b="0" i="0" u="none" strike="noStrike" baseline="0" dirty="0">
                          <a:solidFill>
                            <a:schemeClr val="tx1"/>
                          </a:solidFill>
                          <a:effectLst/>
                          <a:latin typeface="Arial Narrow" panose="020B0606020202030204" pitchFamily="34" charset="0"/>
                        </a:rPr>
                        <a:t>1. Se ha logrado consolidar el procedimiento para abordar las fuentes del riesgo.</a:t>
                      </a:r>
                    </a:p>
                    <a:p>
                      <a:pPr marL="72000" algn="l" fontAlgn="ctr">
                        <a:spcAft>
                          <a:spcPts val="1200"/>
                        </a:spcAft>
                      </a:pPr>
                      <a:r>
                        <a:rPr lang="es-ES" sz="1600" b="0" i="0" u="none" strike="noStrike" baseline="0" dirty="0">
                          <a:solidFill>
                            <a:schemeClr val="tx1"/>
                          </a:solidFill>
                          <a:effectLst/>
                          <a:latin typeface="Arial Narrow" panose="020B0606020202030204" pitchFamily="34" charset="0"/>
                        </a:rPr>
                        <a:t>2. Los resultados de los 2 últimos años muestran un cumplimiento al 100%, es decir, no se han materializado los riesgos identificados.</a:t>
                      </a:r>
                    </a:p>
                    <a:p>
                      <a:pPr marL="72000" algn="l" fontAlgn="ctr"/>
                      <a:r>
                        <a:rPr lang="es-ES" sz="1600" b="0" i="0" u="none" strike="noStrike" baseline="0" dirty="0">
                          <a:solidFill>
                            <a:schemeClr val="tx1"/>
                          </a:solidFill>
                          <a:effectLst/>
                          <a:latin typeface="Arial Narrow" panose="020B0606020202030204" pitchFamily="34" charset="0"/>
                        </a:rPr>
                        <a:t>3. Los equipos se han adquirido el conocimientos y las herramientas para abordar el proceso.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612562">
                <a:tc>
                  <a:txBody>
                    <a:bodyPr/>
                    <a:lstStyle/>
                    <a:p>
                      <a:pPr algn="ctr" rtl="0" fontAlgn="ctr"/>
                      <a:r>
                        <a:rPr lang="es-CL" sz="1600" b="1" i="0" u="none" strike="noStrike" noProof="0" dirty="0">
                          <a:solidFill>
                            <a:srgbClr val="000000"/>
                          </a:solidFill>
                          <a:effectLst/>
                          <a:latin typeface="Arial Narrow" panose="020B0606020202030204" pitchFamily="34" charset="0"/>
                          <a:cs typeface="Arial" panose="020B0604020202020204" pitchFamily="34" charset="0"/>
                        </a:rPr>
                        <a:t>Ejecución de Programa</a:t>
                      </a:r>
                    </a:p>
                  </a:txBody>
                  <a:tcPr marL="9525" marR="9525" marT="95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600" b="0" i="0" u="none" strike="noStrike" kern="1200" dirty="0">
                          <a:solidFill>
                            <a:srgbClr val="000000"/>
                          </a:solidFill>
                          <a:effectLst/>
                          <a:latin typeface="Arial Narrow" panose="020B0606020202030204" pitchFamily="34" charset="0"/>
                          <a:ea typeface="+mn-ea"/>
                          <a:cs typeface="Arial" panose="020B0604020202020204" pitchFamily="34" charset="0"/>
                        </a:rPr>
                        <a:t>Directora de Operaciones Sociales / Directores (as) de Programas</a:t>
                      </a:r>
                    </a:p>
                  </a:txBody>
                  <a:tcPr marL="9525" marR="9525" marT="95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ES" sz="1600" b="0" i="0" u="none" strike="noStrike" dirty="0">
                          <a:solidFill>
                            <a:srgbClr val="000000"/>
                          </a:solidFill>
                          <a:effectLst/>
                          <a:latin typeface="Arial Narrow" panose="020B0606020202030204" pitchFamily="34" charset="0"/>
                          <a:cs typeface="Arial" panose="020B0604020202020204" pitchFamily="34" charset="0"/>
                        </a:rPr>
                        <a:t>Dificultad en el cumplimiento de lo comprometido en los convenios de los programas de las distintas líneas de intervención.</a:t>
                      </a:r>
                    </a:p>
                  </a:txBody>
                  <a:tcPr marL="9525" marR="9525" marT="95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pt-BR" sz="1600" b="1" i="0" u="none" strike="noStrike" kern="1200" dirty="0">
                          <a:solidFill>
                            <a:srgbClr val="000000"/>
                          </a:solidFill>
                          <a:effectLst/>
                          <a:latin typeface="Arial Narrow" panose="020B0606020202030204" pitchFamily="34" charset="0"/>
                          <a:ea typeface="+mn-ea"/>
                          <a:cs typeface="Arial" panose="020B0604020202020204" pitchFamily="34" charset="0"/>
                        </a:rPr>
                        <a:t>Moderado</a:t>
                      </a:r>
                    </a:p>
                  </a:txBody>
                  <a:tcPr marL="9525" marR="9525" marT="95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pt-BR" sz="1600" b="1" i="0" u="none" strike="noStrike" kern="1200" dirty="0">
                          <a:solidFill>
                            <a:srgbClr val="000000"/>
                          </a:solidFill>
                          <a:effectLst/>
                          <a:latin typeface="Arial Narrow" panose="020B0606020202030204" pitchFamily="34" charset="0"/>
                          <a:ea typeface="+mn-ea"/>
                          <a:cs typeface="Arial" panose="020B0604020202020204" pitchFamily="34" charset="0"/>
                        </a:rPr>
                        <a:t>Alto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72000" algn="l" fontAlgn="ctr">
                        <a:spcAft>
                          <a:spcPts val="1200"/>
                        </a:spcAft>
                      </a:pPr>
                      <a:r>
                        <a:rPr lang="es-ES" sz="1600" b="0" i="0" u="none" strike="noStrike" baseline="0" dirty="0">
                          <a:solidFill>
                            <a:schemeClr val="tx1"/>
                          </a:solidFill>
                          <a:effectLst/>
                          <a:latin typeface="Arial Narrow" panose="020B0606020202030204" pitchFamily="34" charset="0"/>
                        </a:rPr>
                        <a:t>1. La supervisión y la fiscalización a los programas es más estricta que en años anteriores. </a:t>
                      </a:r>
                    </a:p>
                    <a:p>
                      <a:pPr marL="72000" algn="l" fontAlgn="ctr"/>
                      <a:r>
                        <a:rPr lang="es-ES" sz="1600" b="0" i="0" u="none" strike="noStrike" baseline="0" dirty="0">
                          <a:solidFill>
                            <a:schemeClr val="tx1"/>
                          </a:solidFill>
                          <a:effectLst/>
                          <a:latin typeface="Arial Narrow" panose="020B0606020202030204" pitchFamily="34" charset="0"/>
                        </a:rPr>
                        <a:t>2. Han aumentado las exigencias técnico-administrativas lo que ha incrementado las cargas de trabajo de los directores y profesionales.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6528245"/>
                  </a:ext>
                </a:extLst>
              </a:tr>
            </a:tbl>
          </a:graphicData>
        </a:graphic>
      </p:graphicFrame>
      <p:sp>
        <p:nvSpPr>
          <p:cNvPr id="4" name="Título 1">
            <a:extLst>
              <a:ext uri="{FF2B5EF4-FFF2-40B4-BE49-F238E27FC236}">
                <a16:creationId xmlns:a16="http://schemas.microsoft.com/office/drawing/2014/main" id="{FA1099FC-142B-43DE-5E1D-7F4DF0BDFC45}"/>
              </a:ext>
            </a:extLst>
          </p:cNvPr>
          <p:cNvSpPr txBox="1">
            <a:spLocks/>
          </p:cNvSpPr>
          <p:nvPr/>
        </p:nvSpPr>
        <p:spPr>
          <a:xfrm>
            <a:off x="2068025" y="376684"/>
            <a:ext cx="7669362" cy="109026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CL" altLang="en-US" sz="3600" b="1" dirty="0">
                <a:latin typeface="Arial Narrow" panose="020B0606020202030204" pitchFamily="34" charset="0"/>
              </a:rPr>
              <a:t>Conclusiones de la evaluación de la Matriz de Riesgos</a:t>
            </a:r>
          </a:p>
        </p:txBody>
      </p:sp>
    </p:spTree>
    <p:extLst>
      <p:ext uri="{BB962C8B-B14F-4D97-AF65-F5344CB8AC3E}">
        <p14:creationId xmlns:p14="http://schemas.microsoft.com/office/powerpoint/2010/main" val="385815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48B86858-C1B6-B6D8-1415-A337CB06C984}"/>
              </a:ext>
            </a:extLst>
          </p:cNvPr>
          <p:cNvGraphicFramePr>
            <a:graphicFrameLocks noGrp="1"/>
          </p:cNvGraphicFramePr>
          <p:nvPr>
            <p:extLst>
              <p:ext uri="{D42A27DB-BD31-4B8C-83A1-F6EECF244321}">
                <p14:modId xmlns:p14="http://schemas.microsoft.com/office/powerpoint/2010/main" val="2235758289"/>
              </p:ext>
            </p:extLst>
          </p:nvPr>
        </p:nvGraphicFramePr>
        <p:xfrm>
          <a:off x="304800" y="1705955"/>
          <a:ext cx="11315700" cy="2945146"/>
        </p:xfrm>
        <a:graphic>
          <a:graphicData uri="http://schemas.openxmlformats.org/drawingml/2006/table">
            <a:tbl>
              <a:tblPr/>
              <a:tblGrid>
                <a:gridCol w="870438">
                  <a:extLst>
                    <a:ext uri="{9D8B030D-6E8A-4147-A177-3AD203B41FA5}">
                      <a16:colId xmlns:a16="http://schemas.microsoft.com/office/drawing/2014/main" val="20000"/>
                    </a:ext>
                  </a:extLst>
                </a:gridCol>
                <a:gridCol w="1267173">
                  <a:extLst>
                    <a:ext uri="{9D8B030D-6E8A-4147-A177-3AD203B41FA5}">
                      <a16:colId xmlns:a16="http://schemas.microsoft.com/office/drawing/2014/main" val="20001"/>
                    </a:ext>
                  </a:extLst>
                </a:gridCol>
                <a:gridCol w="1227221">
                  <a:extLst>
                    <a:ext uri="{9D8B030D-6E8A-4147-A177-3AD203B41FA5}">
                      <a16:colId xmlns:a16="http://schemas.microsoft.com/office/drawing/2014/main" val="20002"/>
                    </a:ext>
                  </a:extLst>
                </a:gridCol>
                <a:gridCol w="986589">
                  <a:extLst>
                    <a:ext uri="{9D8B030D-6E8A-4147-A177-3AD203B41FA5}">
                      <a16:colId xmlns:a16="http://schemas.microsoft.com/office/drawing/2014/main" val="20003"/>
                    </a:ext>
                  </a:extLst>
                </a:gridCol>
                <a:gridCol w="1034716">
                  <a:extLst>
                    <a:ext uri="{9D8B030D-6E8A-4147-A177-3AD203B41FA5}">
                      <a16:colId xmlns:a16="http://schemas.microsoft.com/office/drawing/2014/main" val="951012757"/>
                    </a:ext>
                  </a:extLst>
                </a:gridCol>
                <a:gridCol w="5929563">
                  <a:extLst>
                    <a:ext uri="{9D8B030D-6E8A-4147-A177-3AD203B41FA5}">
                      <a16:colId xmlns:a16="http://schemas.microsoft.com/office/drawing/2014/main" val="507422421"/>
                    </a:ext>
                  </a:extLst>
                </a:gridCol>
              </a:tblGrid>
              <a:tr h="671485">
                <a:tc>
                  <a:txBody>
                    <a:bodyPr/>
                    <a:lstStyle/>
                    <a:p>
                      <a:pPr algn="ctr" rtl="0" fontAlgn="ctr"/>
                      <a:r>
                        <a:rPr lang="en-US" sz="1600" b="1" i="0" u="none" strike="noStrike" dirty="0">
                          <a:solidFill>
                            <a:srgbClr val="FFFFFF"/>
                          </a:solidFill>
                          <a:effectLst/>
                          <a:latin typeface="Arial Narrow" panose="020B0606020202030204" pitchFamily="34" charset="0"/>
                          <a:cs typeface="Arial" panose="020B0604020202020204" pitchFamily="34" charset="0"/>
                        </a:rPr>
                        <a:t>Proceso</a:t>
                      </a:r>
                    </a:p>
                  </a:txBody>
                  <a:tcPr marL="9525" marR="9525" marT="95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600" b="1" i="0" u="none" strike="noStrike" dirty="0">
                          <a:solidFill>
                            <a:srgbClr val="FFFFFF"/>
                          </a:solidFill>
                          <a:effectLst/>
                          <a:latin typeface="Arial Narrow" panose="020B0606020202030204" pitchFamily="34" charset="0"/>
                          <a:cs typeface="Arial" panose="020B0604020202020204" pitchFamily="34" charset="0"/>
                        </a:rPr>
                        <a:t>Resp.</a:t>
                      </a:r>
                    </a:p>
                  </a:txBody>
                  <a:tcPr marL="9525" marR="9525" marT="95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600" b="1" i="0" u="none" strike="noStrike" dirty="0">
                          <a:solidFill>
                            <a:srgbClr val="FFFFFF"/>
                          </a:solidFill>
                          <a:effectLst/>
                          <a:latin typeface="Arial Narrow" panose="020B0606020202030204" pitchFamily="34" charset="0"/>
                          <a:cs typeface="Arial" panose="020B0604020202020204" pitchFamily="34" charset="0"/>
                        </a:rPr>
                        <a:t>Riesgo</a:t>
                      </a:r>
                    </a:p>
                  </a:txBody>
                  <a:tcPr marL="9525" marR="9525" marT="95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600" b="1" i="0" u="none" strike="noStrike" dirty="0">
                          <a:solidFill>
                            <a:srgbClr val="FFFFFF"/>
                          </a:solidFill>
                          <a:effectLst/>
                          <a:latin typeface="Arial Narrow" panose="020B0606020202030204" pitchFamily="34" charset="0"/>
                          <a:cs typeface="Arial" panose="020B0604020202020204" pitchFamily="34" charset="0"/>
                        </a:rPr>
                        <a:t>Nivel</a:t>
                      </a:r>
                      <a:r>
                        <a:rPr lang="en-US" sz="1600" b="1" i="0" u="none" strike="noStrike" baseline="0" dirty="0">
                          <a:solidFill>
                            <a:srgbClr val="FFFFFF"/>
                          </a:solidFill>
                          <a:effectLst/>
                          <a:latin typeface="Arial Narrow" panose="020B0606020202030204" pitchFamily="34" charset="0"/>
                          <a:cs typeface="Arial" panose="020B0604020202020204" pitchFamily="34" charset="0"/>
                        </a:rPr>
                        <a:t> de </a:t>
                      </a:r>
                      <a:r>
                        <a:rPr lang="es-CL" sz="1600" b="1" i="0" u="none" strike="noStrike" baseline="0" noProof="0" dirty="0">
                          <a:solidFill>
                            <a:srgbClr val="FFFFFF"/>
                          </a:solidFill>
                          <a:effectLst/>
                          <a:latin typeface="Arial Narrow" panose="020B0606020202030204" pitchFamily="34" charset="0"/>
                          <a:cs typeface="Arial" panose="020B0604020202020204" pitchFamily="34" charset="0"/>
                        </a:rPr>
                        <a:t>Riesgo</a:t>
                      </a:r>
                      <a:r>
                        <a:rPr lang="en-US" sz="1600" b="1" i="0" u="none" strike="noStrike" baseline="0" dirty="0">
                          <a:solidFill>
                            <a:srgbClr val="FFFFFF"/>
                          </a:solidFill>
                          <a:effectLst/>
                          <a:latin typeface="Arial Narrow" panose="020B0606020202030204" pitchFamily="34" charset="0"/>
                          <a:cs typeface="Arial" panose="020B0604020202020204" pitchFamily="34" charset="0"/>
                        </a:rPr>
                        <a:t> 2023</a:t>
                      </a:r>
                      <a:endParaRPr lang="en-US" sz="1600" b="1" i="0" u="none" strike="noStrike" dirty="0">
                        <a:solidFill>
                          <a:srgbClr val="FFFFFF"/>
                        </a:solidFill>
                        <a:effectLst/>
                        <a:latin typeface="Arial Narrow" panose="020B0606020202030204" pitchFamily="34" charset="0"/>
                        <a:cs typeface="Arial" panose="020B0604020202020204" pitchFamily="34" charset="0"/>
                      </a:endParaRPr>
                    </a:p>
                  </a:txBody>
                  <a:tcPr marL="9525" marR="9525" marT="95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altLang="es-ES_tradnl" sz="1600" b="1" i="0" u="none" strike="noStrike" kern="1200" cap="none" normalizeH="0" baseline="0" dirty="0">
                          <a:ln>
                            <a:noFill/>
                          </a:ln>
                          <a:solidFill>
                            <a:schemeClr val="bg1"/>
                          </a:solidFill>
                          <a:effectLst/>
                          <a:latin typeface="Arial Narrow" panose="020B0606020202030204" pitchFamily="34" charset="0"/>
                          <a:ea typeface="MS PGothic" charset="-128"/>
                          <a:cs typeface="Arial" panose="020B0604020202020204" pitchFamily="34" charset="0"/>
                        </a:rPr>
                        <a:t>Nivel de Riesgo 2024</a:t>
                      </a:r>
                    </a:p>
                  </a:txBody>
                  <a:tcPr marL="44449" marR="4444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altLang="es-ES_tradnl" sz="1600" b="1" i="0" u="none" strike="noStrike" kern="1200" cap="none" normalizeH="0" baseline="0" dirty="0">
                          <a:ln>
                            <a:noFill/>
                          </a:ln>
                          <a:solidFill>
                            <a:schemeClr val="bg1"/>
                          </a:solidFill>
                          <a:effectLst/>
                          <a:latin typeface="Arial Narrow" panose="020B0606020202030204" pitchFamily="34" charset="0"/>
                          <a:ea typeface="MS PGothic" charset="-128"/>
                          <a:cs typeface="Arial" panose="020B0604020202020204" pitchFamily="34" charset="0"/>
                        </a:rPr>
                        <a:t>Observaciones</a:t>
                      </a:r>
                    </a:p>
                  </a:txBody>
                  <a:tcPr marL="44449" marR="4444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1612562">
                <a:tc>
                  <a:txBody>
                    <a:bodyPr/>
                    <a:lstStyle/>
                    <a:p>
                      <a:pPr algn="ctr" rtl="0" fontAlgn="ctr"/>
                      <a:r>
                        <a:rPr lang="es-CL" sz="1600" b="1" i="0" u="none" strike="noStrike" noProof="0" dirty="0">
                          <a:solidFill>
                            <a:srgbClr val="000000"/>
                          </a:solidFill>
                          <a:effectLst/>
                          <a:latin typeface="Arial Narrow" panose="020B0606020202030204" pitchFamily="34" charset="0"/>
                          <a:cs typeface="Arial" panose="020B0604020202020204" pitchFamily="34" charset="0"/>
                        </a:rPr>
                        <a:t>Gestión Comercial y Alianzas</a:t>
                      </a:r>
                    </a:p>
                  </a:txBody>
                  <a:tcPr marL="9525" marR="9525" marT="95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600" b="0" i="0" u="none" strike="noStrike" kern="1200" dirty="0">
                          <a:solidFill>
                            <a:srgbClr val="000000"/>
                          </a:solidFill>
                          <a:effectLst/>
                          <a:latin typeface="Arial Narrow" panose="020B0606020202030204" pitchFamily="34" charset="0"/>
                          <a:ea typeface="+mn-ea"/>
                          <a:cs typeface="Arial" panose="020B0604020202020204" pitchFamily="34" charset="0"/>
                        </a:rPr>
                        <a:t>Directora de Comunicaciones y Marketing</a:t>
                      </a:r>
                      <a:endParaRPr lang="en-US" sz="1600" b="0" i="0" u="none" strike="noStrike" kern="1200" dirty="0">
                        <a:solidFill>
                          <a:srgbClr val="000000"/>
                        </a:solidFill>
                        <a:effectLst/>
                        <a:latin typeface="Arial Narrow" panose="020B0606020202030204" pitchFamily="34" charset="0"/>
                        <a:ea typeface="+mn-ea"/>
                        <a:cs typeface="Arial" panose="020B0604020202020204" pitchFamily="34" charset="0"/>
                      </a:endParaRPr>
                    </a:p>
                  </a:txBody>
                  <a:tcPr marL="9525" marR="9525" marT="95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ES" sz="1600" b="0" i="0" u="none" strike="noStrike" dirty="0">
                          <a:solidFill>
                            <a:srgbClr val="000000"/>
                          </a:solidFill>
                          <a:effectLst/>
                          <a:latin typeface="Arial Narrow" panose="020B0606020202030204" pitchFamily="34" charset="0"/>
                          <a:cs typeface="Arial" panose="020B0604020202020204" pitchFamily="34" charset="0"/>
                        </a:rPr>
                        <a:t>Pérdida de fuentes y captación insuficiente de recursos para apoyar la operación y nuevas iniciativas</a:t>
                      </a:r>
                    </a:p>
                  </a:txBody>
                  <a:tcPr marL="9525" marR="9525" marT="95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pt-BR" sz="1600" b="1" i="0" u="none" strike="noStrike" kern="1200" dirty="0">
                          <a:solidFill>
                            <a:srgbClr val="000000"/>
                          </a:solidFill>
                          <a:effectLst/>
                          <a:latin typeface="Arial Narrow" panose="020B0606020202030204" pitchFamily="34" charset="0"/>
                          <a:ea typeface="+mn-ea"/>
                          <a:cs typeface="Arial" panose="020B0604020202020204" pitchFamily="34" charset="0"/>
                        </a:rPr>
                        <a:t>Alto</a:t>
                      </a:r>
                    </a:p>
                  </a:txBody>
                  <a:tcPr marL="9525" marR="9525" marT="95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ctr"/>
                      <a:r>
                        <a:rPr lang="pt-BR" sz="1600" b="1" i="0" u="none" strike="noStrike" kern="1200" dirty="0">
                          <a:solidFill>
                            <a:srgbClr val="000000"/>
                          </a:solidFill>
                          <a:effectLst/>
                          <a:latin typeface="Arial Narrow" panose="020B0606020202030204" pitchFamily="34" charset="0"/>
                          <a:ea typeface="+mn-ea"/>
                          <a:cs typeface="Arial" panose="020B0604020202020204" pitchFamily="34" charset="0"/>
                        </a:rPr>
                        <a:t>Alto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72000" algn="l" fontAlgn="ctr">
                        <a:spcAft>
                          <a:spcPts val="1200"/>
                        </a:spcAft>
                      </a:pPr>
                      <a:r>
                        <a:rPr lang="es-ES" sz="1600" b="0" i="0" u="none" strike="noStrike" baseline="0" dirty="0">
                          <a:solidFill>
                            <a:schemeClr val="tx1"/>
                          </a:solidFill>
                          <a:effectLst/>
                          <a:latin typeface="Arial Narrow" panose="020B0606020202030204" pitchFamily="34" charset="0"/>
                        </a:rPr>
                        <a:t>1. La incorporación del Gestor de Alianzas permitió minimizar el riesgo y avanzar en el plan de acercamiento a las alianzas. </a:t>
                      </a:r>
                    </a:p>
                    <a:p>
                      <a:pPr marL="72000" algn="l" fontAlgn="ctr"/>
                      <a:r>
                        <a:rPr lang="es-ES" sz="1600" b="0" i="0" u="none" strike="noStrike" baseline="0" dirty="0">
                          <a:solidFill>
                            <a:schemeClr val="tx1"/>
                          </a:solidFill>
                          <a:effectLst/>
                          <a:latin typeface="Arial Narrow" panose="020B0606020202030204" pitchFamily="34" charset="0"/>
                        </a:rPr>
                        <a:t>2. Se cumplieron todos los objetivos definidos para el año.</a:t>
                      </a:r>
                    </a:p>
                    <a:p>
                      <a:pPr marL="72000" algn="l" fontAlgn="ctr"/>
                      <a:endParaRPr lang="es-ES" sz="1600" b="0" i="0" u="none" strike="noStrike" baseline="0" dirty="0">
                        <a:solidFill>
                          <a:schemeClr val="tx1"/>
                        </a:solidFill>
                        <a:effectLst/>
                        <a:latin typeface="Arial Narrow" panose="020B0606020202030204" pitchFamily="34" charset="0"/>
                      </a:endParaRPr>
                    </a:p>
                    <a:p>
                      <a:pPr marL="72000" algn="l" fontAlgn="ctr"/>
                      <a:r>
                        <a:rPr lang="es-ES" sz="1600" b="0" i="0" u="none" strike="noStrike" baseline="0" dirty="0">
                          <a:solidFill>
                            <a:schemeClr val="tx1"/>
                          </a:solidFill>
                          <a:effectLst/>
                          <a:latin typeface="Arial Narrow" panose="020B0606020202030204" pitchFamily="34" charset="0"/>
                        </a:rPr>
                        <a:t>3. El riesgo se mantiene alto debido a la insuficiente captación de recursos de fondo concursables.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4" name="Título 1">
            <a:extLst>
              <a:ext uri="{FF2B5EF4-FFF2-40B4-BE49-F238E27FC236}">
                <a16:creationId xmlns:a16="http://schemas.microsoft.com/office/drawing/2014/main" id="{FA1099FC-142B-43DE-5E1D-7F4DF0BDFC45}"/>
              </a:ext>
            </a:extLst>
          </p:cNvPr>
          <p:cNvSpPr txBox="1">
            <a:spLocks/>
          </p:cNvSpPr>
          <p:nvPr/>
        </p:nvSpPr>
        <p:spPr>
          <a:xfrm>
            <a:off x="2113377" y="396139"/>
            <a:ext cx="7698546" cy="109026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CL" altLang="en-US" sz="3600" b="1" dirty="0">
                <a:latin typeface="Arial Narrow" panose="020B0606020202030204" pitchFamily="34" charset="0"/>
              </a:rPr>
              <a:t>Conclusiones de la evaluación de la Matriz de Riesgos</a:t>
            </a:r>
          </a:p>
        </p:txBody>
      </p:sp>
    </p:spTree>
    <p:extLst>
      <p:ext uri="{BB962C8B-B14F-4D97-AF65-F5344CB8AC3E}">
        <p14:creationId xmlns:p14="http://schemas.microsoft.com/office/powerpoint/2010/main" val="4110355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1099FC-142B-43DE-5E1D-7F4DF0BDFC45}"/>
              </a:ext>
            </a:extLst>
          </p:cNvPr>
          <p:cNvSpPr txBox="1">
            <a:spLocks/>
          </p:cNvSpPr>
          <p:nvPr/>
        </p:nvSpPr>
        <p:spPr>
          <a:xfrm>
            <a:off x="1688123" y="503144"/>
            <a:ext cx="8693834" cy="109026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CL" altLang="en-US" sz="3600" b="1" dirty="0">
                <a:latin typeface="Arial Narrow" panose="020B0606020202030204" pitchFamily="34" charset="0"/>
              </a:rPr>
              <a:t>Gestión de Oportunidades</a:t>
            </a:r>
          </a:p>
        </p:txBody>
      </p:sp>
      <p:sp>
        <p:nvSpPr>
          <p:cNvPr id="4" name="CuadroTexto 1">
            <a:extLst>
              <a:ext uri="{FF2B5EF4-FFF2-40B4-BE49-F238E27FC236}">
                <a16:creationId xmlns:a16="http://schemas.microsoft.com/office/drawing/2014/main" id="{0D17FD5A-2A0D-6B35-91E5-4E13B97E2A39}"/>
              </a:ext>
            </a:extLst>
          </p:cNvPr>
          <p:cNvSpPr txBox="1">
            <a:spLocks noChangeArrowheads="1"/>
          </p:cNvSpPr>
          <p:nvPr/>
        </p:nvSpPr>
        <p:spPr bwMode="auto">
          <a:xfrm>
            <a:off x="1248728" y="2018348"/>
            <a:ext cx="9986962" cy="1231106"/>
          </a:xfrm>
          <a:prstGeom prst="rect">
            <a:avLst/>
          </a:prstGeom>
          <a:noFill/>
          <a:ln>
            <a:noFill/>
          </a:ln>
        </p:spPr>
        <p:txBody>
          <a:bodyPr wrap="square">
            <a:spAutoFit/>
          </a:bodyPr>
          <a:lstStyle>
            <a:lvl1pPr marL="285750" indent="-28575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a:spcAft>
                <a:spcPts val="1200"/>
              </a:spcAft>
              <a:buFont typeface="Wingdings" panose="05000000000000000000" pitchFamily="2" charset="2"/>
              <a:buChar char="q"/>
              <a:defRPr/>
            </a:pPr>
            <a:r>
              <a:rPr lang="es-CL" altLang="es-CL" sz="1600" dirty="0">
                <a:latin typeface="Arial Narrow" panose="020B0606020202030204" pitchFamily="34" charset="0"/>
              </a:rPr>
              <a:t>Fundación Ciudad del Niño, en cumplimiento de la Norma ISO 9001:2015, cuenta con una Matriz de Oportunidades, la cual es desarrollada al momento de planificar el Sistema de Gestión de Calidad. </a:t>
            </a:r>
          </a:p>
          <a:p>
            <a:pPr algn="just">
              <a:spcAft>
                <a:spcPts val="1200"/>
              </a:spcAft>
              <a:buFont typeface="Wingdings" panose="05000000000000000000" pitchFamily="2" charset="2"/>
              <a:buChar char="q"/>
              <a:defRPr/>
            </a:pPr>
            <a:r>
              <a:rPr lang="es-CL" altLang="es-CL" sz="1600" dirty="0">
                <a:latin typeface="Arial Narrow" panose="020B0606020202030204" pitchFamily="34" charset="0"/>
              </a:rPr>
              <a:t>Esta matriz tiene como objetivo determinar las oportunidades que pueden gestionar para la adopción de nuevas prácticas, desarrollo de nuevos procesos y otras mejoras deseables para abordar necesidades de la Fundación.</a:t>
            </a:r>
          </a:p>
        </p:txBody>
      </p:sp>
    </p:spTree>
    <p:extLst>
      <p:ext uri="{BB962C8B-B14F-4D97-AF65-F5344CB8AC3E}">
        <p14:creationId xmlns:p14="http://schemas.microsoft.com/office/powerpoint/2010/main" val="1148211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1193425566"/>
              </p:ext>
            </p:extLst>
          </p:nvPr>
        </p:nvGraphicFramePr>
        <p:xfrm>
          <a:off x="199315" y="1312059"/>
          <a:ext cx="11744155" cy="5446214"/>
        </p:xfrm>
        <a:graphic>
          <a:graphicData uri="http://schemas.openxmlformats.org/drawingml/2006/table">
            <a:tbl>
              <a:tblPr>
                <a:tableStyleId>{69CF1AB2-1976-4502-BF36-3FF5EA218861}</a:tableStyleId>
              </a:tblPr>
              <a:tblGrid>
                <a:gridCol w="2674850">
                  <a:extLst>
                    <a:ext uri="{9D8B030D-6E8A-4147-A177-3AD203B41FA5}">
                      <a16:colId xmlns:a16="http://schemas.microsoft.com/office/drawing/2014/main" val="1245716885"/>
                    </a:ext>
                  </a:extLst>
                </a:gridCol>
                <a:gridCol w="7203569">
                  <a:extLst>
                    <a:ext uri="{9D8B030D-6E8A-4147-A177-3AD203B41FA5}">
                      <a16:colId xmlns:a16="http://schemas.microsoft.com/office/drawing/2014/main" val="1365661644"/>
                    </a:ext>
                  </a:extLst>
                </a:gridCol>
                <a:gridCol w="1865736">
                  <a:extLst>
                    <a:ext uri="{9D8B030D-6E8A-4147-A177-3AD203B41FA5}">
                      <a16:colId xmlns:a16="http://schemas.microsoft.com/office/drawing/2014/main" val="4178720851"/>
                    </a:ext>
                  </a:extLst>
                </a:gridCol>
              </a:tblGrid>
              <a:tr h="279738">
                <a:tc>
                  <a:txBody>
                    <a:bodyPr/>
                    <a:lstStyle/>
                    <a:p>
                      <a:pPr algn="ctr" fontAlgn="ctr"/>
                      <a:r>
                        <a:rPr lang="es-CL" sz="1600" b="1" u="none" strike="noStrike" dirty="0">
                          <a:effectLst/>
                          <a:latin typeface="Arial Narrow" panose="020B0606020202030204" pitchFamily="34" charset="0"/>
                        </a:rPr>
                        <a:t>Oportunidad</a:t>
                      </a:r>
                      <a:endParaRPr lang="es-CL" sz="1600" b="1" i="0" u="none" strike="noStrike" dirty="0">
                        <a:solidFill>
                          <a:srgbClr val="000000"/>
                        </a:solidFill>
                        <a:effectLst/>
                        <a:latin typeface="Arial Narrow" panose="020B0606020202030204" pitchFamily="34" charset="0"/>
                      </a:endParaRPr>
                    </a:p>
                  </a:txBody>
                  <a:tcPr marL="7126" marR="7126" marT="7126" marB="0" anchor="ctr">
                    <a:solidFill>
                      <a:schemeClr val="bg1"/>
                    </a:solidFill>
                  </a:tcPr>
                </a:tc>
                <a:tc>
                  <a:txBody>
                    <a:bodyPr/>
                    <a:lstStyle/>
                    <a:p>
                      <a:pPr algn="ctr" fontAlgn="ctr"/>
                      <a:r>
                        <a:rPr lang="es-CL" sz="1600" b="1" u="none" strike="noStrike" dirty="0">
                          <a:effectLst/>
                          <a:latin typeface="Arial Narrow" panose="020B0606020202030204" pitchFamily="34" charset="0"/>
                        </a:rPr>
                        <a:t> Acciones</a:t>
                      </a:r>
                      <a:endParaRPr lang="es-CL" sz="1600" b="1" i="0" u="none" strike="noStrike" dirty="0">
                        <a:solidFill>
                          <a:srgbClr val="000000"/>
                        </a:solidFill>
                        <a:effectLst/>
                        <a:latin typeface="Arial Narrow" panose="020B0606020202030204" pitchFamily="34" charset="0"/>
                      </a:endParaRPr>
                    </a:p>
                  </a:txBody>
                  <a:tcPr marL="7126" marR="7126" marT="7126" marB="0" anchor="ctr">
                    <a:solidFill>
                      <a:schemeClr val="bg1"/>
                    </a:solidFill>
                  </a:tcPr>
                </a:tc>
                <a:tc>
                  <a:txBody>
                    <a:bodyPr/>
                    <a:lstStyle/>
                    <a:p>
                      <a:pPr algn="ctr" fontAlgn="ctr"/>
                      <a:r>
                        <a:rPr lang="es-CL" sz="1600" b="1" u="none" strike="noStrike" dirty="0">
                          <a:effectLst/>
                          <a:latin typeface="Arial Narrow" panose="020B0606020202030204" pitchFamily="34" charset="0"/>
                        </a:rPr>
                        <a:t> Responsable</a:t>
                      </a:r>
                      <a:endParaRPr lang="es-CL" sz="1600" b="1" i="0" u="none" strike="noStrike" dirty="0">
                        <a:solidFill>
                          <a:srgbClr val="000000"/>
                        </a:solidFill>
                        <a:effectLst/>
                        <a:latin typeface="Arial Narrow" panose="020B0606020202030204" pitchFamily="34" charset="0"/>
                      </a:endParaRPr>
                    </a:p>
                  </a:txBody>
                  <a:tcPr marL="7126" marR="7126" marT="7126" marB="0" anchor="ctr">
                    <a:solidFill>
                      <a:schemeClr val="bg1"/>
                    </a:solidFill>
                  </a:tcPr>
                </a:tc>
                <a:extLst>
                  <a:ext uri="{0D108BD9-81ED-4DB2-BD59-A6C34878D82A}">
                    <a16:rowId xmlns:a16="http://schemas.microsoft.com/office/drawing/2014/main" val="3297743723"/>
                  </a:ext>
                </a:extLst>
              </a:tr>
              <a:tr h="551533">
                <a:tc>
                  <a:txBody>
                    <a:bodyPr/>
                    <a:lstStyle/>
                    <a:p>
                      <a:pPr marL="72000" algn="l" fontAlgn="t"/>
                      <a:r>
                        <a:rPr lang="es-CL" sz="1600" b="0" i="0" u="none" strike="noStrike" dirty="0">
                          <a:solidFill>
                            <a:srgbClr val="000000"/>
                          </a:solidFill>
                          <a:effectLst/>
                          <a:latin typeface="Arial Narrow" panose="020B0606020202030204" pitchFamily="34" charset="0"/>
                        </a:rPr>
                        <a:t>Postulación a Nueva Oferta Programática</a:t>
                      </a:r>
                    </a:p>
                  </a:txBody>
                  <a:tcPr marL="7126" marR="7126" marT="7126" marB="0" anchor="ctr">
                    <a:solidFill>
                      <a:schemeClr val="bg1"/>
                    </a:solidFill>
                  </a:tcPr>
                </a:tc>
                <a:tc>
                  <a:txBody>
                    <a:bodyPr/>
                    <a:lstStyle/>
                    <a:p>
                      <a:pPr marL="72000" algn="just" fontAlgn="t"/>
                      <a:r>
                        <a:rPr lang="es-ES" sz="1600" b="0" i="0" u="none" strike="noStrike" dirty="0">
                          <a:solidFill>
                            <a:srgbClr val="000000"/>
                          </a:solidFill>
                          <a:effectLst/>
                          <a:latin typeface="Arial Narrow" panose="020B0606020202030204" pitchFamily="34" charset="0"/>
                        </a:rPr>
                        <a:t>Revisión permanente de fondos concursables de los Servicios Mandantes</a:t>
                      </a:r>
                    </a:p>
                  </a:txBody>
                  <a:tcPr marL="7126" marR="7126" marT="7126" marB="0" anchor="ctr">
                    <a:solidFill>
                      <a:schemeClr val="bg1"/>
                    </a:solidFill>
                  </a:tcPr>
                </a:tc>
                <a:tc>
                  <a:txBody>
                    <a:bodyPr/>
                    <a:lstStyle/>
                    <a:p>
                      <a:pPr marL="72000" algn="l" fontAlgn="ctr"/>
                      <a:r>
                        <a:rPr lang="es-CL" sz="1600" b="0" i="0" u="none" strike="noStrike" dirty="0">
                          <a:solidFill>
                            <a:srgbClr val="000000"/>
                          </a:solidFill>
                          <a:effectLst/>
                          <a:latin typeface="Arial Narrow" panose="020B0606020202030204" pitchFamily="34" charset="0"/>
                        </a:rPr>
                        <a:t>Dirección de Estudios</a:t>
                      </a:r>
                    </a:p>
                  </a:txBody>
                  <a:tcPr marL="7126" marR="7126" marT="7126" marB="0" anchor="ctr">
                    <a:solidFill>
                      <a:schemeClr val="bg1"/>
                    </a:solidFill>
                  </a:tcPr>
                </a:tc>
                <a:extLst>
                  <a:ext uri="{0D108BD9-81ED-4DB2-BD59-A6C34878D82A}">
                    <a16:rowId xmlns:a16="http://schemas.microsoft.com/office/drawing/2014/main" val="157983279"/>
                  </a:ext>
                </a:extLst>
              </a:tr>
              <a:tr h="551533">
                <a:tc>
                  <a:txBody>
                    <a:bodyPr/>
                    <a:lstStyle/>
                    <a:p>
                      <a:pPr marL="72000" algn="l" fontAlgn="t"/>
                      <a:r>
                        <a:rPr lang="es-ES" sz="1600" b="0" i="0" u="none" strike="noStrike" dirty="0">
                          <a:solidFill>
                            <a:srgbClr val="000000"/>
                          </a:solidFill>
                          <a:effectLst/>
                          <a:latin typeface="Arial Narrow" panose="020B0606020202030204" pitchFamily="34" charset="0"/>
                        </a:rPr>
                        <a:t>Postulación a nuevos Fondos concursables orientados a mejoras de infraestructura y aporte a la calidad de vida de usuario</a:t>
                      </a:r>
                      <a:endParaRPr lang="es-CL" sz="1600" b="0" i="0" u="none" strike="noStrike" dirty="0">
                        <a:solidFill>
                          <a:srgbClr val="000000"/>
                        </a:solidFill>
                        <a:effectLst/>
                        <a:latin typeface="Arial Narrow" panose="020B0606020202030204" pitchFamily="34" charset="0"/>
                      </a:endParaRPr>
                    </a:p>
                  </a:txBody>
                  <a:tcPr marL="7126" marR="7126" marT="7126" marB="0" anchor="ctr">
                    <a:solidFill>
                      <a:schemeClr val="bg1"/>
                    </a:solidFill>
                  </a:tcPr>
                </a:tc>
                <a:tc>
                  <a:txBody>
                    <a:bodyPr/>
                    <a:lstStyle/>
                    <a:p>
                      <a:pPr marL="72000" algn="just" fontAlgn="t"/>
                      <a:r>
                        <a:rPr lang="es-ES" sz="1600" b="0" i="0" u="none" strike="noStrike" dirty="0">
                          <a:solidFill>
                            <a:srgbClr val="000000"/>
                          </a:solidFill>
                          <a:effectLst/>
                          <a:latin typeface="Arial Narrow" panose="020B0606020202030204" pitchFamily="34" charset="0"/>
                        </a:rPr>
                        <a:t>1.Monitorear las convocatorias públicas, privadas, nacionales e internacionales vinculadas a las áreas prioritarias a desarrollar</a:t>
                      </a:r>
                    </a:p>
                    <a:p>
                      <a:pPr marL="72000" algn="just" fontAlgn="t"/>
                      <a:r>
                        <a:rPr lang="es-ES" sz="1600" b="0" i="0" u="none" strike="noStrike" dirty="0">
                          <a:solidFill>
                            <a:srgbClr val="000000"/>
                          </a:solidFill>
                          <a:effectLst/>
                          <a:latin typeface="Arial Narrow" panose="020B0606020202030204" pitchFamily="34" charset="0"/>
                        </a:rPr>
                        <a:t>2.Someter a evaluación de Dir. Legal, Dir. </a:t>
                      </a:r>
                      <a:r>
                        <a:rPr lang="es-ES" sz="1600" b="0" i="0" u="none" strike="noStrike" dirty="0" err="1">
                          <a:solidFill>
                            <a:srgbClr val="000000"/>
                          </a:solidFill>
                          <a:effectLst/>
                          <a:latin typeface="Arial Narrow" panose="020B0606020202030204" pitchFamily="34" charset="0"/>
                        </a:rPr>
                        <a:t>Fzas</a:t>
                      </a:r>
                      <a:r>
                        <a:rPr lang="es-ES" sz="1600" b="0" i="0" u="none" strike="noStrike" dirty="0">
                          <a:solidFill>
                            <a:srgbClr val="000000"/>
                          </a:solidFill>
                          <a:effectLst/>
                          <a:latin typeface="Arial Narrow" panose="020B0606020202030204" pitchFamily="34" charset="0"/>
                        </a:rPr>
                        <a:t> y Dir. Operaciones Sociales las bases de la convocatorio para tomar la decisión de postular o no. </a:t>
                      </a:r>
                    </a:p>
                    <a:p>
                      <a:pPr marL="72000" algn="just" fontAlgn="t"/>
                      <a:r>
                        <a:rPr lang="es-ES" sz="1600" b="0" i="0" u="none" strike="noStrike" dirty="0">
                          <a:solidFill>
                            <a:srgbClr val="000000"/>
                          </a:solidFill>
                          <a:effectLst/>
                          <a:latin typeface="Arial Narrow" panose="020B0606020202030204" pitchFamily="34" charset="0"/>
                        </a:rPr>
                        <a:t>3.Elaboración del proyecto y presentación de la postulación.</a:t>
                      </a:r>
                    </a:p>
                    <a:p>
                      <a:pPr marL="72000" algn="just" fontAlgn="t"/>
                      <a:r>
                        <a:rPr lang="es-ES" sz="1600" b="0" i="0" u="none" strike="noStrike" dirty="0">
                          <a:solidFill>
                            <a:srgbClr val="000000"/>
                          </a:solidFill>
                          <a:effectLst/>
                          <a:latin typeface="Arial Narrow" panose="020B0606020202030204" pitchFamily="34" charset="0"/>
                        </a:rPr>
                        <a:t>4.Adjudicación, Ejecución y cierre</a:t>
                      </a:r>
                    </a:p>
                  </a:txBody>
                  <a:tcPr marL="7126" marR="7126" marT="7126" marB="0" anchor="ctr">
                    <a:solidFill>
                      <a:schemeClr val="bg1"/>
                    </a:solidFill>
                  </a:tcPr>
                </a:tc>
                <a:tc>
                  <a:txBody>
                    <a:bodyPr/>
                    <a:lstStyle/>
                    <a:p>
                      <a:pPr marL="72000" algn="l" fontAlgn="ctr"/>
                      <a:r>
                        <a:rPr lang="es-CL" sz="1600" b="0" i="0" u="none" strike="noStrike" dirty="0">
                          <a:solidFill>
                            <a:srgbClr val="000000"/>
                          </a:solidFill>
                          <a:effectLst/>
                          <a:latin typeface="Arial Narrow" panose="020B0606020202030204" pitchFamily="34" charset="0"/>
                        </a:rPr>
                        <a:t>Dirección de Comunicaciones</a:t>
                      </a:r>
                    </a:p>
                  </a:txBody>
                  <a:tcPr marL="7126" marR="7126" marT="7126" marB="0" anchor="ctr">
                    <a:solidFill>
                      <a:schemeClr val="bg1"/>
                    </a:solidFill>
                  </a:tcPr>
                </a:tc>
                <a:extLst>
                  <a:ext uri="{0D108BD9-81ED-4DB2-BD59-A6C34878D82A}">
                    <a16:rowId xmlns:a16="http://schemas.microsoft.com/office/drawing/2014/main" val="644842098"/>
                  </a:ext>
                </a:extLst>
              </a:tr>
              <a:tr h="1095123">
                <a:tc>
                  <a:txBody>
                    <a:bodyPr/>
                    <a:lstStyle/>
                    <a:p>
                      <a:pPr marL="72000" algn="l" fontAlgn="t"/>
                      <a:r>
                        <a:rPr lang="es-ES" sz="1600" b="0" i="0" u="none" strike="noStrike" dirty="0">
                          <a:solidFill>
                            <a:srgbClr val="000000"/>
                          </a:solidFill>
                          <a:effectLst/>
                          <a:latin typeface="Arial Narrow" panose="020B0606020202030204" pitchFamily="34" charset="0"/>
                        </a:rPr>
                        <a:t>Participación de la Fundación en la discusión de las Políticas Públicas</a:t>
                      </a:r>
                      <a:endParaRPr lang="es-CL" sz="1600" b="0" i="0" u="none" strike="noStrike" dirty="0">
                        <a:solidFill>
                          <a:srgbClr val="000000"/>
                        </a:solidFill>
                        <a:effectLst/>
                        <a:latin typeface="Arial Narrow" panose="020B0606020202030204" pitchFamily="34" charset="0"/>
                      </a:endParaRPr>
                    </a:p>
                  </a:txBody>
                  <a:tcPr marL="7126" marR="7126" marT="7126" marB="0" anchor="ctr">
                    <a:solidFill>
                      <a:schemeClr val="bg1"/>
                    </a:solidFill>
                  </a:tcPr>
                </a:tc>
                <a:tc>
                  <a:txBody>
                    <a:bodyPr/>
                    <a:lstStyle/>
                    <a:p>
                      <a:pPr marL="72000" algn="just" fontAlgn="t"/>
                      <a:r>
                        <a:rPr lang="es-ES" sz="1600" b="0" i="0" u="none" strike="noStrike" dirty="0">
                          <a:solidFill>
                            <a:srgbClr val="000000"/>
                          </a:solidFill>
                          <a:effectLst/>
                          <a:latin typeface="Arial Narrow" panose="020B0606020202030204" pitchFamily="34" charset="0"/>
                        </a:rPr>
                        <a:t>1.Seguimiento de los proyectos de ley y reglamentos</a:t>
                      </a:r>
                    </a:p>
                    <a:p>
                      <a:pPr marL="72000" algn="just" fontAlgn="t"/>
                      <a:r>
                        <a:rPr lang="es-ES" sz="1600" b="0" i="0" u="none" strike="noStrike" dirty="0">
                          <a:solidFill>
                            <a:srgbClr val="000000"/>
                          </a:solidFill>
                          <a:effectLst/>
                          <a:latin typeface="Arial Narrow" panose="020B0606020202030204" pitchFamily="34" charset="0"/>
                        </a:rPr>
                        <a:t>2. Seguimiento a la participación en organismos públicos(SENAME y SMN, SRJ(Mesas técnicas)) y privados </a:t>
                      </a:r>
                    </a:p>
                  </a:txBody>
                  <a:tcPr marL="7126" marR="7126" marT="7126" marB="0" anchor="ctr">
                    <a:solidFill>
                      <a:schemeClr val="bg1"/>
                    </a:solidFill>
                  </a:tcPr>
                </a:tc>
                <a:tc>
                  <a:txBody>
                    <a:bodyPr/>
                    <a:lstStyle/>
                    <a:p>
                      <a:pPr marL="72000" algn="l" fontAlgn="ctr"/>
                      <a:r>
                        <a:rPr lang="es-CL" sz="1600" b="0" i="0" u="none" strike="noStrike" dirty="0">
                          <a:solidFill>
                            <a:srgbClr val="000000"/>
                          </a:solidFill>
                          <a:effectLst/>
                          <a:latin typeface="Arial Narrow" panose="020B0606020202030204" pitchFamily="34" charset="0"/>
                        </a:rPr>
                        <a:t>Dirección</a:t>
                      </a:r>
                      <a:r>
                        <a:rPr lang="es-CL" sz="1600" b="0" i="0" u="none" strike="noStrike" baseline="0" dirty="0">
                          <a:solidFill>
                            <a:srgbClr val="000000"/>
                          </a:solidFill>
                          <a:effectLst/>
                          <a:latin typeface="Arial Narrow" panose="020B0606020202030204" pitchFamily="34" charset="0"/>
                        </a:rPr>
                        <a:t> de Estudios</a:t>
                      </a:r>
                    </a:p>
                    <a:p>
                      <a:pPr marL="72000" algn="l" fontAlgn="ctr"/>
                      <a:endParaRPr lang="es-CL" sz="1600" b="0" i="0" u="none" strike="noStrike" dirty="0">
                        <a:solidFill>
                          <a:srgbClr val="000000"/>
                        </a:solidFill>
                        <a:effectLst/>
                        <a:latin typeface="Arial Narrow" panose="020B0606020202030204" pitchFamily="34" charset="0"/>
                      </a:endParaRPr>
                    </a:p>
                  </a:txBody>
                  <a:tcPr marL="7126" marR="7126" marT="7126" marB="0" anchor="ctr">
                    <a:solidFill>
                      <a:schemeClr val="bg1"/>
                    </a:solidFill>
                  </a:tcPr>
                </a:tc>
                <a:extLst>
                  <a:ext uri="{0D108BD9-81ED-4DB2-BD59-A6C34878D82A}">
                    <a16:rowId xmlns:a16="http://schemas.microsoft.com/office/drawing/2014/main" val="902881672"/>
                  </a:ext>
                </a:extLst>
              </a:tr>
              <a:tr h="823328">
                <a:tc>
                  <a:txBody>
                    <a:bodyPr/>
                    <a:lstStyle/>
                    <a:p>
                      <a:pPr marL="72000" algn="l" fontAlgn="t"/>
                      <a:r>
                        <a:rPr lang="es-ES" sz="1600" b="0" i="0" u="none" strike="noStrike" dirty="0">
                          <a:solidFill>
                            <a:srgbClr val="000000"/>
                          </a:solidFill>
                          <a:effectLst/>
                          <a:latin typeface="Arial Narrow" panose="020B0606020202030204" pitchFamily="34" charset="0"/>
                        </a:rPr>
                        <a:t>Nuevos desarrollos en el sistema de reportería, basado en datos</a:t>
                      </a:r>
                      <a:endParaRPr lang="es-CL" sz="1600" b="0" i="0" u="none" strike="noStrike" dirty="0">
                        <a:solidFill>
                          <a:srgbClr val="000000"/>
                        </a:solidFill>
                        <a:effectLst/>
                        <a:latin typeface="Arial Narrow" panose="020B0606020202030204" pitchFamily="34" charset="0"/>
                      </a:endParaRPr>
                    </a:p>
                  </a:txBody>
                  <a:tcPr marL="7126" marR="7126" marT="7126" marB="0" anchor="ctr">
                    <a:solidFill>
                      <a:schemeClr val="bg1"/>
                    </a:solidFill>
                  </a:tcPr>
                </a:tc>
                <a:tc>
                  <a:txBody>
                    <a:bodyPr/>
                    <a:lstStyle/>
                    <a:p>
                      <a:pPr marL="72000" algn="just" fontAlgn="t"/>
                      <a:r>
                        <a:rPr lang="es-ES" sz="1600" b="0" i="0" u="none" strike="noStrike" dirty="0">
                          <a:solidFill>
                            <a:srgbClr val="000000"/>
                          </a:solidFill>
                          <a:effectLst/>
                          <a:latin typeface="Arial Narrow" panose="020B0606020202030204" pitchFamily="34" charset="0"/>
                        </a:rPr>
                        <a:t>Implementación de plataforma que facilita la revisión de datos de gestión técnica en </a:t>
                      </a:r>
                      <a:r>
                        <a:rPr lang="es-ES" sz="1600" b="0" i="0" u="none" strike="noStrike" dirty="0" err="1">
                          <a:solidFill>
                            <a:srgbClr val="000000"/>
                          </a:solidFill>
                          <a:effectLst/>
                          <a:latin typeface="Arial Narrow" panose="020B0606020202030204" pitchFamily="34" charset="0"/>
                        </a:rPr>
                        <a:t>Power</a:t>
                      </a:r>
                      <a:r>
                        <a:rPr lang="es-ES" sz="1600" b="0" i="0" u="none" strike="noStrike" dirty="0">
                          <a:solidFill>
                            <a:srgbClr val="000000"/>
                          </a:solidFill>
                          <a:effectLst/>
                          <a:latin typeface="Arial Narrow" panose="020B0606020202030204" pitchFamily="34" charset="0"/>
                        </a:rPr>
                        <a:t> BI</a:t>
                      </a:r>
                    </a:p>
                  </a:txBody>
                  <a:tcPr marL="7126" marR="7126" marT="7126" marB="0" anchor="ctr">
                    <a:solidFill>
                      <a:schemeClr val="bg1"/>
                    </a:solidFill>
                  </a:tcPr>
                </a:tc>
                <a:tc>
                  <a:txBody>
                    <a:bodyPr/>
                    <a:lstStyle/>
                    <a:p>
                      <a:pPr marL="72000" marR="0" indent="0" algn="l" defTabSz="914400" rtl="0" eaLnBrk="1" fontAlgn="ctr" latinLnBrk="0" hangingPunct="1">
                        <a:lnSpc>
                          <a:spcPct val="100000"/>
                        </a:lnSpc>
                        <a:spcBef>
                          <a:spcPts val="0"/>
                        </a:spcBef>
                        <a:spcAft>
                          <a:spcPts val="0"/>
                        </a:spcAft>
                        <a:buClrTx/>
                        <a:buSzTx/>
                        <a:buFontTx/>
                        <a:buNone/>
                        <a:tabLst/>
                        <a:defRPr/>
                      </a:pPr>
                      <a:r>
                        <a:rPr lang="es-CL" sz="1600" b="0" i="0" u="none" strike="noStrike" dirty="0">
                          <a:solidFill>
                            <a:srgbClr val="000000"/>
                          </a:solidFill>
                          <a:effectLst/>
                          <a:latin typeface="Arial Narrow" panose="020B0606020202030204" pitchFamily="34" charset="0"/>
                        </a:rPr>
                        <a:t>Dirección</a:t>
                      </a:r>
                      <a:r>
                        <a:rPr lang="es-CL" sz="1600" b="0" i="0" u="none" strike="noStrike" baseline="0" dirty="0">
                          <a:solidFill>
                            <a:srgbClr val="000000"/>
                          </a:solidFill>
                          <a:effectLst/>
                          <a:latin typeface="Arial Narrow" panose="020B0606020202030204" pitchFamily="34" charset="0"/>
                        </a:rPr>
                        <a:t> de Estudios</a:t>
                      </a:r>
                    </a:p>
                    <a:p>
                      <a:pPr marL="72000" algn="l" fontAlgn="ctr"/>
                      <a:endParaRPr lang="es-CL" sz="1600" b="0" i="0" u="none" strike="noStrike" dirty="0">
                        <a:solidFill>
                          <a:srgbClr val="000000"/>
                        </a:solidFill>
                        <a:effectLst/>
                        <a:latin typeface="Arial Narrow" panose="020B0606020202030204" pitchFamily="34" charset="0"/>
                      </a:endParaRPr>
                    </a:p>
                  </a:txBody>
                  <a:tcPr marL="7126" marR="7126" marT="7126" marB="0" anchor="ctr">
                    <a:solidFill>
                      <a:schemeClr val="bg1"/>
                    </a:solidFill>
                  </a:tcPr>
                </a:tc>
                <a:extLst>
                  <a:ext uri="{0D108BD9-81ED-4DB2-BD59-A6C34878D82A}">
                    <a16:rowId xmlns:a16="http://schemas.microsoft.com/office/drawing/2014/main" val="872956588"/>
                  </a:ext>
                </a:extLst>
              </a:tr>
              <a:tr h="551533">
                <a:tc>
                  <a:txBody>
                    <a:bodyPr/>
                    <a:lstStyle/>
                    <a:p>
                      <a:pPr marL="72000" algn="l" fontAlgn="t"/>
                      <a:r>
                        <a:rPr lang="es-ES" sz="1600" b="0" i="0" u="none" strike="noStrike" dirty="0">
                          <a:solidFill>
                            <a:srgbClr val="000000"/>
                          </a:solidFill>
                          <a:effectLst/>
                          <a:latin typeface="Arial Narrow" panose="020B0606020202030204" pitchFamily="34" charset="0"/>
                        </a:rPr>
                        <a:t>Desarrollo de área de Prevención.*</a:t>
                      </a:r>
                      <a:endParaRPr lang="es-CL" sz="1600" b="0" i="0" u="none" strike="noStrike" dirty="0">
                        <a:solidFill>
                          <a:srgbClr val="000000"/>
                        </a:solidFill>
                        <a:effectLst/>
                        <a:latin typeface="Arial Narrow" panose="020B0606020202030204" pitchFamily="34" charset="0"/>
                      </a:endParaRPr>
                    </a:p>
                  </a:txBody>
                  <a:tcPr marL="7126" marR="7126" marT="7126" marB="0" anchor="ctr">
                    <a:solidFill>
                      <a:schemeClr val="bg1"/>
                    </a:solidFill>
                  </a:tcPr>
                </a:tc>
                <a:tc>
                  <a:txBody>
                    <a:bodyPr/>
                    <a:lstStyle/>
                    <a:p>
                      <a:pPr marL="72000" algn="just" fontAlgn="t"/>
                      <a:r>
                        <a:rPr lang="es-ES" sz="1600" b="0" i="0" u="none" strike="noStrike" dirty="0">
                          <a:solidFill>
                            <a:srgbClr val="000000"/>
                          </a:solidFill>
                          <a:effectLst/>
                          <a:latin typeface="Arial Narrow" panose="020B0606020202030204" pitchFamily="34" charset="0"/>
                        </a:rPr>
                        <a:t>1.Levantamiento diagnóstico (plazo: agosto 2023)</a:t>
                      </a:r>
                    </a:p>
                    <a:p>
                      <a:pPr marL="72000" algn="just" fontAlgn="t"/>
                      <a:r>
                        <a:rPr lang="es-ES" sz="1600" b="0" i="0" u="none" strike="noStrike" dirty="0">
                          <a:solidFill>
                            <a:srgbClr val="000000"/>
                          </a:solidFill>
                          <a:effectLst/>
                          <a:latin typeface="Arial Narrow" panose="020B0606020202030204" pitchFamily="34" charset="0"/>
                        </a:rPr>
                        <a:t>2.Fase de desarrollo de modelos(</a:t>
                      </a:r>
                      <a:r>
                        <a:rPr lang="es-ES" sz="1600" b="0" i="0" u="none" strike="noStrike" dirty="0" err="1">
                          <a:solidFill>
                            <a:srgbClr val="000000"/>
                          </a:solidFill>
                          <a:effectLst/>
                          <a:latin typeface="Arial Narrow" panose="020B0606020202030204" pitchFamily="34" charset="0"/>
                        </a:rPr>
                        <a:t>after</a:t>
                      </a:r>
                      <a:r>
                        <a:rPr lang="es-ES" sz="1600" b="0" i="0" u="none" strike="noStrike" dirty="0">
                          <a:solidFill>
                            <a:srgbClr val="000000"/>
                          </a:solidFill>
                          <a:effectLst/>
                          <a:latin typeface="Arial Narrow" panose="020B0606020202030204" pitchFamily="34" charset="0"/>
                        </a:rPr>
                        <a:t> </a:t>
                      </a:r>
                      <a:r>
                        <a:rPr lang="es-ES" sz="1600" b="0" i="0" u="none" strike="noStrike" dirty="0" err="1">
                          <a:solidFill>
                            <a:srgbClr val="000000"/>
                          </a:solidFill>
                          <a:effectLst/>
                          <a:latin typeface="Arial Narrow" panose="020B0606020202030204" pitchFamily="34" charset="0"/>
                        </a:rPr>
                        <a:t>school</a:t>
                      </a:r>
                      <a:r>
                        <a:rPr lang="es-ES" sz="1600" b="0" i="0" u="none" strike="noStrike" dirty="0">
                          <a:solidFill>
                            <a:srgbClr val="000000"/>
                          </a:solidFill>
                          <a:effectLst/>
                          <a:latin typeface="Arial Narrow" panose="020B0606020202030204" pitchFamily="34" charset="0"/>
                        </a:rPr>
                        <a:t>; centro comunitario)*(Plazo. Dic 2023)</a:t>
                      </a:r>
                    </a:p>
                    <a:p>
                      <a:pPr marL="72000" algn="just" fontAlgn="t"/>
                      <a:r>
                        <a:rPr lang="es-ES" sz="1600" b="0" i="0" u="none" strike="noStrike" dirty="0">
                          <a:solidFill>
                            <a:srgbClr val="000000"/>
                          </a:solidFill>
                          <a:effectLst/>
                          <a:latin typeface="Arial Narrow" panose="020B0606020202030204" pitchFamily="34" charset="0"/>
                        </a:rPr>
                        <a:t>3.Piloto*(Plazo: 1er semestre 2024)</a:t>
                      </a:r>
                    </a:p>
                    <a:p>
                      <a:pPr marL="72000" algn="just" fontAlgn="t"/>
                      <a:endParaRPr lang="es-ES" sz="1600" b="0" i="0" u="none" strike="noStrike" dirty="0">
                        <a:solidFill>
                          <a:srgbClr val="000000"/>
                        </a:solidFill>
                        <a:effectLst/>
                        <a:latin typeface="Arial Narrow" panose="020B0606020202030204" pitchFamily="34" charset="0"/>
                      </a:endParaRPr>
                    </a:p>
                  </a:txBody>
                  <a:tcPr marL="7126" marR="7126" marT="7126" marB="0" anchor="ctr">
                    <a:solidFill>
                      <a:schemeClr val="bg1"/>
                    </a:solidFill>
                  </a:tcPr>
                </a:tc>
                <a:tc>
                  <a:txBody>
                    <a:bodyPr/>
                    <a:lstStyle/>
                    <a:p>
                      <a:pPr marL="72000" algn="l" fontAlgn="ctr"/>
                      <a:r>
                        <a:rPr lang="es-ES" sz="1600" b="0" i="0" u="none" strike="noStrike" dirty="0">
                          <a:solidFill>
                            <a:srgbClr val="000000"/>
                          </a:solidFill>
                          <a:effectLst/>
                          <a:latin typeface="Arial Narrow" panose="020B0606020202030204" pitchFamily="34" charset="0"/>
                        </a:rPr>
                        <a:t>Dir. Ejecutivo</a:t>
                      </a:r>
                    </a:p>
                    <a:p>
                      <a:pPr marL="72000" algn="l" fontAlgn="ctr"/>
                      <a:r>
                        <a:rPr lang="es-ES" sz="1600" b="0" i="0" u="none" strike="noStrike" dirty="0">
                          <a:solidFill>
                            <a:srgbClr val="000000"/>
                          </a:solidFill>
                          <a:effectLst/>
                          <a:latin typeface="Arial Narrow" panose="020B0606020202030204" pitchFamily="34" charset="0"/>
                        </a:rPr>
                        <a:t>Dir. Operaciones Sociales</a:t>
                      </a:r>
                    </a:p>
                    <a:p>
                      <a:pPr marL="72000" algn="l" fontAlgn="ctr"/>
                      <a:r>
                        <a:rPr lang="es-ES" sz="1600" b="0" i="0" u="none" strike="noStrike" dirty="0">
                          <a:solidFill>
                            <a:srgbClr val="000000"/>
                          </a:solidFill>
                          <a:effectLst/>
                          <a:latin typeface="Arial Narrow" panose="020B0606020202030204" pitchFamily="34" charset="0"/>
                        </a:rPr>
                        <a:t>Dir. Estudios</a:t>
                      </a:r>
                    </a:p>
                    <a:p>
                      <a:pPr marL="72000" algn="l" fontAlgn="ctr"/>
                      <a:r>
                        <a:rPr lang="es-ES" sz="1600" b="0" i="0" u="none" strike="noStrike" dirty="0">
                          <a:solidFill>
                            <a:srgbClr val="000000"/>
                          </a:solidFill>
                          <a:effectLst/>
                          <a:latin typeface="Arial Narrow" panose="020B0606020202030204" pitchFamily="34" charset="0"/>
                        </a:rPr>
                        <a:t>Dir. Legal</a:t>
                      </a:r>
                      <a:endParaRPr lang="es-CL" sz="1600" b="0" i="0" u="none" strike="noStrike" dirty="0">
                        <a:solidFill>
                          <a:srgbClr val="000000"/>
                        </a:solidFill>
                        <a:effectLst/>
                        <a:latin typeface="Arial Narrow" panose="020B0606020202030204" pitchFamily="34" charset="0"/>
                      </a:endParaRPr>
                    </a:p>
                  </a:txBody>
                  <a:tcPr marL="7126" marR="7126" marT="7126" marB="0" anchor="ctr">
                    <a:solidFill>
                      <a:schemeClr val="bg1"/>
                    </a:solidFill>
                  </a:tcPr>
                </a:tc>
                <a:extLst>
                  <a:ext uri="{0D108BD9-81ED-4DB2-BD59-A6C34878D82A}">
                    <a16:rowId xmlns:a16="http://schemas.microsoft.com/office/drawing/2014/main" val="1310206715"/>
                  </a:ext>
                </a:extLst>
              </a:tr>
            </a:tbl>
          </a:graphicData>
        </a:graphic>
      </p:graphicFrame>
      <p:sp>
        <p:nvSpPr>
          <p:cNvPr id="4" name="Título 1">
            <a:extLst>
              <a:ext uri="{FF2B5EF4-FFF2-40B4-BE49-F238E27FC236}">
                <a16:creationId xmlns:a16="http://schemas.microsoft.com/office/drawing/2014/main" id="{FA1099FC-142B-43DE-5E1D-7F4DF0BDFC45}"/>
              </a:ext>
            </a:extLst>
          </p:cNvPr>
          <p:cNvSpPr txBox="1">
            <a:spLocks/>
          </p:cNvSpPr>
          <p:nvPr/>
        </p:nvSpPr>
        <p:spPr>
          <a:xfrm>
            <a:off x="2026033" y="221790"/>
            <a:ext cx="7594622" cy="109026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CL" altLang="en-US" sz="3600" b="1" dirty="0">
                <a:latin typeface="Arial Narrow" panose="020B0606020202030204" pitchFamily="34" charset="0"/>
              </a:rPr>
              <a:t>Gestión de los Riesgos del Sistema de Gestión de Calidad</a:t>
            </a:r>
          </a:p>
        </p:txBody>
      </p:sp>
    </p:spTree>
    <p:extLst>
      <p:ext uri="{BB962C8B-B14F-4D97-AF65-F5344CB8AC3E}">
        <p14:creationId xmlns:p14="http://schemas.microsoft.com/office/powerpoint/2010/main" val="27008184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2727663903"/>
              </p:ext>
            </p:extLst>
          </p:nvPr>
        </p:nvGraphicFramePr>
        <p:xfrm>
          <a:off x="199316" y="1437002"/>
          <a:ext cx="11744155" cy="4868549"/>
        </p:xfrm>
        <a:graphic>
          <a:graphicData uri="http://schemas.openxmlformats.org/drawingml/2006/table">
            <a:tbl>
              <a:tblPr>
                <a:tableStyleId>{69CF1AB2-1976-4502-BF36-3FF5EA218861}</a:tableStyleId>
              </a:tblPr>
              <a:tblGrid>
                <a:gridCol w="2674850">
                  <a:extLst>
                    <a:ext uri="{9D8B030D-6E8A-4147-A177-3AD203B41FA5}">
                      <a16:colId xmlns:a16="http://schemas.microsoft.com/office/drawing/2014/main" val="1245716885"/>
                    </a:ext>
                  </a:extLst>
                </a:gridCol>
                <a:gridCol w="7203569">
                  <a:extLst>
                    <a:ext uri="{9D8B030D-6E8A-4147-A177-3AD203B41FA5}">
                      <a16:colId xmlns:a16="http://schemas.microsoft.com/office/drawing/2014/main" val="1365661644"/>
                    </a:ext>
                  </a:extLst>
                </a:gridCol>
                <a:gridCol w="1865736">
                  <a:extLst>
                    <a:ext uri="{9D8B030D-6E8A-4147-A177-3AD203B41FA5}">
                      <a16:colId xmlns:a16="http://schemas.microsoft.com/office/drawing/2014/main" val="4178720851"/>
                    </a:ext>
                  </a:extLst>
                </a:gridCol>
              </a:tblGrid>
              <a:tr h="315090">
                <a:tc>
                  <a:txBody>
                    <a:bodyPr/>
                    <a:lstStyle/>
                    <a:p>
                      <a:pPr algn="ctr" fontAlgn="ctr"/>
                      <a:r>
                        <a:rPr lang="es-CL" sz="1600" b="1" u="none" strike="noStrike" dirty="0">
                          <a:effectLst/>
                          <a:latin typeface="Arial Narrow" panose="020B0606020202030204" pitchFamily="34" charset="0"/>
                        </a:rPr>
                        <a:t>Oportunidad</a:t>
                      </a:r>
                      <a:endParaRPr lang="es-CL" sz="1600" b="1" i="0" u="none" strike="noStrike" dirty="0">
                        <a:solidFill>
                          <a:srgbClr val="000000"/>
                        </a:solidFill>
                        <a:effectLst/>
                        <a:latin typeface="Arial Narrow" panose="020B0606020202030204" pitchFamily="34" charset="0"/>
                      </a:endParaRPr>
                    </a:p>
                  </a:txBody>
                  <a:tcPr marL="7126" marR="7126" marT="7126" marB="0" anchor="ctr"/>
                </a:tc>
                <a:tc>
                  <a:txBody>
                    <a:bodyPr/>
                    <a:lstStyle/>
                    <a:p>
                      <a:pPr algn="ctr" fontAlgn="ctr"/>
                      <a:r>
                        <a:rPr lang="es-CL" sz="1600" b="1" u="none" strike="noStrike" dirty="0">
                          <a:effectLst/>
                          <a:latin typeface="Arial Narrow" panose="020B0606020202030204" pitchFamily="34" charset="0"/>
                        </a:rPr>
                        <a:t> Acciones</a:t>
                      </a:r>
                      <a:endParaRPr lang="es-CL" sz="1600" b="1" i="0" u="none" strike="noStrike" dirty="0">
                        <a:solidFill>
                          <a:srgbClr val="000000"/>
                        </a:solidFill>
                        <a:effectLst/>
                        <a:latin typeface="Arial Narrow" panose="020B0606020202030204" pitchFamily="34" charset="0"/>
                      </a:endParaRPr>
                    </a:p>
                  </a:txBody>
                  <a:tcPr marL="7126" marR="7126" marT="7126" marB="0" anchor="ctr"/>
                </a:tc>
                <a:tc>
                  <a:txBody>
                    <a:bodyPr/>
                    <a:lstStyle/>
                    <a:p>
                      <a:pPr algn="ctr" fontAlgn="ctr"/>
                      <a:r>
                        <a:rPr lang="es-CL" sz="1600" b="1" u="none" strike="noStrike" dirty="0">
                          <a:effectLst/>
                          <a:latin typeface="Arial Narrow" panose="020B0606020202030204" pitchFamily="34" charset="0"/>
                        </a:rPr>
                        <a:t> Responsable</a:t>
                      </a:r>
                      <a:endParaRPr lang="es-CL" sz="1600" b="1" i="0" u="none" strike="noStrike" dirty="0">
                        <a:solidFill>
                          <a:srgbClr val="000000"/>
                        </a:solidFill>
                        <a:effectLst/>
                        <a:latin typeface="Arial Narrow" panose="020B0606020202030204" pitchFamily="34" charset="0"/>
                      </a:endParaRPr>
                    </a:p>
                  </a:txBody>
                  <a:tcPr marL="7126" marR="7126" marT="7126" marB="0" anchor="ctr"/>
                </a:tc>
                <a:extLst>
                  <a:ext uri="{0D108BD9-81ED-4DB2-BD59-A6C34878D82A}">
                    <a16:rowId xmlns:a16="http://schemas.microsoft.com/office/drawing/2014/main" val="3297743723"/>
                  </a:ext>
                </a:extLst>
              </a:tr>
              <a:tr h="1106647">
                <a:tc>
                  <a:txBody>
                    <a:bodyPr/>
                    <a:lstStyle/>
                    <a:p>
                      <a:pPr marL="72000" algn="l" fontAlgn="t"/>
                      <a:r>
                        <a:rPr lang="es-ES" sz="1600" b="0" i="0" u="none" strike="noStrike" dirty="0">
                          <a:solidFill>
                            <a:srgbClr val="000000"/>
                          </a:solidFill>
                          <a:effectLst/>
                          <a:latin typeface="Arial Narrow" panose="020B0606020202030204" pitchFamily="34" charset="0"/>
                        </a:rPr>
                        <a:t>Apertura de nueva línea programática (Multimodales en RPA y nueva oferta de protección de derechos)</a:t>
                      </a:r>
                      <a:endParaRPr lang="es-CL" sz="1600" b="0" i="0" u="none" strike="noStrike" dirty="0">
                        <a:solidFill>
                          <a:srgbClr val="000000"/>
                        </a:solidFill>
                        <a:effectLst/>
                        <a:latin typeface="Arial Narrow" panose="020B0606020202030204" pitchFamily="34" charset="0"/>
                      </a:endParaRPr>
                    </a:p>
                  </a:txBody>
                  <a:tcPr marL="7126" marR="7126" marT="7126" marB="0" anchor="ctr">
                    <a:noFill/>
                  </a:tcPr>
                </a:tc>
                <a:tc>
                  <a:txBody>
                    <a:bodyPr/>
                    <a:lstStyle/>
                    <a:p>
                      <a:pPr marL="72000" algn="just" fontAlgn="t"/>
                      <a:r>
                        <a:rPr lang="es-ES" sz="1600" b="0" i="0" u="none" strike="noStrike" dirty="0">
                          <a:solidFill>
                            <a:srgbClr val="000000"/>
                          </a:solidFill>
                          <a:effectLst/>
                          <a:latin typeface="Arial Narrow" panose="020B0606020202030204" pitchFamily="34" charset="0"/>
                        </a:rPr>
                        <a:t>Avanzar en propuestas metodológicas de manera anticipada</a:t>
                      </a:r>
                    </a:p>
                  </a:txBody>
                  <a:tcPr marL="7126" marR="7126" marT="7126" marB="0" anchor="ctr">
                    <a:noFill/>
                  </a:tcPr>
                </a:tc>
                <a:tc>
                  <a:txBody>
                    <a:bodyPr/>
                    <a:lstStyle/>
                    <a:p>
                      <a:pPr marL="72000" algn="l" fontAlgn="ctr"/>
                      <a:r>
                        <a:rPr lang="es-CL" sz="1600" b="0" i="0" u="none" strike="noStrike" dirty="0">
                          <a:solidFill>
                            <a:srgbClr val="000000"/>
                          </a:solidFill>
                          <a:effectLst/>
                          <a:latin typeface="Arial Narrow" panose="020B0606020202030204" pitchFamily="34" charset="0"/>
                        </a:rPr>
                        <a:t>Dir. </a:t>
                      </a:r>
                      <a:r>
                        <a:rPr lang="es-CL" sz="1600" b="0" i="0" u="none" strike="noStrike" dirty="0" err="1">
                          <a:solidFill>
                            <a:srgbClr val="000000"/>
                          </a:solidFill>
                          <a:effectLst/>
                          <a:latin typeface="Arial Narrow" panose="020B0606020202030204" pitchFamily="34" charset="0"/>
                        </a:rPr>
                        <a:t>Op</a:t>
                      </a:r>
                      <a:r>
                        <a:rPr lang="es-CL" sz="1600" b="0" i="0" u="none" strike="noStrike" dirty="0">
                          <a:solidFill>
                            <a:srgbClr val="000000"/>
                          </a:solidFill>
                          <a:effectLst/>
                          <a:latin typeface="Arial Narrow" panose="020B0606020202030204" pitchFamily="34" charset="0"/>
                        </a:rPr>
                        <a:t> Sociales - Estudios</a:t>
                      </a:r>
                    </a:p>
                  </a:txBody>
                  <a:tcPr marL="7126" marR="7126" marT="7126" marB="0" anchor="ctr">
                    <a:noFill/>
                  </a:tcPr>
                </a:tc>
                <a:extLst>
                  <a:ext uri="{0D108BD9-81ED-4DB2-BD59-A6C34878D82A}">
                    <a16:rowId xmlns:a16="http://schemas.microsoft.com/office/drawing/2014/main" val="157983279"/>
                  </a:ext>
                </a:extLst>
              </a:tr>
              <a:tr h="1106647">
                <a:tc>
                  <a:txBody>
                    <a:bodyPr/>
                    <a:lstStyle/>
                    <a:p>
                      <a:pPr marL="72000" algn="l" fontAlgn="t"/>
                      <a:r>
                        <a:rPr lang="es-ES" sz="1600" b="0" i="0" u="none" strike="noStrike" dirty="0">
                          <a:solidFill>
                            <a:srgbClr val="000000"/>
                          </a:solidFill>
                          <a:effectLst/>
                          <a:latin typeface="Arial Narrow" panose="020B0606020202030204" pitchFamily="34" charset="0"/>
                        </a:rPr>
                        <a:t>Implementación de Mejoras en línea RPA, en la organización actual, su estructura y funcionamiento</a:t>
                      </a:r>
                      <a:endParaRPr lang="es-CL" sz="1600" b="0" i="0" u="none" strike="noStrike" dirty="0">
                        <a:solidFill>
                          <a:srgbClr val="000000"/>
                        </a:solidFill>
                        <a:effectLst/>
                        <a:latin typeface="Arial Narrow" panose="020B0606020202030204" pitchFamily="34" charset="0"/>
                      </a:endParaRPr>
                    </a:p>
                  </a:txBody>
                  <a:tcPr marL="7126" marR="7126" marT="7126" marB="0" anchor="ctr">
                    <a:noFill/>
                  </a:tcPr>
                </a:tc>
                <a:tc>
                  <a:txBody>
                    <a:bodyPr/>
                    <a:lstStyle/>
                    <a:p>
                      <a:pPr marL="72000" algn="just" fontAlgn="t"/>
                      <a:r>
                        <a:rPr lang="es-ES" sz="1600" b="0" i="0" u="none" strike="noStrike" dirty="0">
                          <a:solidFill>
                            <a:srgbClr val="000000"/>
                          </a:solidFill>
                          <a:effectLst/>
                          <a:latin typeface="Arial Narrow" panose="020B0606020202030204" pitchFamily="34" charset="0"/>
                        </a:rPr>
                        <a:t>Ejecución de un plan de estratégico orientado a la Mejora de la gestión técnica </a:t>
                      </a:r>
                    </a:p>
                  </a:txBody>
                  <a:tcPr marL="7126" marR="7126" marT="7126" marB="0" anchor="ctr">
                    <a:noFill/>
                  </a:tcPr>
                </a:tc>
                <a:tc>
                  <a:txBody>
                    <a:bodyPr/>
                    <a:lstStyle/>
                    <a:p>
                      <a:pPr marL="72000" algn="l" fontAlgn="ctr"/>
                      <a:r>
                        <a:rPr lang="es-CL" sz="1600" b="0" i="0" u="none" strike="noStrike" dirty="0">
                          <a:solidFill>
                            <a:srgbClr val="000000"/>
                          </a:solidFill>
                          <a:effectLst/>
                          <a:latin typeface="Arial Narrow" panose="020B0606020202030204" pitchFamily="34" charset="0"/>
                        </a:rPr>
                        <a:t>Dir. </a:t>
                      </a:r>
                      <a:r>
                        <a:rPr lang="es-CL" sz="1600" b="0" i="0" u="none" strike="noStrike" dirty="0" err="1">
                          <a:solidFill>
                            <a:srgbClr val="000000"/>
                          </a:solidFill>
                          <a:effectLst/>
                          <a:latin typeface="Arial Narrow" panose="020B0606020202030204" pitchFamily="34" charset="0"/>
                        </a:rPr>
                        <a:t>Op</a:t>
                      </a:r>
                      <a:r>
                        <a:rPr lang="es-CL" sz="1600" b="0" i="0" u="none" strike="noStrike" dirty="0">
                          <a:solidFill>
                            <a:srgbClr val="000000"/>
                          </a:solidFill>
                          <a:effectLst/>
                          <a:latin typeface="Arial Narrow" panose="020B0606020202030204" pitchFamily="34" charset="0"/>
                        </a:rPr>
                        <a:t> Sociales </a:t>
                      </a:r>
                    </a:p>
                  </a:txBody>
                  <a:tcPr marL="7126" marR="7126" marT="7126" marB="0" anchor="ctr">
                    <a:noFill/>
                  </a:tcPr>
                </a:tc>
                <a:extLst>
                  <a:ext uri="{0D108BD9-81ED-4DB2-BD59-A6C34878D82A}">
                    <a16:rowId xmlns:a16="http://schemas.microsoft.com/office/drawing/2014/main" val="644842098"/>
                  </a:ext>
                </a:extLst>
              </a:tr>
              <a:tr h="1233518">
                <a:tc>
                  <a:txBody>
                    <a:bodyPr/>
                    <a:lstStyle/>
                    <a:p>
                      <a:pPr marL="72000" algn="l" fontAlgn="t"/>
                      <a:r>
                        <a:rPr lang="es-ES" sz="1600" b="0" i="0" u="none" strike="noStrike" dirty="0">
                          <a:solidFill>
                            <a:srgbClr val="000000"/>
                          </a:solidFill>
                          <a:effectLst/>
                          <a:latin typeface="Arial Narrow" panose="020B0606020202030204" pitchFamily="34" charset="0"/>
                        </a:rPr>
                        <a:t>Apoyo a la formación de los medios de comunicación que cubren la temática de niñez</a:t>
                      </a:r>
                      <a:endParaRPr lang="es-CL" sz="1600" b="0" i="0" u="none" strike="noStrike" dirty="0">
                        <a:solidFill>
                          <a:srgbClr val="000000"/>
                        </a:solidFill>
                        <a:effectLst/>
                        <a:latin typeface="Arial Narrow" panose="020B0606020202030204" pitchFamily="34" charset="0"/>
                      </a:endParaRPr>
                    </a:p>
                  </a:txBody>
                  <a:tcPr marL="7126" marR="7126" marT="7126" marB="0" anchor="ctr">
                    <a:noFill/>
                  </a:tcPr>
                </a:tc>
                <a:tc>
                  <a:txBody>
                    <a:bodyPr/>
                    <a:lstStyle/>
                    <a:p>
                      <a:pPr marL="72000" algn="just" fontAlgn="t"/>
                      <a:r>
                        <a:rPr lang="es-ES" sz="1600" b="0" i="0" u="none" strike="noStrike" dirty="0">
                          <a:solidFill>
                            <a:srgbClr val="000000"/>
                          </a:solidFill>
                          <a:effectLst/>
                          <a:latin typeface="Arial Narrow" panose="020B0606020202030204" pitchFamily="34" charset="0"/>
                        </a:rPr>
                        <a:t>1.Talleres de formación para periodistas que cubren el sector en distintas temáticas</a:t>
                      </a:r>
                    </a:p>
                    <a:p>
                      <a:pPr marL="72000" algn="just" fontAlgn="t"/>
                      <a:r>
                        <a:rPr lang="es-ES" sz="1600" b="0" i="0" u="none" strike="noStrike" dirty="0">
                          <a:solidFill>
                            <a:srgbClr val="000000"/>
                          </a:solidFill>
                          <a:effectLst/>
                          <a:latin typeface="Arial Narrow" panose="020B0606020202030204" pitchFamily="34" charset="0"/>
                        </a:rPr>
                        <a:t>2.Generación de materiales y documentos de apoyo para editores de medios</a:t>
                      </a:r>
                    </a:p>
                    <a:p>
                      <a:pPr marL="72000" algn="just" fontAlgn="t"/>
                      <a:r>
                        <a:rPr lang="es-ES" sz="1600" b="0" i="0" u="none" strike="noStrike" dirty="0">
                          <a:solidFill>
                            <a:srgbClr val="000000"/>
                          </a:solidFill>
                          <a:effectLst/>
                          <a:latin typeface="Arial Narrow" panose="020B0606020202030204" pitchFamily="34" charset="0"/>
                        </a:rPr>
                        <a:t>3.Catálogo de expertos para medios de comunicación</a:t>
                      </a:r>
                    </a:p>
                  </a:txBody>
                  <a:tcPr marL="7126" marR="7126" marT="7126" marB="0" anchor="ctr">
                    <a:noFill/>
                  </a:tcPr>
                </a:tc>
                <a:tc>
                  <a:txBody>
                    <a:bodyPr/>
                    <a:lstStyle/>
                    <a:p>
                      <a:pPr marL="72000" algn="l" fontAlgn="ctr"/>
                      <a:r>
                        <a:rPr lang="es-CL" sz="1600" b="0" i="0" u="none" strike="noStrike" dirty="0">
                          <a:solidFill>
                            <a:srgbClr val="000000"/>
                          </a:solidFill>
                          <a:effectLst/>
                          <a:latin typeface="Arial Narrow" panose="020B0606020202030204" pitchFamily="34" charset="0"/>
                        </a:rPr>
                        <a:t>Dir. Comunicaciones y </a:t>
                      </a:r>
                      <a:r>
                        <a:rPr lang="es-CL" sz="1600" b="0" i="0" u="none" strike="noStrike" dirty="0" err="1">
                          <a:solidFill>
                            <a:srgbClr val="000000"/>
                          </a:solidFill>
                          <a:effectLst/>
                          <a:latin typeface="Arial Narrow" panose="020B0606020202030204" pitchFamily="34" charset="0"/>
                        </a:rPr>
                        <a:t>Mkt</a:t>
                      </a:r>
                      <a:endParaRPr lang="es-CL" sz="1600" b="0" i="0" u="none" strike="noStrike" dirty="0">
                        <a:solidFill>
                          <a:srgbClr val="000000"/>
                        </a:solidFill>
                        <a:effectLst/>
                        <a:latin typeface="Arial Narrow" panose="020B0606020202030204" pitchFamily="34" charset="0"/>
                      </a:endParaRPr>
                    </a:p>
                  </a:txBody>
                  <a:tcPr marL="7126" marR="7126" marT="7126" marB="0" anchor="ctr">
                    <a:noFill/>
                  </a:tcPr>
                </a:tc>
                <a:extLst>
                  <a:ext uri="{0D108BD9-81ED-4DB2-BD59-A6C34878D82A}">
                    <a16:rowId xmlns:a16="http://schemas.microsoft.com/office/drawing/2014/main" val="902881672"/>
                  </a:ext>
                </a:extLst>
              </a:tr>
              <a:tr h="1106647">
                <a:tc>
                  <a:txBody>
                    <a:bodyPr/>
                    <a:lstStyle/>
                    <a:p>
                      <a:pPr marL="72000" algn="l" fontAlgn="t"/>
                      <a:r>
                        <a:rPr lang="es-ES" sz="1600" b="0" i="0" u="none" strike="noStrike" dirty="0">
                          <a:solidFill>
                            <a:srgbClr val="000000"/>
                          </a:solidFill>
                          <a:effectLst/>
                          <a:latin typeface="Arial Narrow" panose="020B0606020202030204" pitchFamily="34" charset="0"/>
                        </a:rPr>
                        <a:t>Apoyo al fortalecimiento de la cohesión entre los colaboradores y respecto de la misión y propósito institucional</a:t>
                      </a:r>
                      <a:endParaRPr lang="es-CL" sz="1600" b="0" i="0" u="none" strike="noStrike" dirty="0">
                        <a:solidFill>
                          <a:srgbClr val="000000"/>
                        </a:solidFill>
                        <a:effectLst/>
                        <a:latin typeface="Arial Narrow" panose="020B0606020202030204" pitchFamily="34" charset="0"/>
                      </a:endParaRPr>
                    </a:p>
                  </a:txBody>
                  <a:tcPr marL="7126" marR="7126" marT="7126" marB="0" anchor="ctr">
                    <a:noFill/>
                  </a:tcPr>
                </a:tc>
                <a:tc>
                  <a:txBody>
                    <a:bodyPr/>
                    <a:lstStyle/>
                    <a:p>
                      <a:pPr marL="72000" algn="just" fontAlgn="t"/>
                      <a:r>
                        <a:rPr lang="es-ES" sz="1600" b="0" i="0" u="none" strike="noStrike" dirty="0">
                          <a:solidFill>
                            <a:srgbClr val="000000"/>
                          </a:solidFill>
                          <a:effectLst/>
                          <a:latin typeface="Arial Narrow" panose="020B0606020202030204" pitchFamily="34" charset="0"/>
                        </a:rPr>
                        <a:t>1.Ejecución de un plan estratégico de comunicación interna, orientada a la adopción del sello y propósito institucional por parte de los colaboradores</a:t>
                      </a:r>
                    </a:p>
                    <a:p>
                      <a:pPr marL="72000" algn="just" fontAlgn="t"/>
                      <a:r>
                        <a:rPr lang="es-ES" sz="1600" b="0" i="0" u="none" strike="noStrike" dirty="0">
                          <a:solidFill>
                            <a:srgbClr val="000000"/>
                          </a:solidFill>
                          <a:effectLst/>
                          <a:latin typeface="Arial Narrow" panose="020B0606020202030204" pitchFamily="34" charset="0"/>
                        </a:rPr>
                        <a:t>2.Ejecución del plan de gestión del cambio institucional</a:t>
                      </a:r>
                    </a:p>
                    <a:p>
                      <a:pPr marL="72000" algn="just" fontAlgn="t"/>
                      <a:r>
                        <a:rPr lang="es-ES" sz="1600" b="0" i="0" u="none" strike="noStrike" dirty="0">
                          <a:solidFill>
                            <a:srgbClr val="000000"/>
                          </a:solidFill>
                          <a:effectLst/>
                          <a:latin typeface="Arial Narrow" panose="020B0606020202030204" pitchFamily="34" charset="0"/>
                        </a:rPr>
                        <a:t>3.Difusión y apoyo a la adopción de los procesos de las distintas direcciones de la fundación</a:t>
                      </a:r>
                    </a:p>
                  </a:txBody>
                  <a:tcPr marL="7126" marR="7126" marT="7126" marB="0" anchor="ctr">
                    <a:noFill/>
                  </a:tcPr>
                </a:tc>
                <a:tc>
                  <a:txBody>
                    <a:bodyPr/>
                    <a:lstStyle/>
                    <a:p>
                      <a:pPr marL="72000" marR="0" indent="0" algn="l" defTabSz="914400" rtl="0" eaLnBrk="1" fontAlgn="ctr" latinLnBrk="0" hangingPunct="1">
                        <a:lnSpc>
                          <a:spcPct val="100000"/>
                        </a:lnSpc>
                        <a:spcBef>
                          <a:spcPts val="0"/>
                        </a:spcBef>
                        <a:spcAft>
                          <a:spcPts val="0"/>
                        </a:spcAft>
                        <a:buClrTx/>
                        <a:buSzTx/>
                        <a:buFontTx/>
                        <a:buNone/>
                        <a:tabLst/>
                        <a:defRPr/>
                      </a:pPr>
                      <a:r>
                        <a:rPr lang="es-CL" sz="1600" b="0" i="0" u="none" strike="noStrike" dirty="0">
                          <a:solidFill>
                            <a:srgbClr val="000000"/>
                          </a:solidFill>
                          <a:effectLst/>
                          <a:latin typeface="Arial Narrow" panose="020B0606020202030204" pitchFamily="34" charset="0"/>
                        </a:rPr>
                        <a:t>Dir. Comunicaciones y </a:t>
                      </a:r>
                      <a:r>
                        <a:rPr lang="es-CL" sz="1600" b="0" i="0" u="none" strike="noStrike" dirty="0" err="1">
                          <a:solidFill>
                            <a:srgbClr val="000000"/>
                          </a:solidFill>
                          <a:effectLst/>
                          <a:latin typeface="Arial Narrow" panose="020B0606020202030204" pitchFamily="34" charset="0"/>
                        </a:rPr>
                        <a:t>Mkt</a:t>
                      </a:r>
                      <a:endParaRPr lang="es-CL" sz="1600" b="0" i="0" u="none" strike="noStrike" dirty="0">
                        <a:solidFill>
                          <a:srgbClr val="000000"/>
                        </a:solidFill>
                        <a:effectLst/>
                        <a:latin typeface="Arial Narrow" panose="020B0606020202030204" pitchFamily="34" charset="0"/>
                      </a:endParaRPr>
                    </a:p>
                    <a:p>
                      <a:pPr marL="72000" algn="l" fontAlgn="ctr"/>
                      <a:endParaRPr lang="es-CL" sz="1600" b="0" i="0" u="none" strike="noStrike" dirty="0">
                        <a:solidFill>
                          <a:srgbClr val="000000"/>
                        </a:solidFill>
                        <a:effectLst/>
                        <a:latin typeface="Arial Narrow" panose="020B0606020202030204" pitchFamily="34" charset="0"/>
                      </a:endParaRPr>
                    </a:p>
                  </a:txBody>
                  <a:tcPr marL="7126" marR="7126" marT="7126" marB="0" anchor="ctr">
                    <a:noFill/>
                  </a:tcPr>
                </a:tc>
                <a:extLst>
                  <a:ext uri="{0D108BD9-81ED-4DB2-BD59-A6C34878D82A}">
                    <a16:rowId xmlns:a16="http://schemas.microsoft.com/office/drawing/2014/main" val="872956588"/>
                  </a:ext>
                </a:extLst>
              </a:tr>
            </a:tbl>
          </a:graphicData>
        </a:graphic>
      </p:graphicFrame>
      <p:sp>
        <p:nvSpPr>
          <p:cNvPr id="4" name="Título 1">
            <a:extLst>
              <a:ext uri="{FF2B5EF4-FFF2-40B4-BE49-F238E27FC236}">
                <a16:creationId xmlns:a16="http://schemas.microsoft.com/office/drawing/2014/main" id="{FA1099FC-142B-43DE-5E1D-7F4DF0BDFC45}"/>
              </a:ext>
            </a:extLst>
          </p:cNvPr>
          <p:cNvSpPr txBox="1">
            <a:spLocks/>
          </p:cNvSpPr>
          <p:nvPr/>
        </p:nvSpPr>
        <p:spPr>
          <a:xfrm>
            <a:off x="2026034" y="260700"/>
            <a:ext cx="7818358" cy="109026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CL" altLang="en-US" sz="3600" b="1" dirty="0">
                <a:latin typeface="Arial Narrow" panose="020B0606020202030204" pitchFamily="34" charset="0"/>
              </a:rPr>
              <a:t>Gestión de los Riesgos del Sistema de Gestión de Calidad</a:t>
            </a:r>
          </a:p>
        </p:txBody>
      </p:sp>
    </p:spTree>
    <p:extLst>
      <p:ext uri="{BB962C8B-B14F-4D97-AF65-F5344CB8AC3E}">
        <p14:creationId xmlns:p14="http://schemas.microsoft.com/office/powerpoint/2010/main" val="38045132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3315653267"/>
              </p:ext>
            </p:extLst>
          </p:nvPr>
        </p:nvGraphicFramePr>
        <p:xfrm>
          <a:off x="199315" y="1226335"/>
          <a:ext cx="11744155" cy="5480161"/>
        </p:xfrm>
        <a:graphic>
          <a:graphicData uri="http://schemas.openxmlformats.org/drawingml/2006/table">
            <a:tbl>
              <a:tblPr>
                <a:tableStyleId>{69CF1AB2-1976-4502-BF36-3FF5EA218861}</a:tableStyleId>
              </a:tblPr>
              <a:tblGrid>
                <a:gridCol w="2674850">
                  <a:extLst>
                    <a:ext uri="{9D8B030D-6E8A-4147-A177-3AD203B41FA5}">
                      <a16:colId xmlns:a16="http://schemas.microsoft.com/office/drawing/2014/main" val="1245716885"/>
                    </a:ext>
                  </a:extLst>
                </a:gridCol>
                <a:gridCol w="7203569">
                  <a:extLst>
                    <a:ext uri="{9D8B030D-6E8A-4147-A177-3AD203B41FA5}">
                      <a16:colId xmlns:a16="http://schemas.microsoft.com/office/drawing/2014/main" val="1365661644"/>
                    </a:ext>
                  </a:extLst>
                </a:gridCol>
                <a:gridCol w="1865736">
                  <a:extLst>
                    <a:ext uri="{9D8B030D-6E8A-4147-A177-3AD203B41FA5}">
                      <a16:colId xmlns:a16="http://schemas.microsoft.com/office/drawing/2014/main" val="4178720851"/>
                    </a:ext>
                  </a:extLst>
                </a:gridCol>
              </a:tblGrid>
              <a:tr h="264755">
                <a:tc>
                  <a:txBody>
                    <a:bodyPr/>
                    <a:lstStyle/>
                    <a:p>
                      <a:pPr algn="ctr" fontAlgn="ctr"/>
                      <a:r>
                        <a:rPr lang="es-CL" sz="1600" b="1" u="none" strike="noStrike" dirty="0">
                          <a:effectLst/>
                          <a:latin typeface="Arial Narrow" panose="020B0606020202030204" pitchFamily="34" charset="0"/>
                        </a:rPr>
                        <a:t>Oportunidad</a:t>
                      </a:r>
                      <a:endParaRPr lang="es-CL" sz="1600" b="1" i="0" u="none" strike="noStrike" dirty="0">
                        <a:solidFill>
                          <a:srgbClr val="000000"/>
                        </a:solidFill>
                        <a:effectLst/>
                        <a:latin typeface="Arial Narrow" panose="020B0606020202030204" pitchFamily="34" charset="0"/>
                      </a:endParaRPr>
                    </a:p>
                  </a:txBody>
                  <a:tcPr marL="7126" marR="7126" marT="7126" marB="0" anchor="ctr"/>
                </a:tc>
                <a:tc>
                  <a:txBody>
                    <a:bodyPr/>
                    <a:lstStyle/>
                    <a:p>
                      <a:pPr algn="ctr" fontAlgn="ctr"/>
                      <a:r>
                        <a:rPr lang="es-CL" sz="1600" b="1" u="none" strike="noStrike" dirty="0">
                          <a:effectLst/>
                          <a:latin typeface="Arial Narrow" panose="020B0606020202030204" pitchFamily="34" charset="0"/>
                        </a:rPr>
                        <a:t> Acciones</a:t>
                      </a:r>
                      <a:endParaRPr lang="es-CL" sz="1600" b="1" i="0" u="none" strike="noStrike" dirty="0">
                        <a:solidFill>
                          <a:srgbClr val="000000"/>
                        </a:solidFill>
                        <a:effectLst/>
                        <a:latin typeface="Arial Narrow" panose="020B0606020202030204" pitchFamily="34" charset="0"/>
                      </a:endParaRPr>
                    </a:p>
                  </a:txBody>
                  <a:tcPr marL="7126" marR="7126" marT="7126" marB="0" anchor="ctr"/>
                </a:tc>
                <a:tc>
                  <a:txBody>
                    <a:bodyPr/>
                    <a:lstStyle/>
                    <a:p>
                      <a:pPr algn="ctr" fontAlgn="ctr"/>
                      <a:r>
                        <a:rPr lang="es-CL" sz="1600" b="1" u="none" strike="noStrike" dirty="0">
                          <a:effectLst/>
                          <a:latin typeface="Arial Narrow" panose="020B0606020202030204" pitchFamily="34" charset="0"/>
                        </a:rPr>
                        <a:t> Responsable</a:t>
                      </a:r>
                      <a:endParaRPr lang="es-CL" sz="1600" b="1" i="0" u="none" strike="noStrike" dirty="0">
                        <a:solidFill>
                          <a:srgbClr val="000000"/>
                        </a:solidFill>
                        <a:effectLst/>
                        <a:latin typeface="Arial Narrow" panose="020B0606020202030204" pitchFamily="34" charset="0"/>
                      </a:endParaRPr>
                    </a:p>
                  </a:txBody>
                  <a:tcPr marL="7126" marR="7126" marT="7126" marB="0" anchor="ctr"/>
                </a:tc>
                <a:extLst>
                  <a:ext uri="{0D108BD9-81ED-4DB2-BD59-A6C34878D82A}">
                    <a16:rowId xmlns:a16="http://schemas.microsoft.com/office/drawing/2014/main" val="3297743723"/>
                  </a:ext>
                </a:extLst>
              </a:tr>
              <a:tr h="2152465">
                <a:tc>
                  <a:txBody>
                    <a:bodyPr/>
                    <a:lstStyle/>
                    <a:p>
                      <a:pPr marL="72000" algn="l" fontAlgn="t"/>
                      <a:r>
                        <a:rPr lang="es-CL" sz="1600" b="0" i="0" u="none" strike="noStrike" dirty="0">
                          <a:solidFill>
                            <a:srgbClr val="000000"/>
                          </a:solidFill>
                          <a:effectLst/>
                          <a:latin typeface="Arial Narrow" panose="020B0606020202030204" pitchFamily="34" charset="0"/>
                        </a:rPr>
                        <a:t>Desarrollo de plataforma TI</a:t>
                      </a:r>
                    </a:p>
                  </a:txBody>
                  <a:tcPr marL="7126" marR="7126" marT="7126" marB="0" anchor="ctr">
                    <a:noFill/>
                  </a:tcPr>
                </a:tc>
                <a:tc>
                  <a:txBody>
                    <a:bodyPr/>
                    <a:lstStyle/>
                    <a:p>
                      <a:pPr marL="72000" algn="just" fontAlgn="t"/>
                      <a:r>
                        <a:rPr lang="es-ES" sz="1600" b="0" i="0" u="none" strike="noStrike" dirty="0">
                          <a:solidFill>
                            <a:srgbClr val="000000"/>
                          </a:solidFill>
                          <a:effectLst/>
                          <a:latin typeface="Arial Narrow" panose="020B0606020202030204" pitchFamily="34" charset="0"/>
                        </a:rPr>
                        <a:t>1. Potenciar el uso de herramientas colaborativas (SAG, </a:t>
                      </a:r>
                      <a:r>
                        <a:rPr lang="es-ES" sz="1600" b="0" i="0" u="none" strike="noStrike" dirty="0" err="1">
                          <a:solidFill>
                            <a:srgbClr val="000000"/>
                          </a:solidFill>
                          <a:effectLst/>
                          <a:latin typeface="Arial Narrow" panose="020B0606020202030204" pitchFamily="34" charset="0"/>
                        </a:rPr>
                        <a:t>Isotools</a:t>
                      </a:r>
                      <a:r>
                        <a:rPr lang="es-ES" sz="1600" b="0" i="0" u="none" strike="noStrike" dirty="0">
                          <a:solidFill>
                            <a:srgbClr val="000000"/>
                          </a:solidFill>
                          <a:effectLst/>
                          <a:latin typeface="Arial Narrow" panose="020B0606020202030204" pitchFamily="34" charset="0"/>
                        </a:rPr>
                        <a:t>, BUK, </a:t>
                      </a:r>
                      <a:r>
                        <a:rPr lang="es-ES" sz="1600" b="0" i="0" u="none" strike="noStrike" dirty="0" err="1">
                          <a:solidFill>
                            <a:srgbClr val="000000"/>
                          </a:solidFill>
                          <a:effectLst/>
                          <a:latin typeface="Arial Narrow" panose="020B0606020202030204" pitchFamily="34" charset="0"/>
                        </a:rPr>
                        <a:t>Impusoft</a:t>
                      </a:r>
                      <a:r>
                        <a:rPr lang="es-ES" sz="1600" b="0" i="0" u="none" strike="noStrike" dirty="0">
                          <a:solidFill>
                            <a:srgbClr val="000000"/>
                          </a:solidFill>
                          <a:effectLst/>
                          <a:latin typeface="Arial Narrow" panose="020B0606020202030204" pitchFamily="34" charset="0"/>
                        </a:rPr>
                        <a:t>, </a:t>
                      </a:r>
                      <a:r>
                        <a:rPr lang="es-ES" sz="1600" b="0" i="0" u="none" strike="noStrike" dirty="0" err="1">
                          <a:solidFill>
                            <a:srgbClr val="000000"/>
                          </a:solidFill>
                          <a:effectLst/>
                          <a:latin typeface="Arial Narrow" panose="020B0606020202030204" pitchFamily="34" charset="0"/>
                        </a:rPr>
                        <a:t>Power</a:t>
                      </a:r>
                      <a:r>
                        <a:rPr lang="es-ES" sz="1600" b="0" i="0" u="none" strike="noStrike" dirty="0">
                          <a:solidFill>
                            <a:srgbClr val="000000"/>
                          </a:solidFill>
                          <a:effectLst/>
                          <a:latin typeface="Arial Narrow" panose="020B0606020202030204" pitchFamily="34" charset="0"/>
                        </a:rPr>
                        <a:t> BI, </a:t>
                      </a:r>
                      <a:r>
                        <a:rPr lang="es-ES" sz="1600" b="0" i="0" u="none" strike="noStrike" dirty="0" err="1">
                          <a:solidFill>
                            <a:srgbClr val="000000"/>
                          </a:solidFill>
                          <a:effectLst/>
                          <a:latin typeface="Arial Narrow" panose="020B0606020202030204" pitchFamily="34" charset="0"/>
                        </a:rPr>
                        <a:t>Teams</a:t>
                      </a:r>
                      <a:r>
                        <a:rPr lang="es-ES" sz="1600" b="0" i="0" u="none" strike="noStrike" dirty="0">
                          <a:solidFill>
                            <a:srgbClr val="000000"/>
                          </a:solidFill>
                          <a:effectLst/>
                          <a:latin typeface="Arial Narrow" panose="020B0606020202030204" pitchFamily="34" charset="0"/>
                        </a:rPr>
                        <a:t>, Correo, Sitios web, </a:t>
                      </a:r>
                      <a:r>
                        <a:rPr lang="es-ES" sz="1600" b="0" i="0" u="none" strike="noStrike" dirty="0" err="1">
                          <a:solidFill>
                            <a:srgbClr val="000000"/>
                          </a:solidFill>
                          <a:effectLst/>
                          <a:latin typeface="Arial Narrow" panose="020B0606020202030204" pitchFamily="34" charset="0"/>
                        </a:rPr>
                        <a:t>One</a:t>
                      </a:r>
                      <a:r>
                        <a:rPr lang="es-ES" sz="1600" b="0" i="0" u="none" strike="noStrike" dirty="0">
                          <a:solidFill>
                            <a:srgbClr val="000000"/>
                          </a:solidFill>
                          <a:effectLst/>
                          <a:latin typeface="Arial Narrow" panose="020B0606020202030204" pitchFamily="34" charset="0"/>
                        </a:rPr>
                        <a:t> Drive, otros)</a:t>
                      </a:r>
                    </a:p>
                    <a:p>
                      <a:pPr marL="72000" algn="just" fontAlgn="t"/>
                      <a:r>
                        <a:rPr lang="es-ES" sz="1600" b="0" i="0" u="none" strike="noStrike" dirty="0">
                          <a:solidFill>
                            <a:srgbClr val="000000"/>
                          </a:solidFill>
                          <a:effectLst/>
                          <a:latin typeface="Arial Narrow" panose="020B0606020202030204" pitchFamily="34" charset="0"/>
                        </a:rPr>
                        <a:t>2.Implementar aplicaciones informáticas para automatizar y hacer más eficientes la gestión de comunicación interna, externa, administrativa y contable</a:t>
                      </a:r>
                    </a:p>
                    <a:p>
                      <a:pPr marL="72000" algn="just" fontAlgn="t"/>
                      <a:r>
                        <a:rPr lang="es-ES" sz="1600" b="0" i="0" u="none" strike="noStrike" dirty="0">
                          <a:solidFill>
                            <a:srgbClr val="000000"/>
                          </a:solidFill>
                          <a:effectLst/>
                          <a:latin typeface="Arial Narrow" panose="020B0606020202030204" pitchFamily="34" charset="0"/>
                        </a:rPr>
                        <a:t>3.Implementar aplicaciones informáticas para automatizar y hacer más eficiente la gestión del sistema de gestión de la calidad</a:t>
                      </a:r>
                    </a:p>
                    <a:p>
                      <a:pPr marL="72000" algn="just" fontAlgn="t"/>
                      <a:r>
                        <a:rPr lang="es-ES" sz="1600" b="0" i="0" u="none" strike="noStrike" dirty="0">
                          <a:solidFill>
                            <a:srgbClr val="000000"/>
                          </a:solidFill>
                          <a:effectLst/>
                          <a:latin typeface="Arial Narrow" panose="020B0606020202030204" pitchFamily="34" charset="0"/>
                        </a:rPr>
                        <a:t>4.Ejecutar plan de integración de seguridad de la información para generar condiciones adecuadas para que los datos sensibles de la fundación estén siempre resguardados</a:t>
                      </a:r>
                    </a:p>
                  </a:txBody>
                  <a:tcPr marL="7126" marR="7126" marT="7126" marB="0" anchor="ctr">
                    <a:noFill/>
                  </a:tcPr>
                </a:tc>
                <a:tc>
                  <a:txBody>
                    <a:bodyPr/>
                    <a:lstStyle/>
                    <a:p>
                      <a:pPr marL="72000" marR="0" indent="0" algn="l" defTabSz="914400" rtl="0" eaLnBrk="1" fontAlgn="ctr" latinLnBrk="0" hangingPunct="1">
                        <a:lnSpc>
                          <a:spcPct val="100000"/>
                        </a:lnSpc>
                        <a:spcBef>
                          <a:spcPts val="0"/>
                        </a:spcBef>
                        <a:spcAft>
                          <a:spcPts val="0"/>
                        </a:spcAft>
                        <a:buClrTx/>
                        <a:buSzTx/>
                        <a:buFontTx/>
                        <a:buNone/>
                        <a:tabLst/>
                        <a:defRPr/>
                      </a:pPr>
                      <a:r>
                        <a:rPr lang="es-CL" sz="1600" b="0" i="0" u="none" strike="noStrike" dirty="0">
                          <a:solidFill>
                            <a:srgbClr val="000000"/>
                          </a:solidFill>
                          <a:effectLst/>
                          <a:latin typeface="Arial Narrow" panose="020B0606020202030204" pitchFamily="34" charset="0"/>
                        </a:rPr>
                        <a:t>Dirección de TI</a:t>
                      </a:r>
                    </a:p>
                    <a:p>
                      <a:pPr marL="72000" algn="l" fontAlgn="ctr"/>
                      <a:endParaRPr lang="es-CL" sz="1600" b="0" i="0" u="none" strike="noStrike" dirty="0">
                        <a:solidFill>
                          <a:srgbClr val="000000"/>
                        </a:solidFill>
                        <a:effectLst/>
                        <a:latin typeface="Arial Narrow" panose="020B0606020202030204" pitchFamily="34" charset="0"/>
                      </a:endParaRPr>
                    </a:p>
                  </a:txBody>
                  <a:tcPr marL="7126" marR="7126" marT="7126" marB="0" anchor="ctr">
                    <a:noFill/>
                  </a:tcPr>
                </a:tc>
                <a:extLst>
                  <a:ext uri="{0D108BD9-81ED-4DB2-BD59-A6C34878D82A}">
                    <a16:rowId xmlns:a16="http://schemas.microsoft.com/office/drawing/2014/main" val="157983279"/>
                  </a:ext>
                </a:extLst>
              </a:tr>
              <a:tr h="521993">
                <a:tc>
                  <a:txBody>
                    <a:bodyPr/>
                    <a:lstStyle/>
                    <a:p>
                      <a:pPr marL="72000" algn="l" fontAlgn="t"/>
                      <a:r>
                        <a:rPr lang="es-ES" sz="1600" b="0" i="0" u="none" strike="noStrike" dirty="0">
                          <a:solidFill>
                            <a:srgbClr val="000000"/>
                          </a:solidFill>
                          <a:effectLst/>
                          <a:latin typeface="Arial Narrow" panose="020B0606020202030204" pitchFamily="34" charset="0"/>
                        </a:rPr>
                        <a:t>Implementación de sistema operativo BUK</a:t>
                      </a:r>
                      <a:endParaRPr lang="es-CL" sz="1600" b="0" i="0" u="none" strike="noStrike" dirty="0">
                        <a:solidFill>
                          <a:srgbClr val="000000"/>
                        </a:solidFill>
                        <a:effectLst/>
                        <a:latin typeface="Arial Narrow" panose="020B0606020202030204" pitchFamily="34" charset="0"/>
                      </a:endParaRPr>
                    </a:p>
                  </a:txBody>
                  <a:tcPr marL="7126" marR="7126" marT="7126" marB="0" anchor="ctr">
                    <a:noFill/>
                  </a:tcPr>
                </a:tc>
                <a:tc>
                  <a:txBody>
                    <a:bodyPr/>
                    <a:lstStyle/>
                    <a:p>
                      <a:pPr marL="72000" algn="just" fontAlgn="t"/>
                      <a:r>
                        <a:rPr lang="es-ES" sz="1600" b="0" i="0" u="none" strike="noStrike" dirty="0">
                          <a:solidFill>
                            <a:srgbClr val="000000"/>
                          </a:solidFill>
                          <a:effectLst/>
                          <a:latin typeface="Arial Narrow" panose="020B0606020202030204" pitchFamily="34" charset="0"/>
                        </a:rPr>
                        <a:t>Ejecutar la implementación del nuevo sistema operativo con todos los módulos comprometidos para el optimo funcionamiento.</a:t>
                      </a:r>
                    </a:p>
                  </a:txBody>
                  <a:tcPr marL="7126" marR="7126" marT="7126" marB="0" anchor="ctr">
                    <a:noFill/>
                  </a:tcPr>
                </a:tc>
                <a:tc>
                  <a:txBody>
                    <a:bodyPr/>
                    <a:lstStyle/>
                    <a:p>
                      <a:pPr marL="72000" algn="l" fontAlgn="ctr"/>
                      <a:r>
                        <a:rPr lang="es-CL" sz="1600" b="0" i="0" u="none" strike="noStrike" dirty="0">
                          <a:solidFill>
                            <a:srgbClr val="000000"/>
                          </a:solidFill>
                          <a:effectLst/>
                          <a:latin typeface="Arial Narrow" panose="020B0606020202030204" pitchFamily="34" charset="0"/>
                        </a:rPr>
                        <a:t>Dir. Personas</a:t>
                      </a:r>
                    </a:p>
                  </a:txBody>
                  <a:tcPr marL="7126" marR="7126" marT="7126" marB="0" anchor="ctr">
                    <a:noFill/>
                  </a:tcPr>
                </a:tc>
                <a:extLst>
                  <a:ext uri="{0D108BD9-81ED-4DB2-BD59-A6C34878D82A}">
                    <a16:rowId xmlns:a16="http://schemas.microsoft.com/office/drawing/2014/main" val="644842098"/>
                  </a:ext>
                </a:extLst>
              </a:tr>
              <a:tr h="1036469">
                <a:tc>
                  <a:txBody>
                    <a:bodyPr/>
                    <a:lstStyle/>
                    <a:p>
                      <a:pPr marL="72000" algn="l" fontAlgn="t"/>
                      <a:r>
                        <a:rPr lang="es-ES" sz="1600" b="0" i="0" u="none" strike="noStrike" dirty="0">
                          <a:solidFill>
                            <a:srgbClr val="000000"/>
                          </a:solidFill>
                          <a:effectLst/>
                          <a:latin typeface="Arial Narrow" panose="020B0606020202030204" pitchFamily="34" charset="0"/>
                        </a:rPr>
                        <a:t>Potenciar el uso de las plataformas informáticas por parte de los Programas</a:t>
                      </a:r>
                      <a:endParaRPr lang="es-CL" sz="1600" b="0" i="0" u="none" strike="noStrike" dirty="0">
                        <a:solidFill>
                          <a:srgbClr val="000000"/>
                        </a:solidFill>
                        <a:effectLst/>
                        <a:latin typeface="Arial Narrow" panose="020B0606020202030204" pitchFamily="34" charset="0"/>
                      </a:endParaRPr>
                    </a:p>
                  </a:txBody>
                  <a:tcPr marL="7126" marR="7126" marT="7126" marB="0" anchor="ctr">
                    <a:noFill/>
                  </a:tcPr>
                </a:tc>
                <a:tc>
                  <a:txBody>
                    <a:bodyPr/>
                    <a:lstStyle/>
                    <a:p>
                      <a:pPr marL="72000" algn="just" fontAlgn="t"/>
                      <a:r>
                        <a:rPr lang="es-ES" sz="1600" b="0" i="0" u="none" strike="noStrike" dirty="0">
                          <a:solidFill>
                            <a:srgbClr val="000000"/>
                          </a:solidFill>
                          <a:effectLst/>
                          <a:latin typeface="Arial Narrow" panose="020B0606020202030204" pitchFamily="34" charset="0"/>
                        </a:rPr>
                        <a:t>Mejoras de desarrollo a las plataformas y capacitación de los usuarios ( SAG, </a:t>
                      </a:r>
                      <a:r>
                        <a:rPr lang="es-ES" sz="1600" b="0" i="0" u="none" strike="noStrike" dirty="0" err="1">
                          <a:solidFill>
                            <a:srgbClr val="000000"/>
                          </a:solidFill>
                          <a:effectLst/>
                          <a:latin typeface="Arial Narrow" panose="020B0606020202030204" pitchFamily="34" charset="0"/>
                        </a:rPr>
                        <a:t>Isotools</a:t>
                      </a:r>
                      <a:r>
                        <a:rPr lang="es-ES" sz="1600" b="0" i="0" u="none" strike="noStrike" dirty="0">
                          <a:solidFill>
                            <a:srgbClr val="000000"/>
                          </a:solidFill>
                          <a:effectLst/>
                          <a:latin typeface="Arial Narrow" panose="020B0606020202030204" pitchFamily="34" charset="0"/>
                        </a:rPr>
                        <a:t>, </a:t>
                      </a:r>
                      <a:r>
                        <a:rPr lang="es-ES" sz="1600" b="0" i="0" u="none" strike="noStrike" dirty="0" err="1">
                          <a:solidFill>
                            <a:srgbClr val="000000"/>
                          </a:solidFill>
                          <a:effectLst/>
                          <a:latin typeface="Arial Narrow" panose="020B0606020202030204" pitchFamily="34" charset="0"/>
                        </a:rPr>
                        <a:t>Impusoft</a:t>
                      </a:r>
                      <a:r>
                        <a:rPr lang="es-ES" sz="1600" b="0" i="0" u="none" strike="noStrike" dirty="0">
                          <a:solidFill>
                            <a:srgbClr val="000000"/>
                          </a:solidFill>
                          <a:effectLst/>
                          <a:latin typeface="Arial Narrow" panose="020B0606020202030204" pitchFamily="34" charset="0"/>
                        </a:rPr>
                        <a:t>)</a:t>
                      </a:r>
                    </a:p>
                  </a:txBody>
                  <a:tcPr marL="7126" marR="7126" marT="7126" marB="0" anchor="ctr">
                    <a:noFill/>
                  </a:tcPr>
                </a:tc>
                <a:tc>
                  <a:txBody>
                    <a:bodyPr/>
                    <a:lstStyle/>
                    <a:p>
                      <a:pPr marL="72000" algn="l" fontAlgn="ctr"/>
                      <a:r>
                        <a:rPr lang="es-ES" sz="1600" b="0" i="0" u="none" strike="noStrike" dirty="0">
                          <a:solidFill>
                            <a:srgbClr val="000000"/>
                          </a:solidFill>
                          <a:effectLst/>
                          <a:latin typeface="Arial Narrow" panose="020B0606020202030204" pitchFamily="34" charset="0"/>
                        </a:rPr>
                        <a:t>Dir. </a:t>
                      </a:r>
                      <a:r>
                        <a:rPr lang="es-ES" sz="1600" b="0" i="0" u="none" strike="noStrike" dirty="0" err="1">
                          <a:solidFill>
                            <a:srgbClr val="000000"/>
                          </a:solidFill>
                          <a:effectLst/>
                          <a:latin typeface="Arial Narrow" panose="020B0606020202030204" pitchFamily="34" charset="0"/>
                        </a:rPr>
                        <a:t>Adm</a:t>
                      </a:r>
                      <a:r>
                        <a:rPr lang="es-ES" sz="1600" b="0" i="0" u="none" strike="noStrike" dirty="0">
                          <a:solidFill>
                            <a:srgbClr val="000000"/>
                          </a:solidFill>
                          <a:effectLst/>
                          <a:latin typeface="Arial Narrow" panose="020B0606020202030204" pitchFamily="34" charset="0"/>
                        </a:rPr>
                        <a:t> y </a:t>
                      </a:r>
                      <a:r>
                        <a:rPr lang="es-ES" sz="1600" b="0" i="0" u="none" strike="noStrike" dirty="0" err="1">
                          <a:solidFill>
                            <a:srgbClr val="000000"/>
                          </a:solidFill>
                          <a:effectLst/>
                          <a:latin typeface="Arial Narrow" panose="020B0606020202030204" pitchFamily="34" charset="0"/>
                        </a:rPr>
                        <a:t>Fzas</a:t>
                      </a:r>
                      <a:r>
                        <a:rPr lang="es-ES" sz="1600" b="0" i="0" u="none" strike="noStrike" dirty="0">
                          <a:solidFill>
                            <a:srgbClr val="000000"/>
                          </a:solidFill>
                          <a:effectLst/>
                          <a:latin typeface="Arial Narrow" panose="020B0606020202030204" pitchFamily="34" charset="0"/>
                        </a:rPr>
                        <a:t>. - TI</a:t>
                      </a:r>
                      <a:endParaRPr lang="es-CL" sz="1600" b="0" i="0" u="none" strike="noStrike" dirty="0">
                        <a:solidFill>
                          <a:srgbClr val="000000"/>
                        </a:solidFill>
                        <a:effectLst/>
                        <a:latin typeface="Arial Narrow" panose="020B0606020202030204" pitchFamily="34" charset="0"/>
                      </a:endParaRPr>
                    </a:p>
                  </a:txBody>
                  <a:tcPr marL="7126" marR="7126" marT="7126" marB="0" anchor="ctr">
                    <a:noFill/>
                  </a:tcPr>
                </a:tc>
                <a:extLst>
                  <a:ext uri="{0D108BD9-81ED-4DB2-BD59-A6C34878D82A}">
                    <a16:rowId xmlns:a16="http://schemas.microsoft.com/office/drawing/2014/main" val="902881672"/>
                  </a:ext>
                </a:extLst>
              </a:tr>
              <a:tr h="960522">
                <a:tc>
                  <a:txBody>
                    <a:bodyPr/>
                    <a:lstStyle/>
                    <a:p>
                      <a:pPr marL="72000" algn="l" fontAlgn="t"/>
                      <a:r>
                        <a:rPr lang="es-ES" sz="1600" b="0" i="0" u="none" strike="noStrike" dirty="0">
                          <a:solidFill>
                            <a:srgbClr val="000000"/>
                          </a:solidFill>
                          <a:effectLst/>
                          <a:latin typeface="Arial Narrow" panose="020B0606020202030204" pitchFamily="34" charset="0"/>
                        </a:rPr>
                        <a:t>Potenciar el proceso de inducción y capacitación permanente de la normativa interna e externa de la FCDN</a:t>
                      </a:r>
                      <a:endParaRPr lang="es-CL" sz="1600" b="0" i="0" u="none" strike="noStrike" dirty="0">
                        <a:solidFill>
                          <a:srgbClr val="000000"/>
                        </a:solidFill>
                        <a:effectLst/>
                        <a:latin typeface="Arial Narrow" panose="020B0606020202030204" pitchFamily="34" charset="0"/>
                      </a:endParaRPr>
                    </a:p>
                  </a:txBody>
                  <a:tcPr marL="7126" marR="7126" marT="7126" marB="0" anchor="ctr">
                    <a:noFill/>
                  </a:tcPr>
                </a:tc>
                <a:tc>
                  <a:txBody>
                    <a:bodyPr/>
                    <a:lstStyle/>
                    <a:p>
                      <a:pPr marL="72000" algn="just" fontAlgn="t"/>
                      <a:r>
                        <a:rPr lang="es-ES" sz="1600" b="0" i="0" u="none" strike="noStrike" dirty="0">
                          <a:solidFill>
                            <a:srgbClr val="000000"/>
                          </a:solidFill>
                          <a:effectLst/>
                          <a:latin typeface="Arial Narrow" panose="020B0606020202030204" pitchFamily="34" charset="0"/>
                        </a:rPr>
                        <a:t>Ejecución del Plan de trabajo del  proceso de Inducción a los nuevos programas.</a:t>
                      </a:r>
                    </a:p>
                  </a:txBody>
                  <a:tcPr marL="7126" marR="7126" marT="7126" marB="0" anchor="ctr">
                    <a:noFill/>
                  </a:tcPr>
                </a:tc>
                <a:tc>
                  <a:txBody>
                    <a:bodyPr/>
                    <a:lstStyle/>
                    <a:p>
                      <a:pPr marL="72000" algn="l" fontAlgn="ctr"/>
                      <a:r>
                        <a:rPr lang="es-CL" sz="1600" b="0" i="0" u="none" strike="noStrike" dirty="0">
                          <a:solidFill>
                            <a:srgbClr val="000000"/>
                          </a:solidFill>
                          <a:effectLst/>
                          <a:latin typeface="Arial Narrow" panose="020B0606020202030204" pitchFamily="34" charset="0"/>
                        </a:rPr>
                        <a:t>Dir. </a:t>
                      </a:r>
                      <a:r>
                        <a:rPr lang="es-CL" sz="1600" b="0" i="0" u="none" strike="noStrike" dirty="0" err="1">
                          <a:solidFill>
                            <a:srgbClr val="000000"/>
                          </a:solidFill>
                          <a:effectLst/>
                          <a:latin typeface="Arial Narrow" panose="020B0606020202030204" pitchFamily="34" charset="0"/>
                        </a:rPr>
                        <a:t>Adm</a:t>
                      </a:r>
                      <a:r>
                        <a:rPr lang="es-CL" sz="1600" b="0" i="0" u="none" strike="noStrike" dirty="0">
                          <a:solidFill>
                            <a:srgbClr val="000000"/>
                          </a:solidFill>
                          <a:effectLst/>
                          <a:latin typeface="Arial Narrow" panose="020B0606020202030204" pitchFamily="34" charset="0"/>
                        </a:rPr>
                        <a:t> y </a:t>
                      </a:r>
                      <a:r>
                        <a:rPr lang="es-CL" sz="1600" b="0" i="0" u="none" strike="noStrike" dirty="0" err="1">
                          <a:solidFill>
                            <a:srgbClr val="000000"/>
                          </a:solidFill>
                          <a:effectLst/>
                          <a:latin typeface="Arial Narrow" panose="020B0606020202030204" pitchFamily="34" charset="0"/>
                        </a:rPr>
                        <a:t>Fzas</a:t>
                      </a:r>
                      <a:r>
                        <a:rPr lang="es-CL" sz="1600" b="0" i="0" u="none" strike="noStrike" dirty="0">
                          <a:solidFill>
                            <a:srgbClr val="000000"/>
                          </a:solidFill>
                          <a:effectLst/>
                          <a:latin typeface="Arial Narrow" panose="020B0606020202030204" pitchFamily="34" charset="0"/>
                        </a:rPr>
                        <a:t>.</a:t>
                      </a:r>
                    </a:p>
                  </a:txBody>
                  <a:tcPr marL="7126" marR="7126" marT="7126" marB="0" anchor="ctr">
                    <a:noFill/>
                  </a:tcPr>
                </a:tc>
                <a:extLst>
                  <a:ext uri="{0D108BD9-81ED-4DB2-BD59-A6C34878D82A}">
                    <a16:rowId xmlns:a16="http://schemas.microsoft.com/office/drawing/2014/main" val="872956588"/>
                  </a:ext>
                </a:extLst>
              </a:tr>
              <a:tr h="521993">
                <a:tc>
                  <a:txBody>
                    <a:bodyPr/>
                    <a:lstStyle/>
                    <a:p>
                      <a:pPr marL="72000" algn="l" fontAlgn="t"/>
                      <a:r>
                        <a:rPr lang="es-CL" sz="1600" b="0" i="0" u="none" strike="noStrike" dirty="0">
                          <a:solidFill>
                            <a:srgbClr val="000000"/>
                          </a:solidFill>
                          <a:effectLst/>
                          <a:latin typeface="Arial Narrow" panose="020B0606020202030204" pitchFamily="34" charset="0"/>
                        </a:rPr>
                        <a:t>Mejora MPD</a:t>
                      </a:r>
                    </a:p>
                  </a:txBody>
                  <a:tcPr marL="7126" marR="7126" marT="7126" marB="0" anchor="ctr">
                    <a:noFill/>
                  </a:tcPr>
                </a:tc>
                <a:tc>
                  <a:txBody>
                    <a:bodyPr/>
                    <a:lstStyle/>
                    <a:p>
                      <a:pPr marL="72000" algn="just" fontAlgn="t"/>
                      <a:r>
                        <a:rPr lang="es-ES" sz="1600" b="0" i="0" u="none" strike="noStrike" dirty="0">
                          <a:solidFill>
                            <a:srgbClr val="000000"/>
                          </a:solidFill>
                          <a:effectLst/>
                          <a:latin typeface="Arial Narrow" panose="020B0606020202030204" pitchFamily="34" charset="0"/>
                        </a:rPr>
                        <a:t>Cumplir con lineamiento de Supervisión anual del modelo</a:t>
                      </a:r>
                    </a:p>
                    <a:p>
                      <a:pPr marL="72000" algn="just" fontAlgn="t"/>
                      <a:r>
                        <a:rPr lang="es-ES" sz="1600" b="0" i="0" u="none" strike="noStrike" dirty="0">
                          <a:solidFill>
                            <a:srgbClr val="000000"/>
                          </a:solidFill>
                          <a:effectLst/>
                          <a:latin typeface="Arial Narrow" panose="020B0606020202030204" pitchFamily="34" charset="0"/>
                        </a:rPr>
                        <a:t>Realizar plan trianual de prevención</a:t>
                      </a:r>
                    </a:p>
                  </a:txBody>
                  <a:tcPr marL="7126" marR="7126" marT="7126" marB="0" anchor="ctr">
                    <a:noFill/>
                  </a:tcPr>
                </a:tc>
                <a:tc>
                  <a:txBody>
                    <a:bodyPr/>
                    <a:lstStyle/>
                    <a:p>
                      <a:pPr marL="72000" algn="l" fontAlgn="ctr"/>
                      <a:r>
                        <a:rPr lang="es-CL" sz="1600" b="0" i="0" u="none" strike="noStrike" dirty="0">
                          <a:solidFill>
                            <a:srgbClr val="000000"/>
                          </a:solidFill>
                          <a:effectLst/>
                          <a:latin typeface="Arial Narrow" panose="020B0606020202030204" pitchFamily="34" charset="0"/>
                        </a:rPr>
                        <a:t>Dir. Legal</a:t>
                      </a:r>
                    </a:p>
                  </a:txBody>
                  <a:tcPr marL="7126" marR="7126" marT="7126" marB="0" anchor="ctr">
                    <a:noFill/>
                  </a:tcPr>
                </a:tc>
                <a:extLst>
                  <a:ext uri="{0D108BD9-81ED-4DB2-BD59-A6C34878D82A}">
                    <a16:rowId xmlns:a16="http://schemas.microsoft.com/office/drawing/2014/main" val="1310206715"/>
                  </a:ext>
                </a:extLst>
              </a:tr>
            </a:tbl>
          </a:graphicData>
        </a:graphic>
      </p:graphicFrame>
      <p:sp>
        <p:nvSpPr>
          <p:cNvPr id="4" name="Título 1">
            <a:extLst>
              <a:ext uri="{FF2B5EF4-FFF2-40B4-BE49-F238E27FC236}">
                <a16:creationId xmlns:a16="http://schemas.microsoft.com/office/drawing/2014/main" id="{FA1099FC-142B-43DE-5E1D-7F4DF0BDFC45}"/>
              </a:ext>
            </a:extLst>
          </p:cNvPr>
          <p:cNvSpPr txBox="1">
            <a:spLocks/>
          </p:cNvSpPr>
          <p:nvPr/>
        </p:nvSpPr>
        <p:spPr>
          <a:xfrm>
            <a:off x="2181676" y="151504"/>
            <a:ext cx="7545984" cy="109026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CL" altLang="en-US" sz="3600" b="1" dirty="0">
                <a:latin typeface="Arial Narrow" panose="020B0606020202030204" pitchFamily="34" charset="0"/>
              </a:rPr>
              <a:t>Gestión de los Riesgos del Sistema de Gestión de Calidad</a:t>
            </a:r>
          </a:p>
        </p:txBody>
      </p:sp>
    </p:spTree>
    <p:extLst>
      <p:ext uri="{BB962C8B-B14F-4D97-AF65-F5344CB8AC3E}">
        <p14:creationId xmlns:p14="http://schemas.microsoft.com/office/powerpoint/2010/main" val="39678004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1099FC-142B-43DE-5E1D-7F4DF0BDFC45}"/>
              </a:ext>
            </a:extLst>
          </p:cNvPr>
          <p:cNvSpPr txBox="1">
            <a:spLocks/>
          </p:cNvSpPr>
          <p:nvPr/>
        </p:nvSpPr>
        <p:spPr>
          <a:xfrm>
            <a:off x="2547270" y="393573"/>
            <a:ext cx="7446149" cy="109026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CL" altLang="en-US" sz="3600" b="1" dirty="0">
                <a:latin typeface="Arial Narrow" panose="020B0606020202030204" pitchFamily="34" charset="0"/>
              </a:rPr>
              <a:t>Funcionamiento Gestión de Oportunidades</a:t>
            </a:r>
          </a:p>
        </p:txBody>
      </p:sp>
      <p:sp>
        <p:nvSpPr>
          <p:cNvPr id="4" name="CuadroTexto 1">
            <a:extLst>
              <a:ext uri="{FF2B5EF4-FFF2-40B4-BE49-F238E27FC236}">
                <a16:creationId xmlns:a16="http://schemas.microsoft.com/office/drawing/2014/main" id="{0D17FD5A-2A0D-6B35-91E5-4E13B97E2A39}"/>
              </a:ext>
            </a:extLst>
          </p:cNvPr>
          <p:cNvSpPr txBox="1">
            <a:spLocks noChangeArrowheads="1"/>
          </p:cNvSpPr>
          <p:nvPr/>
        </p:nvSpPr>
        <p:spPr bwMode="auto">
          <a:xfrm>
            <a:off x="1276864" y="2496650"/>
            <a:ext cx="9986962" cy="369332"/>
          </a:xfrm>
          <a:prstGeom prst="rect">
            <a:avLst/>
          </a:prstGeom>
          <a:noFill/>
          <a:ln>
            <a:noFill/>
          </a:ln>
        </p:spPr>
        <p:txBody>
          <a:bodyPr wrap="square">
            <a:spAutoFit/>
          </a:bodyPr>
          <a:lstStyle>
            <a:lvl1pPr marL="285750" indent="-28575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spcAft>
                <a:spcPts val="1200"/>
              </a:spcAft>
              <a:buFont typeface="Wingdings" panose="05000000000000000000" pitchFamily="2" charset="2"/>
              <a:buChar char="q"/>
              <a:defRPr/>
            </a:pPr>
            <a:endParaRPr lang="es-CL" altLang="es-CL" dirty="0">
              <a:latin typeface="Arial Narrow" panose="020B0606020202030204" pitchFamily="34" charset="0"/>
            </a:endParaRPr>
          </a:p>
        </p:txBody>
      </p:sp>
      <p:sp>
        <p:nvSpPr>
          <p:cNvPr id="5" name="Título 1">
            <a:extLst>
              <a:ext uri="{FF2B5EF4-FFF2-40B4-BE49-F238E27FC236}">
                <a16:creationId xmlns:a16="http://schemas.microsoft.com/office/drawing/2014/main" id="{FA1099FC-142B-43DE-5E1D-7F4DF0BDFC45}"/>
              </a:ext>
            </a:extLst>
          </p:cNvPr>
          <p:cNvSpPr txBox="1">
            <a:spLocks/>
          </p:cNvSpPr>
          <p:nvPr/>
        </p:nvSpPr>
        <p:spPr>
          <a:xfrm>
            <a:off x="1276864" y="1846631"/>
            <a:ext cx="8693834" cy="53080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s-CL" altLang="en-US" sz="2800" b="1" dirty="0">
              <a:latin typeface="Arial Narrow" panose="020B0606020202030204" pitchFamily="34" charset="0"/>
            </a:endParaRPr>
          </a:p>
        </p:txBody>
      </p:sp>
      <p:graphicFrame>
        <p:nvGraphicFramePr>
          <p:cNvPr id="6" name="Diagrama 5"/>
          <p:cNvGraphicFramePr/>
          <p:nvPr>
            <p:extLst>
              <p:ext uri="{D42A27DB-BD31-4B8C-83A1-F6EECF244321}">
                <p14:modId xmlns:p14="http://schemas.microsoft.com/office/powerpoint/2010/main" val="4285104627"/>
              </p:ext>
            </p:extLst>
          </p:nvPr>
        </p:nvGraphicFramePr>
        <p:xfrm>
          <a:off x="118012" y="2264898"/>
          <a:ext cx="12073988" cy="19272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ítulo 1">
            <a:extLst>
              <a:ext uri="{FF2B5EF4-FFF2-40B4-BE49-F238E27FC236}">
                <a16:creationId xmlns:a16="http://schemas.microsoft.com/office/drawing/2014/main" id="{FA1099FC-142B-43DE-5E1D-7F4DF0BDFC45}"/>
              </a:ext>
            </a:extLst>
          </p:cNvPr>
          <p:cNvSpPr txBox="1">
            <a:spLocks/>
          </p:cNvSpPr>
          <p:nvPr/>
        </p:nvSpPr>
        <p:spPr>
          <a:xfrm>
            <a:off x="1276864" y="4079630"/>
            <a:ext cx="8693834" cy="53080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CL" altLang="en-US" sz="2800" b="1" dirty="0">
                <a:latin typeface="Arial Narrow" panose="020B0606020202030204" pitchFamily="34" charset="0"/>
              </a:rPr>
              <a:t>Acciones para Abordar las oportunidades</a:t>
            </a:r>
          </a:p>
        </p:txBody>
      </p:sp>
      <p:graphicFrame>
        <p:nvGraphicFramePr>
          <p:cNvPr id="8" name="Diagrama 7"/>
          <p:cNvGraphicFramePr/>
          <p:nvPr>
            <p:extLst>
              <p:ext uri="{D42A27DB-BD31-4B8C-83A1-F6EECF244321}">
                <p14:modId xmlns:p14="http://schemas.microsoft.com/office/powerpoint/2010/main" val="3213424756"/>
              </p:ext>
            </p:extLst>
          </p:nvPr>
        </p:nvGraphicFramePr>
        <p:xfrm>
          <a:off x="118012" y="4297314"/>
          <a:ext cx="12073988" cy="192727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9" name="Título 1">
            <a:extLst>
              <a:ext uri="{FF2B5EF4-FFF2-40B4-BE49-F238E27FC236}">
                <a16:creationId xmlns:a16="http://schemas.microsoft.com/office/drawing/2014/main" id="{FA1099FC-142B-43DE-5E1D-7F4DF0BDFC45}"/>
              </a:ext>
            </a:extLst>
          </p:cNvPr>
          <p:cNvSpPr txBox="1">
            <a:spLocks/>
          </p:cNvSpPr>
          <p:nvPr/>
        </p:nvSpPr>
        <p:spPr>
          <a:xfrm>
            <a:off x="1276864" y="1895503"/>
            <a:ext cx="8693834" cy="53080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CL" altLang="en-US" sz="2800" b="1" dirty="0">
                <a:latin typeface="Arial Narrow" panose="020B0606020202030204" pitchFamily="34" charset="0"/>
              </a:rPr>
              <a:t>Determinación del Riesgos</a:t>
            </a:r>
          </a:p>
        </p:txBody>
      </p:sp>
    </p:spTree>
    <p:extLst>
      <p:ext uri="{BB962C8B-B14F-4D97-AF65-F5344CB8AC3E}">
        <p14:creationId xmlns:p14="http://schemas.microsoft.com/office/powerpoint/2010/main" val="25261596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1">
            <a:extLst>
              <a:ext uri="{FF2B5EF4-FFF2-40B4-BE49-F238E27FC236}">
                <a16:creationId xmlns:a16="http://schemas.microsoft.com/office/drawing/2014/main" id="{0D17FD5A-2A0D-6B35-91E5-4E13B97E2A39}"/>
              </a:ext>
            </a:extLst>
          </p:cNvPr>
          <p:cNvSpPr txBox="1">
            <a:spLocks noChangeArrowheads="1"/>
          </p:cNvSpPr>
          <p:nvPr/>
        </p:nvSpPr>
        <p:spPr bwMode="auto">
          <a:xfrm>
            <a:off x="1276864" y="2496650"/>
            <a:ext cx="9986962" cy="369332"/>
          </a:xfrm>
          <a:prstGeom prst="rect">
            <a:avLst/>
          </a:prstGeom>
          <a:noFill/>
          <a:ln>
            <a:noFill/>
          </a:ln>
        </p:spPr>
        <p:txBody>
          <a:bodyPr wrap="square">
            <a:spAutoFit/>
          </a:bodyPr>
          <a:lstStyle>
            <a:lvl1pPr marL="285750" indent="-28575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spcAft>
                <a:spcPts val="1200"/>
              </a:spcAft>
              <a:buFont typeface="Wingdings" panose="05000000000000000000" pitchFamily="2" charset="2"/>
              <a:buChar char="q"/>
              <a:defRPr/>
            </a:pPr>
            <a:endParaRPr lang="es-CL" altLang="es-CL" dirty="0">
              <a:latin typeface="Arial Narrow" panose="020B0606020202030204" pitchFamily="34" charset="0"/>
            </a:endParaRPr>
          </a:p>
        </p:txBody>
      </p:sp>
      <p:sp>
        <p:nvSpPr>
          <p:cNvPr id="6" name="Título 1">
            <a:extLst>
              <a:ext uri="{FF2B5EF4-FFF2-40B4-BE49-F238E27FC236}">
                <a16:creationId xmlns:a16="http://schemas.microsoft.com/office/drawing/2014/main" id="{FA1099FC-142B-43DE-5E1D-7F4DF0BDFC45}"/>
              </a:ext>
            </a:extLst>
          </p:cNvPr>
          <p:cNvSpPr txBox="1">
            <a:spLocks/>
          </p:cNvSpPr>
          <p:nvPr/>
        </p:nvSpPr>
        <p:spPr>
          <a:xfrm>
            <a:off x="1688123" y="503144"/>
            <a:ext cx="8693834" cy="73226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CL" altLang="en-US" sz="4000" b="1" dirty="0">
                <a:latin typeface="Arial Narrow" panose="020B0606020202030204" pitchFamily="34" charset="0"/>
              </a:rPr>
              <a:t>Ejemplo</a:t>
            </a:r>
          </a:p>
        </p:txBody>
      </p:sp>
      <p:pic>
        <p:nvPicPr>
          <p:cNvPr id="2" name="Imagen 1"/>
          <p:cNvPicPr>
            <a:picLocks noChangeAspect="1"/>
          </p:cNvPicPr>
          <p:nvPr/>
        </p:nvPicPr>
        <p:blipFill>
          <a:blip r:embed="rId2"/>
          <a:stretch>
            <a:fillRect/>
          </a:stretch>
        </p:blipFill>
        <p:spPr>
          <a:xfrm>
            <a:off x="503153" y="1340416"/>
            <a:ext cx="11185694" cy="5353896"/>
          </a:xfrm>
          <a:prstGeom prst="rect">
            <a:avLst/>
          </a:prstGeom>
        </p:spPr>
      </p:pic>
    </p:spTree>
    <p:extLst>
      <p:ext uri="{BB962C8B-B14F-4D97-AF65-F5344CB8AC3E}">
        <p14:creationId xmlns:p14="http://schemas.microsoft.com/office/powerpoint/2010/main" val="2855215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8F8BFB7E-C3E1-2A4B-1081-3BC88DC023BF}"/>
              </a:ext>
            </a:extLst>
          </p:cNvPr>
          <p:cNvSpPr txBox="1">
            <a:spLocks noChangeArrowheads="1"/>
          </p:cNvSpPr>
          <p:nvPr/>
        </p:nvSpPr>
        <p:spPr bwMode="auto">
          <a:xfrm>
            <a:off x="3040087" y="144512"/>
            <a:ext cx="6467475" cy="70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s-CL" altLang="es-CL" sz="1800" b="1" dirty="0">
                <a:solidFill>
                  <a:srgbClr val="00B0F0"/>
                </a:solidFill>
                <a:latin typeface="Arial Narrow" panose="020B0604020202020204" pitchFamily="34" charset="0"/>
              </a:rPr>
              <a:t>CRONOGRAMA DE LAS REUNIONES DE CONTROL DE GESTI</a:t>
            </a:r>
            <a:r>
              <a:rPr lang="es-ES" altLang="es-CL" sz="1800" b="1" dirty="0">
                <a:solidFill>
                  <a:srgbClr val="00B0F0"/>
                </a:solidFill>
                <a:latin typeface="Arial Narrow" panose="020B0604020202020204" pitchFamily="34" charset="0"/>
              </a:rPr>
              <a:t>ÓN</a:t>
            </a:r>
            <a:endParaRPr lang="es-ES_tradnl" altLang="es-CL" sz="1800" b="1" dirty="0">
              <a:solidFill>
                <a:srgbClr val="00B0F0"/>
              </a:solidFill>
              <a:latin typeface="Arial Narrow" panose="020B0604020202020204" pitchFamily="34" charset="0"/>
            </a:endParaRPr>
          </a:p>
        </p:txBody>
      </p:sp>
      <p:graphicFrame>
        <p:nvGraphicFramePr>
          <p:cNvPr id="6" name="Objeto 1"/>
          <p:cNvGraphicFramePr>
            <a:graphicFrameLocks noChangeAspect="1"/>
          </p:cNvGraphicFramePr>
          <p:nvPr>
            <p:extLst>
              <p:ext uri="{D42A27DB-BD31-4B8C-83A1-F6EECF244321}">
                <p14:modId xmlns:p14="http://schemas.microsoft.com/office/powerpoint/2010/main" val="1659829689"/>
              </p:ext>
            </p:extLst>
          </p:nvPr>
        </p:nvGraphicFramePr>
        <p:xfrm>
          <a:off x="1117522" y="1235413"/>
          <a:ext cx="9446716" cy="5591494"/>
        </p:xfrm>
        <a:graphic>
          <a:graphicData uri="http://schemas.openxmlformats.org/presentationml/2006/ole">
            <mc:AlternateContent xmlns:mc="http://schemas.openxmlformats.org/markup-compatibility/2006">
              <mc:Choice xmlns:v="urn:schemas-microsoft-com:vml" Requires="v">
                <p:oleObj name="Worksheet" r:id="rId3" imgW="10791675" imgH="7239088" progId="Excel.Sheet.12">
                  <p:embed/>
                </p:oleObj>
              </mc:Choice>
              <mc:Fallback>
                <p:oleObj name="Worksheet" r:id="rId3" imgW="10791675" imgH="7239088" progId="Excel.Sheet.12">
                  <p:embed/>
                  <p:pic>
                    <p:nvPicPr>
                      <p:cNvPr id="6" name="Objeto 1"/>
                      <p:cNvPicPr>
                        <a:picLocks noChangeAspect="1" noChangeArrowheads="1"/>
                      </p:cNvPicPr>
                      <p:nvPr/>
                    </p:nvPicPr>
                    <p:blipFill>
                      <a:blip r:embed="rId4"/>
                      <a:srcRect/>
                      <a:stretch>
                        <a:fillRect/>
                      </a:stretch>
                    </p:blipFill>
                    <p:spPr bwMode="auto">
                      <a:xfrm>
                        <a:off x="1117522" y="1235413"/>
                        <a:ext cx="9446716" cy="5591494"/>
                      </a:xfrm>
                      <a:prstGeom prst="rect">
                        <a:avLst/>
                      </a:prstGeom>
                      <a:noFill/>
                      <a:ln>
                        <a:noFill/>
                      </a:ln>
                    </p:spPr>
                  </p:pic>
                </p:oleObj>
              </mc:Fallback>
            </mc:AlternateContent>
          </a:graphicData>
        </a:graphic>
      </p:graphicFrame>
      <p:sp>
        <p:nvSpPr>
          <p:cNvPr id="7" name="Rectángulo 6"/>
          <p:cNvSpPr/>
          <p:nvPr/>
        </p:nvSpPr>
        <p:spPr bwMode="auto">
          <a:xfrm>
            <a:off x="7271708" y="1372143"/>
            <a:ext cx="419100" cy="4723958"/>
          </a:xfrm>
          <a:prstGeom prst="rect">
            <a:avLst/>
          </a:prstGeom>
          <a:noFill/>
          <a:ln w="28575">
            <a:solidFill>
              <a:srgbClr val="FF00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defRPr/>
            </a:pPr>
            <a:endParaRPr lang="es-CL" sz="2400">
              <a:solidFill>
                <a:schemeClr val="tx1"/>
              </a:solidFill>
            </a:endParaRPr>
          </a:p>
        </p:txBody>
      </p:sp>
    </p:spTree>
    <p:extLst>
      <p:ext uri="{BB962C8B-B14F-4D97-AF65-F5344CB8AC3E}">
        <p14:creationId xmlns:p14="http://schemas.microsoft.com/office/powerpoint/2010/main" val="13127861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1099FC-142B-43DE-5E1D-7F4DF0BDFC45}"/>
              </a:ext>
            </a:extLst>
          </p:cNvPr>
          <p:cNvSpPr txBox="1">
            <a:spLocks/>
          </p:cNvSpPr>
          <p:nvPr/>
        </p:nvSpPr>
        <p:spPr>
          <a:xfrm>
            <a:off x="2049497" y="128357"/>
            <a:ext cx="7877908" cy="101950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CL" altLang="en-US" sz="3600" b="1" dirty="0">
                <a:latin typeface="Arial Narrow" panose="020B0606020202030204" pitchFamily="34" charset="0"/>
              </a:rPr>
              <a:t>Evaluación de Eficacia</a:t>
            </a:r>
          </a:p>
          <a:p>
            <a:pPr algn="ctr"/>
            <a:r>
              <a:rPr lang="es-CL" altLang="en-US" sz="3600" b="1" dirty="0">
                <a:latin typeface="Arial Narrow" panose="020B0606020202030204" pitchFamily="34" charset="0"/>
              </a:rPr>
              <a:t> Gestión de Oportunidades</a:t>
            </a:r>
          </a:p>
        </p:txBody>
      </p:sp>
      <p:graphicFrame>
        <p:nvGraphicFramePr>
          <p:cNvPr id="6" name="Gráfico 5"/>
          <p:cNvGraphicFramePr/>
          <p:nvPr>
            <p:extLst>
              <p:ext uri="{D42A27DB-BD31-4B8C-83A1-F6EECF244321}">
                <p14:modId xmlns:p14="http://schemas.microsoft.com/office/powerpoint/2010/main" val="2260287242"/>
              </p:ext>
            </p:extLst>
          </p:nvPr>
        </p:nvGraphicFramePr>
        <p:xfrm>
          <a:off x="774104" y="1218625"/>
          <a:ext cx="5272827" cy="3858457"/>
        </p:xfrm>
        <a:graphic>
          <a:graphicData uri="http://schemas.openxmlformats.org/drawingml/2006/chart">
            <c:chart xmlns:c="http://schemas.openxmlformats.org/drawingml/2006/chart" xmlns:r="http://schemas.openxmlformats.org/officeDocument/2006/relationships" r:id="rId2"/>
          </a:graphicData>
        </a:graphic>
      </p:graphicFrame>
      <p:sp>
        <p:nvSpPr>
          <p:cNvPr id="7" name="CuadroTexto 1">
            <a:extLst>
              <a:ext uri="{FF2B5EF4-FFF2-40B4-BE49-F238E27FC236}">
                <a16:creationId xmlns:a16="http://schemas.microsoft.com/office/drawing/2014/main" id="{0D17FD5A-2A0D-6B35-91E5-4E13B97E2A39}"/>
              </a:ext>
            </a:extLst>
          </p:cNvPr>
          <p:cNvSpPr txBox="1">
            <a:spLocks noChangeArrowheads="1"/>
          </p:cNvSpPr>
          <p:nvPr/>
        </p:nvSpPr>
        <p:spPr bwMode="auto">
          <a:xfrm>
            <a:off x="1195387" y="5155669"/>
            <a:ext cx="9986962" cy="1477328"/>
          </a:xfrm>
          <a:prstGeom prst="rect">
            <a:avLst/>
          </a:prstGeom>
          <a:noFill/>
          <a:ln>
            <a:noFill/>
          </a:ln>
        </p:spPr>
        <p:txBody>
          <a:bodyPr wrap="square">
            <a:spAutoFit/>
          </a:bodyPr>
          <a:lstStyle>
            <a:lvl1pPr marL="285750" indent="-28575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a:spcAft>
                <a:spcPts val="1200"/>
              </a:spcAft>
              <a:buFont typeface="Wingdings" panose="05000000000000000000" pitchFamily="2" charset="2"/>
              <a:buChar char="q"/>
              <a:defRPr/>
            </a:pPr>
            <a:r>
              <a:rPr lang="es-CL" altLang="es-CL" sz="1600" dirty="0">
                <a:latin typeface="Arial Narrow" panose="020B0606020202030204" pitchFamily="34" charset="0"/>
              </a:rPr>
              <a:t>Gestión de Oportunidades 2024</a:t>
            </a:r>
          </a:p>
          <a:p>
            <a:pPr marL="0" indent="0" algn="just">
              <a:spcAft>
                <a:spcPts val="1200"/>
              </a:spcAft>
              <a:defRPr/>
            </a:pPr>
            <a:r>
              <a:rPr lang="es-CL" altLang="es-CL" sz="1600" dirty="0">
                <a:solidFill>
                  <a:srgbClr val="000000"/>
                </a:solidFill>
                <a:latin typeface="Arial Narrow" panose="020B0606020202030204" pitchFamily="34" charset="0"/>
              </a:rPr>
              <a:t>Un 71% corresponde a 12 Oportunidades abordadas, las cuales fueron evaluadas con un Beneficio Esperado Alto. Un 29% corresponde a 5 Oportunidades abordadas, las cuales fueron evaluadas con un Beneficio Esperado Medio y 1 Oportunidad que fue evaluada con un Beneficio Esperado Bajo. Esto indica que las acciones tomadas han sido eficaces manteniendo un monitoreo constante de las Oportunidades planteadas en el 2023 y evaluadas al 2024.</a:t>
            </a:r>
          </a:p>
        </p:txBody>
      </p:sp>
      <p:graphicFrame>
        <p:nvGraphicFramePr>
          <p:cNvPr id="8" name="Gráfico 7">
            <a:extLst>
              <a:ext uri="{FF2B5EF4-FFF2-40B4-BE49-F238E27FC236}">
                <a16:creationId xmlns:a16="http://schemas.microsoft.com/office/drawing/2014/main" id="{4BD43A11-5453-47E8-B8A2-BAFFFFDB707F}"/>
              </a:ext>
            </a:extLst>
          </p:cNvPr>
          <p:cNvGraphicFramePr/>
          <p:nvPr>
            <p:extLst>
              <p:ext uri="{D42A27DB-BD31-4B8C-83A1-F6EECF244321}">
                <p14:modId xmlns:p14="http://schemas.microsoft.com/office/powerpoint/2010/main" val="617529589"/>
              </p:ext>
            </p:extLst>
          </p:nvPr>
        </p:nvGraphicFramePr>
        <p:xfrm>
          <a:off x="6188868" y="1218625"/>
          <a:ext cx="5272827" cy="385845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742951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1099FC-142B-43DE-5E1D-7F4DF0BDFC45}"/>
              </a:ext>
            </a:extLst>
          </p:cNvPr>
          <p:cNvSpPr txBox="1">
            <a:spLocks/>
          </p:cNvSpPr>
          <p:nvPr/>
        </p:nvSpPr>
        <p:spPr>
          <a:xfrm>
            <a:off x="1801712" y="317121"/>
            <a:ext cx="7877908" cy="109026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CL" altLang="en-US" sz="3600" b="1" dirty="0">
                <a:latin typeface="Arial Narrow" panose="020B0606020202030204" pitchFamily="34" charset="0"/>
              </a:rPr>
              <a:t>Evaluación de Eficacia 2024</a:t>
            </a:r>
          </a:p>
        </p:txBody>
      </p:sp>
      <p:graphicFrame>
        <p:nvGraphicFramePr>
          <p:cNvPr id="3" name="Tabla 2">
            <a:extLst>
              <a:ext uri="{FF2B5EF4-FFF2-40B4-BE49-F238E27FC236}">
                <a16:creationId xmlns:a16="http://schemas.microsoft.com/office/drawing/2014/main" id="{48B86858-C1B6-B6D8-1415-A337CB06C984}"/>
              </a:ext>
            </a:extLst>
          </p:cNvPr>
          <p:cNvGraphicFramePr>
            <a:graphicFrameLocks noGrp="1"/>
          </p:cNvGraphicFramePr>
          <p:nvPr>
            <p:extLst>
              <p:ext uri="{D42A27DB-BD31-4B8C-83A1-F6EECF244321}">
                <p14:modId xmlns:p14="http://schemas.microsoft.com/office/powerpoint/2010/main" val="1500941527"/>
              </p:ext>
            </p:extLst>
          </p:nvPr>
        </p:nvGraphicFramePr>
        <p:xfrm>
          <a:off x="50196" y="466444"/>
          <a:ext cx="12091608" cy="6391556"/>
        </p:xfrm>
        <a:graphic>
          <a:graphicData uri="http://schemas.openxmlformats.org/drawingml/2006/table">
            <a:tbl>
              <a:tblPr/>
              <a:tblGrid>
                <a:gridCol w="1429688">
                  <a:extLst>
                    <a:ext uri="{9D8B030D-6E8A-4147-A177-3AD203B41FA5}">
                      <a16:colId xmlns:a16="http://schemas.microsoft.com/office/drawing/2014/main" val="20000"/>
                    </a:ext>
                  </a:extLst>
                </a:gridCol>
                <a:gridCol w="745958">
                  <a:extLst>
                    <a:ext uri="{9D8B030D-6E8A-4147-A177-3AD203B41FA5}">
                      <a16:colId xmlns:a16="http://schemas.microsoft.com/office/drawing/2014/main" val="20001"/>
                    </a:ext>
                  </a:extLst>
                </a:gridCol>
                <a:gridCol w="4620126">
                  <a:extLst>
                    <a:ext uri="{9D8B030D-6E8A-4147-A177-3AD203B41FA5}">
                      <a16:colId xmlns:a16="http://schemas.microsoft.com/office/drawing/2014/main" val="20002"/>
                    </a:ext>
                  </a:extLst>
                </a:gridCol>
                <a:gridCol w="772820">
                  <a:extLst>
                    <a:ext uri="{9D8B030D-6E8A-4147-A177-3AD203B41FA5}">
                      <a16:colId xmlns:a16="http://schemas.microsoft.com/office/drawing/2014/main" val="20003"/>
                    </a:ext>
                  </a:extLst>
                </a:gridCol>
                <a:gridCol w="4523016">
                  <a:extLst>
                    <a:ext uri="{9D8B030D-6E8A-4147-A177-3AD203B41FA5}">
                      <a16:colId xmlns:a16="http://schemas.microsoft.com/office/drawing/2014/main" val="507422421"/>
                    </a:ext>
                  </a:extLst>
                </a:gridCol>
              </a:tblGrid>
              <a:tr h="468994">
                <a:tc>
                  <a:txBody>
                    <a:bodyPr/>
                    <a:lstStyle/>
                    <a:p>
                      <a:pPr algn="ctr" rtl="0" fontAlgn="ctr"/>
                      <a:r>
                        <a:rPr lang="es-CL" sz="1800" b="1" i="0" u="none" strike="noStrike" noProof="0" dirty="0">
                          <a:solidFill>
                            <a:srgbClr val="FFFFFF"/>
                          </a:solidFill>
                          <a:effectLst/>
                          <a:latin typeface="Arial Narrow" panose="020B0606020202030204" pitchFamily="34" charset="0"/>
                          <a:cs typeface="Arial" panose="020B0604020202020204" pitchFamily="34" charset="0"/>
                        </a:rPr>
                        <a:t>Oportunidad</a:t>
                      </a:r>
                    </a:p>
                  </a:txBody>
                  <a:tcPr marL="9525" marR="9525" marT="95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800" b="1" i="0" u="none" strike="noStrike" dirty="0">
                          <a:solidFill>
                            <a:srgbClr val="FFFFFF"/>
                          </a:solidFill>
                          <a:effectLst/>
                          <a:latin typeface="Arial Narrow" panose="020B0606020202030204" pitchFamily="34" charset="0"/>
                          <a:cs typeface="Arial" panose="020B0604020202020204" pitchFamily="34" charset="0"/>
                        </a:rPr>
                        <a:t>Resp.</a:t>
                      </a:r>
                    </a:p>
                  </a:txBody>
                  <a:tcPr marL="9525" marR="9525" marT="95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s-CL" sz="1800" b="1" i="0" u="none" strike="noStrike" noProof="0" dirty="0">
                          <a:solidFill>
                            <a:srgbClr val="FFFFFF"/>
                          </a:solidFill>
                          <a:effectLst/>
                          <a:latin typeface="Arial Narrow" panose="020B0606020202030204" pitchFamily="34" charset="0"/>
                          <a:cs typeface="Arial" panose="020B0604020202020204" pitchFamily="34" charset="0"/>
                        </a:rPr>
                        <a:t>Acciones</a:t>
                      </a:r>
                    </a:p>
                  </a:txBody>
                  <a:tcPr marL="9525" marR="9525" marT="95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s-CL" sz="1800" b="1" i="0" u="none" strike="noStrike" noProof="0" dirty="0">
                          <a:solidFill>
                            <a:srgbClr val="FFFFFF"/>
                          </a:solidFill>
                          <a:effectLst/>
                          <a:latin typeface="Arial Narrow" panose="020B0606020202030204" pitchFamily="34" charset="0"/>
                          <a:cs typeface="Arial" panose="020B0604020202020204" pitchFamily="34" charset="0"/>
                        </a:rPr>
                        <a:t>Eficacia</a:t>
                      </a:r>
                      <a:r>
                        <a:rPr lang="en-US" sz="1800" b="1" i="0" u="none" strike="noStrike" dirty="0">
                          <a:solidFill>
                            <a:srgbClr val="FFFFFF"/>
                          </a:solidFill>
                          <a:effectLst/>
                          <a:latin typeface="Arial Narrow" panose="020B0606020202030204" pitchFamily="34" charset="0"/>
                          <a:cs typeface="Arial" panose="020B0604020202020204" pitchFamily="34" charset="0"/>
                        </a:rPr>
                        <a:t> 2024</a:t>
                      </a:r>
                    </a:p>
                  </a:txBody>
                  <a:tcPr marL="9525" marR="9525" marT="95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altLang="es-ES_tradnl" sz="1800" b="1" i="0" u="none" strike="noStrike" kern="1200" cap="none" normalizeH="0" baseline="0" dirty="0">
                          <a:ln>
                            <a:noFill/>
                          </a:ln>
                          <a:solidFill>
                            <a:schemeClr val="bg1"/>
                          </a:solidFill>
                          <a:effectLst/>
                          <a:latin typeface="Arial Narrow" panose="020B0606020202030204" pitchFamily="34" charset="0"/>
                          <a:ea typeface="MS PGothic" charset="-128"/>
                          <a:cs typeface="Arial" panose="020B0604020202020204" pitchFamily="34" charset="0"/>
                        </a:rPr>
                        <a:t>Observaciones</a:t>
                      </a:r>
                    </a:p>
                  </a:txBody>
                  <a:tcPr marL="44449" marR="4444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819527">
                <a:tc>
                  <a:txBody>
                    <a:bodyPr/>
                    <a:lstStyle/>
                    <a:p>
                      <a:pPr marL="72000" algn="l" fontAlgn="ctr"/>
                      <a:r>
                        <a:rPr lang="es-ES" sz="1600" b="0" i="0" u="none" strike="noStrike" dirty="0">
                          <a:solidFill>
                            <a:srgbClr val="000000"/>
                          </a:solidFill>
                          <a:effectLst/>
                          <a:latin typeface="Arial Narrow" panose="020B0606020202030204" pitchFamily="34" charset="0"/>
                        </a:rPr>
                        <a:t>Participación de la Fundación en la discusión de las Políticas Públicas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CL" sz="1600" b="0" i="0" u="none" strike="noStrike" dirty="0">
                          <a:solidFill>
                            <a:srgbClr val="000000"/>
                          </a:solidFill>
                          <a:effectLst/>
                          <a:latin typeface="Arial Narrow" panose="020B0606020202030204" pitchFamily="34" charset="0"/>
                        </a:rPr>
                        <a:t>Dir. Estudios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2000" algn="just" fontAlgn="ctr"/>
                      <a:r>
                        <a:rPr lang="es-ES" sz="1600" b="0" i="0" u="none" strike="noStrike" dirty="0">
                          <a:solidFill>
                            <a:srgbClr val="000000"/>
                          </a:solidFill>
                          <a:effectLst/>
                          <a:latin typeface="Arial Narrow" panose="020B0606020202030204" pitchFamily="34" charset="0"/>
                        </a:rPr>
                        <a:t>Participación en organismos públicos(SENAME y SMN(Mesas técnicas)) y privados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800" b="1" i="0" u="none" strike="noStrike" dirty="0">
                          <a:solidFill>
                            <a:srgbClr val="000000"/>
                          </a:solidFill>
                          <a:effectLst/>
                          <a:latin typeface="Arial Narrow" panose="020B0606020202030204" pitchFamily="34" charset="0"/>
                          <a:cs typeface="Arial" panose="020B0604020202020204" pitchFamily="34" charset="0"/>
                        </a:rPr>
                        <a:t>1</a:t>
                      </a:r>
                    </a:p>
                  </a:txBody>
                  <a:tcPr marL="9525" marR="9525" marT="95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72000" algn="just" fontAlgn="ctr"/>
                      <a:r>
                        <a:rPr lang="es-ES" sz="1600" b="0" i="0" u="none" strike="noStrike" dirty="0">
                          <a:solidFill>
                            <a:srgbClr val="000000"/>
                          </a:solidFill>
                          <a:effectLst/>
                          <a:latin typeface="Arial Narrow" panose="020B0606020202030204" pitchFamily="34" charset="0"/>
                        </a:rPr>
                        <a:t>La participación esta siendo ejecutada por otras direcciones y la dirección ejecutiva según temática. La DES está desarrollando una propuesta para sistematizar la información obtenida de las mesas.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819527">
                <a:tc rowSpan="3">
                  <a:txBody>
                    <a:bodyPr/>
                    <a:lstStyle/>
                    <a:p>
                      <a:pPr marL="72000" algn="l" fontAlgn="ctr"/>
                      <a:r>
                        <a:rPr lang="es-ES" sz="1600" b="0" i="0" u="none" strike="noStrike" dirty="0">
                          <a:solidFill>
                            <a:srgbClr val="000000"/>
                          </a:solidFill>
                          <a:effectLst/>
                          <a:latin typeface="Arial Narrow" panose="020B0606020202030204" pitchFamily="34" charset="0"/>
                        </a:rPr>
                        <a:t>Desarrollo de plataforma TI</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lgn="ctr" fontAlgn="ctr"/>
                      <a:r>
                        <a:rPr lang="es-CL" sz="1600" b="0" i="0" u="none" strike="noStrike" dirty="0">
                          <a:solidFill>
                            <a:srgbClr val="000000"/>
                          </a:solidFill>
                          <a:effectLst/>
                          <a:latin typeface="Arial Narrow" panose="020B0606020202030204" pitchFamily="34" charset="0"/>
                        </a:rPr>
                        <a:t>Dir. TI</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2000" algn="just" fontAlgn="ctr"/>
                      <a:r>
                        <a:rPr lang="es-ES" sz="1600" b="0" i="0" u="none" strike="noStrike" dirty="0">
                          <a:solidFill>
                            <a:srgbClr val="000000"/>
                          </a:solidFill>
                          <a:effectLst/>
                          <a:latin typeface="Arial Narrow" panose="020B0606020202030204" pitchFamily="34" charset="0"/>
                        </a:rPr>
                        <a:t>Implementar aplicaciones informáticas para automatizar y hacer más eficientes la gestión de comunicación interna, externa, administrativa y contable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800" b="1" i="0" u="none" strike="noStrike" dirty="0">
                          <a:solidFill>
                            <a:srgbClr val="000000"/>
                          </a:solidFill>
                          <a:effectLst/>
                          <a:latin typeface="Arial Narrow" panose="020B0606020202030204" pitchFamily="34" charset="0"/>
                          <a:cs typeface="Arial" panose="020B0604020202020204" pitchFamily="34" charset="0"/>
                        </a:rPr>
                        <a:t>2</a:t>
                      </a:r>
                    </a:p>
                  </a:txBody>
                  <a:tcPr marL="9525" marR="9525" marT="95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rowSpan="2">
                  <a:txBody>
                    <a:bodyPr/>
                    <a:lstStyle/>
                    <a:p>
                      <a:pPr marL="72000" algn="just" fontAlgn="ctr"/>
                      <a:r>
                        <a:rPr lang="es-ES" sz="1600" b="0" i="0" u="none" strike="noStrike" dirty="0">
                          <a:solidFill>
                            <a:srgbClr val="000000"/>
                          </a:solidFill>
                          <a:effectLst/>
                          <a:latin typeface="Arial Narrow" panose="020B0606020202030204" pitchFamily="34" charset="0"/>
                        </a:rPr>
                        <a:t>Se mantiene la evaluación de eficacia en valor 2 , puesto que los desarrollos y mejoras planteadas aún se mantienen en ejecución pero con un mayor porcentaje de avance.  Se han realizado entregas parciales que ya se encuentran en uso pero que requieren mejoras solicitadas por los usuarios.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29727603"/>
                  </a:ext>
                </a:extLst>
              </a:tr>
              <a:tr h="614645">
                <a:tc vMerge="1">
                  <a:txBody>
                    <a:bodyPr/>
                    <a:lstStyle/>
                    <a:p>
                      <a:pPr algn="ctr" fontAlgn="ctr"/>
                      <a:endParaRPr lang="es-ES" sz="11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fontAlgn="ctr"/>
                      <a:endParaRPr lang="es-CL" sz="11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2000" algn="just" fontAlgn="ctr"/>
                      <a:r>
                        <a:rPr lang="es-ES" sz="1600" b="0" i="0" u="none" strike="noStrike" dirty="0">
                          <a:solidFill>
                            <a:srgbClr val="000000"/>
                          </a:solidFill>
                          <a:effectLst/>
                          <a:latin typeface="Arial Narrow" panose="020B0606020202030204" pitchFamily="34" charset="0"/>
                        </a:rPr>
                        <a:t>Implementar aplicaciones informáticas para automatizar y hacer más eficiente la gestión del sistema de gestión de la calidad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800" b="1" i="0" u="none" strike="noStrike" dirty="0">
                          <a:solidFill>
                            <a:srgbClr val="000000"/>
                          </a:solidFill>
                          <a:effectLst/>
                          <a:latin typeface="Arial Narrow" panose="020B0606020202030204" pitchFamily="34" charset="0"/>
                          <a:cs typeface="Arial" panose="020B0604020202020204" pitchFamily="34" charset="0"/>
                        </a:rPr>
                        <a:t>2</a:t>
                      </a:r>
                    </a:p>
                  </a:txBody>
                  <a:tcPr marL="9525" marR="9525" marT="95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vMerge="1">
                  <a:txBody>
                    <a:bodyPr/>
                    <a:lstStyle/>
                    <a:p>
                      <a:pPr algn="l" fontAlgn="ctr"/>
                      <a:endParaRPr lang="es-ES" sz="11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9469460"/>
                  </a:ext>
                </a:extLst>
              </a:tr>
              <a:tr h="819527">
                <a:tc vMerge="1">
                  <a:txBody>
                    <a:bodyPr/>
                    <a:lstStyle/>
                    <a:p>
                      <a:pPr algn="ctr" fontAlgn="ctr"/>
                      <a:endParaRPr lang="es-ES" sz="11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fontAlgn="ctr"/>
                      <a:endParaRPr lang="es-CL" sz="11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2000" algn="just" fontAlgn="ctr"/>
                      <a:r>
                        <a:rPr lang="es-ES" sz="1600" b="0" i="0" u="none" strike="noStrike" dirty="0">
                          <a:solidFill>
                            <a:srgbClr val="000000"/>
                          </a:solidFill>
                          <a:effectLst/>
                          <a:latin typeface="Arial Narrow" panose="020B0606020202030204" pitchFamily="34" charset="0"/>
                        </a:rPr>
                        <a:t>Ejecutar plan de integración de seguridad de la información para generar condiciones adecuadas para que los datos sensibles de la fundación estén siempre resguardados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800" b="1" i="0" u="none" strike="noStrike" dirty="0">
                          <a:solidFill>
                            <a:srgbClr val="000000"/>
                          </a:solidFill>
                          <a:effectLst/>
                          <a:latin typeface="Arial Narrow" panose="020B0606020202030204" pitchFamily="34" charset="0"/>
                          <a:cs typeface="Arial" panose="020B0604020202020204" pitchFamily="34" charset="0"/>
                        </a:rPr>
                        <a:t>2</a:t>
                      </a:r>
                    </a:p>
                  </a:txBody>
                  <a:tcPr marL="9525" marR="9525" marT="95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72000" algn="just" fontAlgn="ctr"/>
                      <a:r>
                        <a:rPr lang="es-ES" sz="1600" b="0" i="0" u="none" strike="noStrike" dirty="0">
                          <a:solidFill>
                            <a:srgbClr val="000000"/>
                          </a:solidFill>
                          <a:effectLst/>
                          <a:latin typeface="Arial Narrow" panose="020B0606020202030204" pitchFamily="34" charset="0"/>
                        </a:rPr>
                        <a:t>Se encuentran en proceso de desarrollo los procedimientos e instructivos, pero en fase de revisión final para la carga en la intranet documental del Sistema de Gestión de Calidad.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12111345"/>
                  </a:ext>
                </a:extLst>
              </a:tr>
              <a:tr h="819527">
                <a:tc>
                  <a:txBody>
                    <a:bodyPr/>
                    <a:lstStyle/>
                    <a:p>
                      <a:pPr marL="72000" algn="l" fontAlgn="ctr"/>
                      <a:r>
                        <a:rPr lang="es-ES" sz="1600" b="0" i="0" u="none" strike="noStrike" dirty="0">
                          <a:solidFill>
                            <a:srgbClr val="000000"/>
                          </a:solidFill>
                          <a:effectLst/>
                          <a:latin typeface="Arial Narrow" panose="020B0606020202030204" pitchFamily="34" charset="0"/>
                        </a:rPr>
                        <a:t>Mejora de los procesos internos relacionados al proyecto Rex</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CL" sz="1600" b="0" i="0" u="none" strike="noStrike" dirty="0">
                          <a:solidFill>
                            <a:srgbClr val="000000"/>
                          </a:solidFill>
                          <a:effectLst/>
                          <a:latin typeface="Arial Narrow" panose="020B0606020202030204" pitchFamily="34" charset="0"/>
                        </a:rPr>
                        <a:t>Dir. Personas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2000" algn="just" fontAlgn="ctr"/>
                      <a:r>
                        <a:rPr lang="es-ES" sz="1600" b="0" i="0" u="none" strike="noStrike" dirty="0">
                          <a:solidFill>
                            <a:srgbClr val="000000"/>
                          </a:solidFill>
                          <a:effectLst/>
                          <a:latin typeface="Arial Narrow" panose="020B0606020202030204" pitchFamily="34" charset="0"/>
                        </a:rPr>
                        <a:t>Ejecutar el plan de Integración del módulo del sistema Rex (Perfil de Usuario) para una mayor automatización de procesos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800" b="1" i="0" u="none" strike="noStrike" dirty="0">
                          <a:solidFill>
                            <a:srgbClr val="000000"/>
                          </a:solidFill>
                          <a:effectLst/>
                          <a:latin typeface="Arial Narrow" panose="020B0606020202030204" pitchFamily="34" charset="0"/>
                          <a:cs typeface="Arial" panose="020B0604020202020204" pitchFamily="34" charset="0"/>
                        </a:rPr>
                        <a:t>2</a:t>
                      </a:r>
                    </a:p>
                  </a:txBody>
                  <a:tcPr marL="9525" marR="9525" marT="95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72000" algn="just" fontAlgn="ctr"/>
                      <a:r>
                        <a:rPr lang="es-ES" sz="1600" b="0" i="0" u="none" strike="noStrike" dirty="0">
                          <a:solidFill>
                            <a:srgbClr val="000000"/>
                          </a:solidFill>
                          <a:effectLst/>
                          <a:latin typeface="Arial Narrow" panose="020B0606020202030204" pitchFamily="34" charset="0"/>
                        </a:rPr>
                        <a:t>Durante 2024 se realizará la implementación del nuevo sistema operativo de recursos humanos de la Fundación (BUK: Software Integral de Gestión de Personas) el que facilitará la gestión de personas. Sin embargo, se desarrollo según programa la integración de los módulos de sistema REX.</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1455507"/>
                  </a:ext>
                </a:extLst>
              </a:tr>
              <a:tr h="1024409">
                <a:tc>
                  <a:txBody>
                    <a:bodyPr/>
                    <a:lstStyle/>
                    <a:p>
                      <a:pPr marL="72000" algn="l" fontAlgn="ctr"/>
                      <a:r>
                        <a:rPr lang="es-ES" sz="1600" b="0" i="0" u="none" strike="noStrike" dirty="0">
                          <a:solidFill>
                            <a:srgbClr val="000000"/>
                          </a:solidFill>
                          <a:effectLst/>
                          <a:latin typeface="Arial Narrow" panose="020B0606020202030204" pitchFamily="34" charset="0"/>
                        </a:rPr>
                        <a:t>Mejora Modelo Prevención Delito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CL" sz="1600" b="0" i="0" u="none" strike="noStrike" dirty="0">
                          <a:solidFill>
                            <a:srgbClr val="000000"/>
                          </a:solidFill>
                          <a:effectLst/>
                          <a:latin typeface="Arial Narrow" panose="020B0606020202030204" pitchFamily="34" charset="0"/>
                        </a:rPr>
                        <a:t>Dir. Legal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2000" algn="just" fontAlgn="ctr">
                        <a:spcAft>
                          <a:spcPts val="600"/>
                        </a:spcAft>
                      </a:pPr>
                      <a:r>
                        <a:rPr lang="es-ES" sz="1600" b="0" i="0" u="none" strike="noStrike" dirty="0">
                          <a:solidFill>
                            <a:srgbClr val="000000"/>
                          </a:solidFill>
                          <a:effectLst/>
                          <a:latin typeface="Arial Narrow" panose="020B0606020202030204" pitchFamily="34" charset="0"/>
                        </a:rPr>
                        <a:t>Cumplir con lineamiento de Supervisión anual del modelo</a:t>
                      </a:r>
                    </a:p>
                    <a:p>
                      <a:pPr marL="72000" algn="just" fontAlgn="ctr"/>
                      <a:r>
                        <a:rPr lang="es-ES" sz="1600" b="0" i="0" u="none" strike="noStrike" dirty="0">
                          <a:solidFill>
                            <a:srgbClr val="000000"/>
                          </a:solidFill>
                          <a:effectLst/>
                          <a:latin typeface="Arial Narrow" panose="020B0606020202030204" pitchFamily="34" charset="0"/>
                        </a:rPr>
                        <a:t>Realizar plan trianual de prevención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800" b="1" i="0" u="none" strike="noStrike" dirty="0">
                          <a:solidFill>
                            <a:srgbClr val="000000"/>
                          </a:solidFill>
                          <a:effectLst/>
                          <a:latin typeface="Arial Narrow" panose="020B0606020202030204" pitchFamily="34" charset="0"/>
                          <a:cs typeface="Arial" panose="020B0604020202020204" pitchFamily="34" charset="0"/>
                        </a:rPr>
                        <a:t>2</a:t>
                      </a:r>
                    </a:p>
                  </a:txBody>
                  <a:tcPr marL="9525" marR="9525" marT="95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72000" algn="just" fontAlgn="ctr"/>
                      <a:r>
                        <a:rPr lang="es-ES" sz="1600" b="0" i="0" u="none" strike="noStrike" dirty="0">
                          <a:solidFill>
                            <a:srgbClr val="000000"/>
                          </a:solidFill>
                          <a:effectLst/>
                          <a:latin typeface="Arial Narrow" panose="020B0606020202030204" pitchFamily="34" charset="0"/>
                        </a:rPr>
                        <a:t>Se está desarrollando la consultoría de </a:t>
                      </a:r>
                      <a:r>
                        <a:rPr lang="es-ES" sz="1600" b="0" i="0" u="none" strike="noStrike" dirty="0" err="1">
                          <a:solidFill>
                            <a:srgbClr val="000000"/>
                          </a:solidFill>
                          <a:effectLst/>
                          <a:latin typeface="Arial Narrow" panose="020B0606020202030204" pitchFamily="34" charset="0"/>
                        </a:rPr>
                        <a:t>compliance</a:t>
                      </a:r>
                      <a:r>
                        <a:rPr lang="es-ES" sz="1600" b="0" i="0" u="none" strike="noStrike" dirty="0">
                          <a:solidFill>
                            <a:srgbClr val="000000"/>
                          </a:solidFill>
                          <a:effectLst/>
                          <a:latin typeface="Arial Narrow" panose="020B0606020202030204" pitchFamily="34" charset="0"/>
                        </a:rPr>
                        <a:t> a cargo de un estudio jurídico que este encargado del diagnóstico, levantamiento de información, revisión y confección de documentos y propuesta definitiva del modelo.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1464549"/>
                  </a:ext>
                </a:extLst>
              </a:tr>
            </a:tbl>
          </a:graphicData>
        </a:graphic>
      </p:graphicFrame>
    </p:spTree>
    <p:extLst>
      <p:ext uri="{BB962C8B-B14F-4D97-AF65-F5344CB8AC3E}">
        <p14:creationId xmlns:p14="http://schemas.microsoft.com/office/powerpoint/2010/main" val="10737653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ítulo 1">
            <a:extLst>
              <a:ext uri="{FF2B5EF4-FFF2-40B4-BE49-F238E27FC236}">
                <a16:creationId xmlns:a16="http://schemas.microsoft.com/office/drawing/2014/main" id="{9E48434A-0415-E415-5898-6910219AAF63}"/>
              </a:ext>
            </a:extLst>
          </p:cNvPr>
          <p:cNvSpPr>
            <a:spLocks noGrp="1"/>
          </p:cNvSpPr>
          <p:nvPr>
            <p:ph type="ctrTitle"/>
          </p:nvPr>
        </p:nvSpPr>
        <p:spPr>
          <a:xfrm>
            <a:off x="1025987" y="2548647"/>
            <a:ext cx="10433196" cy="1555852"/>
          </a:xfrm>
        </p:spPr>
        <p:txBody>
          <a:bodyPr/>
          <a:lstStyle/>
          <a:p>
            <a:pPr algn="l" eaLnBrk="1" hangingPunct="1"/>
            <a:r>
              <a:rPr lang="es-CL" altLang="es-CL" sz="4000" b="1" dirty="0">
                <a:latin typeface="Arial Narrow" panose="020B0606020202030204" pitchFamily="34" charset="0"/>
              </a:rPr>
              <a:t>2.1 Cambios en las cuestiones externas e internas y partes pertinentes al SGC</a:t>
            </a:r>
          </a:p>
        </p:txBody>
      </p:sp>
    </p:spTree>
    <p:extLst>
      <p:ext uri="{BB962C8B-B14F-4D97-AF65-F5344CB8AC3E}">
        <p14:creationId xmlns:p14="http://schemas.microsoft.com/office/powerpoint/2010/main" val="14582275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77157ACE-7923-45F4-BFB8-DC90DC28AD24}"/>
              </a:ext>
            </a:extLst>
          </p:cNvPr>
          <p:cNvGraphicFramePr>
            <a:graphicFrameLocks noGrp="1"/>
          </p:cNvGraphicFramePr>
          <p:nvPr>
            <p:extLst>
              <p:ext uri="{D42A27DB-BD31-4B8C-83A1-F6EECF244321}">
                <p14:modId xmlns:p14="http://schemas.microsoft.com/office/powerpoint/2010/main" val="1176263438"/>
              </p:ext>
            </p:extLst>
          </p:nvPr>
        </p:nvGraphicFramePr>
        <p:xfrm>
          <a:off x="545228" y="1555341"/>
          <a:ext cx="11086334" cy="4549702"/>
        </p:xfrm>
        <a:graphic>
          <a:graphicData uri="http://schemas.openxmlformats.org/drawingml/2006/table">
            <a:tbl>
              <a:tblPr firstRow="1" firstCol="1" lastRow="1" lastCol="1" bandRow="1" bandCol="1"/>
              <a:tblGrid>
                <a:gridCol w="1968430">
                  <a:extLst>
                    <a:ext uri="{9D8B030D-6E8A-4147-A177-3AD203B41FA5}">
                      <a16:colId xmlns:a16="http://schemas.microsoft.com/office/drawing/2014/main" val="3687322841"/>
                    </a:ext>
                  </a:extLst>
                </a:gridCol>
                <a:gridCol w="5393536">
                  <a:extLst>
                    <a:ext uri="{9D8B030D-6E8A-4147-A177-3AD203B41FA5}">
                      <a16:colId xmlns:a16="http://schemas.microsoft.com/office/drawing/2014/main" val="56821680"/>
                    </a:ext>
                  </a:extLst>
                </a:gridCol>
                <a:gridCol w="3724368">
                  <a:extLst>
                    <a:ext uri="{9D8B030D-6E8A-4147-A177-3AD203B41FA5}">
                      <a16:colId xmlns:a16="http://schemas.microsoft.com/office/drawing/2014/main" val="3737841346"/>
                    </a:ext>
                  </a:extLst>
                </a:gridCol>
              </a:tblGrid>
              <a:tr h="505942">
                <a:tc>
                  <a:txBody>
                    <a:bodyPr/>
                    <a:lstStyle/>
                    <a:p>
                      <a:r>
                        <a:rPr lang="es-CL" sz="1600">
                          <a:effectLst/>
                          <a:latin typeface="Arial Narrow" panose="020B0606020202030204" pitchFamily="34" charset="0"/>
                          <a:ea typeface="Arial Narrow" panose="020B0606020202030204" pitchFamily="34" charset="0"/>
                          <a:cs typeface="Arial Narrow" panose="020B0606020202030204" pitchFamily="34" charset="0"/>
                        </a:rPr>
                        <a:t> </a:t>
                      </a:r>
                    </a:p>
                    <a:p>
                      <a:r>
                        <a:rPr lang="es-CL" sz="1600">
                          <a:effectLst/>
                          <a:latin typeface="Arial Narrow" panose="020B0606020202030204" pitchFamily="34" charset="0"/>
                          <a:ea typeface="Arial Narrow" panose="020B0606020202030204" pitchFamily="34" charset="0"/>
                          <a:cs typeface="Arial Narrow" panose="020B0606020202030204" pitchFamily="34" charset="0"/>
                        </a:rPr>
                        <a:t> </a:t>
                      </a:r>
                    </a:p>
                    <a:p>
                      <a:pPr marL="10795">
                        <a:lnSpc>
                          <a:spcPts val="420"/>
                        </a:lnSpc>
                        <a:spcBef>
                          <a:spcPts val="425"/>
                        </a:spcBef>
                        <a:spcAft>
                          <a:spcPts val="0"/>
                        </a:spcAft>
                      </a:pPr>
                      <a:r>
                        <a:rPr lang="es-CL" sz="1600">
                          <a:solidFill>
                            <a:srgbClr val="FFFFFF"/>
                          </a:solidFill>
                          <a:effectLst/>
                          <a:latin typeface="Arial Narrow" panose="020B0606020202030204" pitchFamily="34" charset="0"/>
                          <a:ea typeface="Arial Narrow" panose="020B0606020202030204" pitchFamily="34" charset="0"/>
                          <a:cs typeface="Arial Narrow" panose="020B0606020202030204" pitchFamily="34" charset="0"/>
                        </a:rPr>
                        <a:t>fa</a:t>
                      </a:r>
                      <a:endParaRPr lang="es-CL" sz="1600">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628650" marR="1153795" indent="0" algn="ctr">
                        <a:spcBef>
                          <a:spcPts val="300"/>
                        </a:spcBef>
                        <a:spcAft>
                          <a:spcPts val="0"/>
                        </a:spcAft>
                      </a:pPr>
                      <a:r>
                        <a:rPr lang="es-CL" sz="1600" b="1" dirty="0">
                          <a:solidFill>
                            <a:srgbClr val="FFFFFF"/>
                          </a:solidFill>
                          <a:effectLst/>
                          <a:latin typeface="Arial Narrow" panose="020B0606020202030204" pitchFamily="34" charset="0"/>
                          <a:ea typeface="Arial Narrow" panose="020B0606020202030204" pitchFamily="34" charset="0"/>
                          <a:cs typeface="Arial Narrow" panose="020B0606020202030204" pitchFamily="34" charset="0"/>
                        </a:rPr>
                        <a:t>FORTALEZAS</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AFEF"/>
                    </a:solidFill>
                  </a:tcPr>
                </a:tc>
                <a:tc>
                  <a:txBody>
                    <a:bodyPr/>
                    <a:lstStyle/>
                    <a:p>
                      <a:pPr marL="717550" marR="1185545" indent="0" algn="ctr" defTabSz="3048000">
                        <a:spcBef>
                          <a:spcPts val="300"/>
                        </a:spcBef>
                        <a:spcAft>
                          <a:spcPts val="0"/>
                        </a:spcAft>
                        <a:tabLst/>
                      </a:pPr>
                      <a:r>
                        <a:rPr lang="es-CL" sz="1600" b="1" dirty="0">
                          <a:solidFill>
                            <a:srgbClr val="FFFFFF"/>
                          </a:solidFill>
                          <a:effectLst/>
                          <a:latin typeface="Arial Narrow" panose="020B0606020202030204" pitchFamily="34" charset="0"/>
                          <a:ea typeface="Arial Narrow" panose="020B0606020202030204" pitchFamily="34" charset="0"/>
                          <a:cs typeface="Arial Narrow" panose="020B0606020202030204" pitchFamily="34" charset="0"/>
                        </a:rPr>
                        <a:t>DEBILIDADES</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AFEF"/>
                    </a:solidFill>
                  </a:tcPr>
                </a:tc>
                <a:extLst>
                  <a:ext uri="{0D108BD9-81ED-4DB2-BD59-A6C34878D82A}">
                    <a16:rowId xmlns:a16="http://schemas.microsoft.com/office/drawing/2014/main" val="202567194"/>
                  </a:ext>
                </a:extLst>
              </a:tr>
              <a:tr h="925591">
                <a:tc rowSpan="2">
                  <a:txBody>
                    <a:bodyPr/>
                    <a:lstStyle/>
                    <a:p>
                      <a:r>
                        <a:rPr lang="es-CL" sz="1600" dirty="0">
                          <a:effectLst/>
                          <a:latin typeface="Arial Narrow" panose="020B0606020202030204" pitchFamily="34" charset="0"/>
                          <a:ea typeface="Arial Narrow" panose="020B0606020202030204" pitchFamily="34" charset="0"/>
                          <a:cs typeface="Arial Narrow" panose="020B0606020202030204" pitchFamily="34" charset="0"/>
                        </a:rPr>
                        <a:t> </a:t>
                      </a:r>
                    </a:p>
                    <a:p>
                      <a:r>
                        <a:rPr lang="es-CL" sz="1600" dirty="0">
                          <a:effectLst/>
                          <a:latin typeface="Arial Narrow" panose="020B0606020202030204" pitchFamily="34" charset="0"/>
                          <a:ea typeface="Arial Narrow" panose="020B0606020202030204" pitchFamily="34" charset="0"/>
                          <a:cs typeface="Arial Narrow" panose="020B0606020202030204" pitchFamily="34" charset="0"/>
                        </a:rPr>
                        <a:t> </a:t>
                      </a:r>
                    </a:p>
                    <a:p>
                      <a:pPr algn="ctr"/>
                      <a:b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br>
                      <a:r>
                        <a:rPr lang="es-CL" sz="1600" b="1" dirty="0">
                          <a:solidFill>
                            <a:srgbClr val="FFFFFF"/>
                          </a:solidFill>
                          <a:effectLst/>
                          <a:latin typeface="Arial Narrow" panose="020B0606020202030204" pitchFamily="34" charset="0"/>
                          <a:ea typeface="Arial Narrow" panose="020B0606020202030204" pitchFamily="34" charset="0"/>
                          <a:cs typeface="Arial Narrow" panose="020B0606020202030204" pitchFamily="34" charset="0"/>
                        </a:rPr>
                        <a:t>Cultura / Valores</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p>
                      <a:r>
                        <a:rPr lang="es-CL" sz="1600" b="1" dirty="0">
                          <a:solidFill>
                            <a:srgbClr val="FFFFFF"/>
                          </a:solidFill>
                          <a:effectLst/>
                          <a:latin typeface="Arial Narrow" panose="020B0606020202030204" pitchFamily="34" charset="0"/>
                          <a:ea typeface="Arial Narrow" panose="020B0606020202030204" pitchFamily="34" charset="0"/>
                          <a:cs typeface="Arial Narrow" panose="020B0606020202030204" pitchFamily="34" charset="0"/>
                        </a:rPr>
                        <a:t> </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p>
                      <a:r>
                        <a:rPr lang="es-CL" sz="1600" b="1" dirty="0">
                          <a:effectLst/>
                          <a:latin typeface="Arial Narrow" panose="020B0606020202030204" pitchFamily="34" charset="0"/>
                          <a:ea typeface="Arial Narrow" panose="020B0606020202030204" pitchFamily="34" charset="0"/>
                          <a:cs typeface="Arial Narrow" panose="020B0606020202030204" pitchFamily="34" charset="0"/>
                        </a:rPr>
                        <a:t> </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AFEF"/>
                    </a:solidFill>
                  </a:tcPr>
                </a:tc>
                <a:tc>
                  <a:txBody>
                    <a:bodyPr/>
                    <a:lstStyle/>
                    <a:p>
                      <a:pPr marL="72000" algn="just">
                        <a:spcBef>
                          <a:spcPts val="0"/>
                        </a:spcBef>
                        <a:spcAft>
                          <a:spcPts val="600"/>
                        </a:spcAft>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 Alto compromiso del personal con la misión de la</a:t>
                      </a:r>
                      <a:r>
                        <a:rPr lang="es-CL" sz="1600" dirty="0">
                          <a:solidFill>
                            <a:schemeClr val="tx1"/>
                          </a:solidFill>
                          <a:effectLst/>
                          <a:latin typeface="Arial Narrow" panose="020B0606020202030204" pitchFamily="34" charset="0"/>
                          <a:ea typeface="Arial Narrow" panose="020B0606020202030204" pitchFamily="34" charset="0"/>
                          <a:cs typeface="Arial Narrow" panose="020B0606020202030204" pitchFamily="34" charset="0"/>
                        </a:rPr>
                        <a:t> </a:t>
                      </a: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Fundación</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nSpc>
                          <a:spcPct val="105000"/>
                        </a:lnSpc>
                        <a:spcBef>
                          <a:spcPts val="0"/>
                        </a:spcBef>
                        <a:spcAft>
                          <a:spcPts val="600"/>
                        </a:spcAft>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La dispersión geográfica dificulta la transmisión de los valores y el sello institucional para los programas que se encuentran a lo largo de Chile.</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4103571488"/>
                  </a:ext>
                </a:extLst>
              </a:tr>
              <a:tr h="1327893">
                <a:tc vMerge="1">
                  <a:txBody>
                    <a:bodyPr/>
                    <a:lstStyle/>
                    <a:p>
                      <a:endParaRPr lang="es-CL"/>
                    </a:p>
                  </a:txBody>
                  <a:tcPr/>
                </a:tc>
                <a:tc>
                  <a:txBody>
                    <a:bodyPr/>
                    <a:lstStyle/>
                    <a:p>
                      <a:pPr marL="72000" marR="104140" lvl="0" indent="0" algn="just" defTabSz="914400" rtl="0" eaLnBrk="1" fontAlgn="auto" latinLnBrk="0" hangingPunct="1">
                        <a:lnSpc>
                          <a:spcPct val="105000"/>
                        </a:lnSpc>
                        <a:spcBef>
                          <a:spcPts val="0"/>
                        </a:spcBef>
                        <a:spcAft>
                          <a:spcPts val="600"/>
                        </a:spcAft>
                        <a:buClrTx/>
                        <a:buSzTx/>
                        <a:buFontTx/>
                        <a:buNone/>
                        <a:tabLst/>
                        <a:defRPr/>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Fortalecimiento del marco de valores y sello institucional establecidos y difundidos permanentemente que se aplica en el quehacer Institucional.</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nSpc>
                          <a:spcPct val="105000"/>
                        </a:lnSpc>
                        <a:spcBef>
                          <a:spcPts val="0"/>
                        </a:spcBef>
                        <a:spcAft>
                          <a:spcPts val="600"/>
                        </a:spcAft>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La operación consume el día a día, lo que dificulta la integración de nuevos conocimientos y propuestas innovadoras a la intervención y a los procesos.</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330665640"/>
                  </a:ext>
                </a:extLst>
              </a:tr>
              <a:tr h="768577">
                <a:tc rowSpan="2">
                  <a:txBody>
                    <a:bodyPr/>
                    <a:lstStyle/>
                    <a:p>
                      <a:r>
                        <a:rPr lang="es-CL" sz="1600" dirty="0">
                          <a:effectLst/>
                          <a:latin typeface="Arial Narrow" panose="020B0606020202030204" pitchFamily="34" charset="0"/>
                          <a:ea typeface="Arial Narrow" panose="020B0606020202030204" pitchFamily="34" charset="0"/>
                          <a:cs typeface="Arial Narrow" panose="020B0606020202030204" pitchFamily="34" charset="0"/>
                        </a:rPr>
                        <a:t> </a:t>
                      </a:r>
                    </a:p>
                    <a:p>
                      <a:pPr algn="ctr">
                        <a:spcBef>
                          <a:spcPts val="25"/>
                        </a:spcBef>
                      </a:pPr>
                      <a:r>
                        <a:rPr lang="es-CL" sz="1600" dirty="0">
                          <a:effectLst/>
                          <a:latin typeface="Arial Narrow" panose="020B0606020202030204" pitchFamily="34" charset="0"/>
                          <a:ea typeface="Arial Narrow" panose="020B0606020202030204" pitchFamily="34" charset="0"/>
                          <a:cs typeface="Arial Narrow" panose="020B0606020202030204" pitchFamily="34" charset="0"/>
                        </a:rPr>
                        <a:t> </a:t>
                      </a:r>
                    </a:p>
                    <a:p>
                      <a:pPr algn="ctr">
                        <a:spcBef>
                          <a:spcPts val="5"/>
                        </a:spcBef>
                        <a:spcAft>
                          <a:spcPts val="0"/>
                        </a:spcAft>
                      </a:pPr>
                      <a:r>
                        <a:rPr lang="es-CL" sz="1600" b="1" dirty="0">
                          <a:solidFill>
                            <a:srgbClr val="FFFFFF"/>
                          </a:solidFill>
                          <a:effectLst/>
                          <a:latin typeface="Arial Narrow" panose="020B0606020202030204" pitchFamily="34" charset="0"/>
                          <a:ea typeface="Arial Narrow" panose="020B0606020202030204" pitchFamily="34" charset="0"/>
                          <a:cs typeface="Arial Narrow" panose="020B0606020202030204" pitchFamily="34" charset="0"/>
                        </a:rPr>
                        <a:t>Conocimientos</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AFEF"/>
                    </a:solidFill>
                  </a:tcPr>
                </a:tc>
                <a:tc>
                  <a:txBody>
                    <a:bodyPr/>
                    <a:lstStyle/>
                    <a:p>
                      <a:pPr marL="72000" marR="90170" algn="just">
                        <a:lnSpc>
                          <a:spcPct val="105000"/>
                        </a:lnSpc>
                        <a:spcBef>
                          <a:spcPts val="0"/>
                        </a:spcBef>
                        <a:spcAft>
                          <a:spcPts val="600"/>
                        </a:spcAft>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Amplia experiencia de trabajo con la niñez.   La Fundación genera, sistematiza y difunde el conocimiento a sus integrantes.</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72000" marR="106045" algn="just">
                        <a:lnSpc>
                          <a:spcPct val="105000"/>
                        </a:lnSpc>
                        <a:spcBef>
                          <a:spcPts val="0"/>
                        </a:spcBef>
                        <a:spcAft>
                          <a:spcPts val="600"/>
                        </a:spcAft>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 </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865747"/>
                  </a:ext>
                </a:extLst>
              </a:tr>
              <a:tr h="905785">
                <a:tc vMerge="1">
                  <a:txBody>
                    <a:bodyPr/>
                    <a:lstStyle/>
                    <a:p>
                      <a:endParaRPr lang="es-CL"/>
                    </a:p>
                  </a:txBody>
                  <a:tcPr/>
                </a:tc>
                <a:tc>
                  <a:txBody>
                    <a:bodyPr/>
                    <a:lstStyle/>
                    <a:p>
                      <a:pPr marL="72000" marR="8890">
                        <a:lnSpc>
                          <a:spcPct val="105000"/>
                        </a:lnSpc>
                        <a:spcBef>
                          <a:spcPts val="0"/>
                        </a:spcBef>
                        <a:spcAft>
                          <a:spcPts val="600"/>
                        </a:spcAft>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Existe un importante grupo de profesionales especializados en infancia que se mantiene en la Fundación</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spcBef>
                          <a:spcPts val="0"/>
                        </a:spcBef>
                        <a:spcAft>
                          <a:spcPts val="600"/>
                        </a:spcAft>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Mejorar los procesos de sistematización de la</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p>
                      <a:pPr marL="72000">
                        <a:spcBef>
                          <a:spcPts val="0"/>
                        </a:spcBef>
                        <a:spcAft>
                          <a:spcPts val="600"/>
                        </a:spcAft>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experiencia institucional</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6825444"/>
                  </a:ext>
                </a:extLst>
              </a:tr>
            </a:tbl>
          </a:graphicData>
        </a:graphic>
      </p:graphicFrame>
      <p:sp>
        <p:nvSpPr>
          <p:cNvPr id="5" name="Título 1">
            <a:extLst>
              <a:ext uri="{FF2B5EF4-FFF2-40B4-BE49-F238E27FC236}">
                <a16:creationId xmlns:a16="http://schemas.microsoft.com/office/drawing/2014/main" id="{F0D51C78-A523-495C-9951-1FEBA27AD389}"/>
              </a:ext>
            </a:extLst>
          </p:cNvPr>
          <p:cNvSpPr txBox="1">
            <a:spLocks/>
          </p:cNvSpPr>
          <p:nvPr/>
        </p:nvSpPr>
        <p:spPr>
          <a:xfrm>
            <a:off x="1772529" y="404670"/>
            <a:ext cx="7877908" cy="77237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CL" altLang="en-US" sz="3600" b="1" dirty="0">
                <a:latin typeface="Arial Narrow" panose="020B0606020202030204" pitchFamily="34" charset="0"/>
              </a:rPr>
              <a:t>Análisis de Contexto</a:t>
            </a:r>
          </a:p>
        </p:txBody>
      </p:sp>
    </p:spTree>
    <p:extLst>
      <p:ext uri="{BB962C8B-B14F-4D97-AF65-F5344CB8AC3E}">
        <p14:creationId xmlns:p14="http://schemas.microsoft.com/office/powerpoint/2010/main" val="3880110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DE0C3E16-9DF7-4DF8-83B3-99123ED129BB}"/>
              </a:ext>
            </a:extLst>
          </p:cNvPr>
          <p:cNvGraphicFramePr>
            <a:graphicFrameLocks noGrp="1"/>
          </p:cNvGraphicFramePr>
          <p:nvPr>
            <p:extLst>
              <p:ext uri="{D42A27DB-BD31-4B8C-83A1-F6EECF244321}">
                <p14:modId xmlns:p14="http://schemas.microsoft.com/office/powerpoint/2010/main" val="37777535"/>
              </p:ext>
            </p:extLst>
          </p:nvPr>
        </p:nvGraphicFramePr>
        <p:xfrm>
          <a:off x="553065" y="1356851"/>
          <a:ext cx="11085869" cy="5531725"/>
        </p:xfrm>
        <a:graphic>
          <a:graphicData uri="http://schemas.openxmlformats.org/drawingml/2006/table">
            <a:tbl>
              <a:tblPr firstRow="1" firstCol="1" lastRow="1" lastCol="1" bandRow="1" bandCol="1"/>
              <a:tblGrid>
                <a:gridCol w="1513245">
                  <a:extLst>
                    <a:ext uri="{9D8B030D-6E8A-4147-A177-3AD203B41FA5}">
                      <a16:colId xmlns:a16="http://schemas.microsoft.com/office/drawing/2014/main" val="2653679582"/>
                    </a:ext>
                  </a:extLst>
                </a:gridCol>
                <a:gridCol w="5334000">
                  <a:extLst>
                    <a:ext uri="{9D8B030D-6E8A-4147-A177-3AD203B41FA5}">
                      <a16:colId xmlns:a16="http://schemas.microsoft.com/office/drawing/2014/main" val="1743710124"/>
                    </a:ext>
                  </a:extLst>
                </a:gridCol>
                <a:gridCol w="4238624">
                  <a:extLst>
                    <a:ext uri="{9D8B030D-6E8A-4147-A177-3AD203B41FA5}">
                      <a16:colId xmlns:a16="http://schemas.microsoft.com/office/drawing/2014/main" val="4179215458"/>
                    </a:ext>
                  </a:extLst>
                </a:gridCol>
              </a:tblGrid>
              <a:tr h="378842">
                <a:tc rowSpan="9">
                  <a:txBody>
                    <a:bodyPr/>
                    <a:lstStyle/>
                    <a:p>
                      <a:r>
                        <a:rPr lang="es-CL" sz="1600" dirty="0">
                          <a:effectLst/>
                          <a:latin typeface="Arial Narrow" panose="020B0606020202030204" pitchFamily="34" charset="0"/>
                          <a:ea typeface="Arial Narrow" panose="020B0606020202030204" pitchFamily="34" charset="0"/>
                          <a:cs typeface="Arial Narrow" panose="020B0606020202030204" pitchFamily="34" charset="0"/>
                        </a:rPr>
                        <a:t> </a:t>
                      </a:r>
                    </a:p>
                    <a:p>
                      <a:r>
                        <a:rPr lang="es-CL" sz="1600" dirty="0">
                          <a:effectLst/>
                          <a:latin typeface="Arial Narrow" panose="020B0606020202030204" pitchFamily="34" charset="0"/>
                          <a:ea typeface="Arial Narrow" panose="020B0606020202030204" pitchFamily="34" charset="0"/>
                          <a:cs typeface="Arial Narrow" panose="020B0606020202030204" pitchFamily="34" charset="0"/>
                        </a:rPr>
                        <a:t> </a:t>
                      </a:r>
                    </a:p>
                    <a:p>
                      <a:r>
                        <a:rPr lang="es-CL" sz="1600" dirty="0">
                          <a:effectLst/>
                          <a:latin typeface="Arial Narrow" panose="020B0606020202030204" pitchFamily="34" charset="0"/>
                          <a:ea typeface="Arial Narrow" panose="020B0606020202030204" pitchFamily="34" charset="0"/>
                          <a:cs typeface="Arial Narrow" panose="020B0606020202030204" pitchFamily="34" charset="0"/>
                        </a:rPr>
                        <a:t> </a:t>
                      </a:r>
                    </a:p>
                    <a:p>
                      <a:r>
                        <a:rPr lang="es-CL" sz="1600" dirty="0">
                          <a:effectLst/>
                          <a:latin typeface="Arial Narrow" panose="020B0606020202030204" pitchFamily="34" charset="0"/>
                          <a:ea typeface="Arial Narrow" panose="020B0606020202030204" pitchFamily="34" charset="0"/>
                          <a:cs typeface="Arial Narrow" panose="020B0606020202030204" pitchFamily="34" charset="0"/>
                        </a:rPr>
                        <a:t> </a:t>
                      </a:r>
                    </a:p>
                    <a:p>
                      <a:r>
                        <a:rPr lang="es-CL" sz="1600" dirty="0">
                          <a:effectLst/>
                          <a:latin typeface="Arial Narrow" panose="020B0606020202030204" pitchFamily="34" charset="0"/>
                          <a:ea typeface="Arial Narrow" panose="020B0606020202030204" pitchFamily="34" charset="0"/>
                          <a:cs typeface="Arial Narrow" panose="020B0606020202030204" pitchFamily="34" charset="0"/>
                        </a:rPr>
                        <a:t> </a:t>
                      </a:r>
                    </a:p>
                    <a:p>
                      <a:r>
                        <a:rPr lang="es-CL" sz="1600" dirty="0">
                          <a:effectLst/>
                          <a:latin typeface="Arial Narrow" panose="020B0606020202030204" pitchFamily="34" charset="0"/>
                          <a:ea typeface="Arial Narrow" panose="020B0606020202030204" pitchFamily="34" charset="0"/>
                          <a:cs typeface="Arial Narrow" panose="020B0606020202030204" pitchFamily="34" charset="0"/>
                        </a:rPr>
                        <a:t> </a:t>
                      </a:r>
                    </a:p>
                    <a:p>
                      <a:r>
                        <a:rPr lang="es-CL" sz="1600" dirty="0">
                          <a:effectLst/>
                          <a:latin typeface="Arial Narrow" panose="020B0606020202030204" pitchFamily="34" charset="0"/>
                          <a:ea typeface="Arial Narrow" panose="020B0606020202030204" pitchFamily="34" charset="0"/>
                          <a:cs typeface="Arial Narrow" panose="020B0606020202030204" pitchFamily="34" charset="0"/>
                        </a:rPr>
                        <a:t> </a:t>
                      </a:r>
                    </a:p>
                    <a:p>
                      <a:r>
                        <a:rPr lang="es-CL" sz="1600" dirty="0">
                          <a:effectLst/>
                          <a:latin typeface="Arial Narrow" panose="020B0606020202030204" pitchFamily="34" charset="0"/>
                          <a:ea typeface="Arial Narrow" panose="020B0606020202030204" pitchFamily="34" charset="0"/>
                          <a:cs typeface="Arial Narrow" panose="020B0606020202030204" pitchFamily="34" charset="0"/>
                        </a:rPr>
                        <a:t> </a:t>
                      </a:r>
                    </a:p>
                    <a:p>
                      <a:pPr>
                        <a:spcBef>
                          <a:spcPts val="5"/>
                        </a:spcBef>
                      </a:pPr>
                      <a:r>
                        <a:rPr lang="es-CL" sz="1600" dirty="0">
                          <a:effectLst/>
                          <a:latin typeface="Arial Narrow" panose="020B0606020202030204" pitchFamily="34" charset="0"/>
                          <a:ea typeface="Arial Narrow" panose="020B0606020202030204" pitchFamily="34" charset="0"/>
                          <a:cs typeface="Arial Narrow" panose="020B0606020202030204" pitchFamily="34" charset="0"/>
                        </a:rPr>
                        <a:t> </a:t>
                      </a:r>
                    </a:p>
                    <a:p>
                      <a:pPr marL="195580"/>
                      <a:r>
                        <a:rPr lang="es-CL" sz="1600" b="1" dirty="0">
                          <a:solidFill>
                            <a:srgbClr val="FFFFFF"/>
                          </a:solidFill>
                          <a:effectLst/>
                          <a:latin typeface="Arial Narrow" panose="020B0606020202030204" pitchFamily="34" charset="0"/>
                          <a:ea typeface="Arial Narrow" panose="020B0606020202030204" pitchFamily="34" charset="0"/>
                          <a:cs typeface="Arial Narrow" panose="020B0606020202030204" pitchFamily="34" charset="0"/>
                        </a:rPr>
                        <a:t>Desempeño/ Gestión </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AFEF"/>
                    </a:solidFill>
                  </a:tcPr>
                </a:tc>
                <a:tc>
                  <a:txBody>
                    <a:bodyPr/>
                    <a:lstStyle/>
                    <a:p>
                      <a:pPr marL="3175" algn="ctr">
                        <a:spcBef>
                          <a:spcPts val="550"/>
                        </a:spcBef>
                        <a:spcAft>
                          <a:spcPts val="0"/>
                        </a:spcAft>
                      </a:pPr>
                      <a:r>
                        <a:rPr lang="es-CL" sz="1600" b="1" dirty="0">
                          <a:solidFill>
                            <a:srgbClr val="FFFFFF"/>
                          </a:solidFill>
                          <a:effectLst/>
                          <a:latin typeface="Arial Narrow" panose="020B0606020202030204" pitchFamily="34" charset="0"/>
                          <a:ea typeface="Arial Narrow" panose="020B0606020202030204" pitchFamily="34" charset="0"/>
                          <a:cs typeface="Arial Narrow" panose="020B0606020202030204" pitchFamily="34" charset="0"/>
                        </a:rPr>
                        <a:t>FORTALEZAS</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AFEF"/>
                    </a:solidFill>
                  </a:tcPr>
                </a:tc>
                <a:tc>
                  <a:txBody>
                    <a:bodyPr/>
                    <a:lstStyle/>
                    <a:p>
                      <a:pPr algn="ctr">
                        <a:spcBef>
                          <a:spcPts val="550"/>
                        </a:spcBef>
                      </a:pPr>
                      <a:r>
                        <a:rPr lang="es-CL" sz="1600" b="1" dirty="0">
                          <a:solidFill>
                            <a:srgbClr val="FFFFFF"/>
                          </a:solidFill>
                          <a:effectLst/>
                          <a:latin typeface="Arial Narrow" panose="020B0606020202030204" pitchFamily="34" charset="0"/>
                          <a:ea typeface="Arial Narrow" panose="020B0606020202030204" pitchFamily="34" charset="0"/>
                          <a:cs typeface="Arial Narrow" panose="020B0606020202030204" pitchFamily="34" charset="0"/>
                        </a:rPr>
                        <a:t>DEBILIDADES</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AFEF"/>
                    </a:solidFill>
                  </a:tcPr>
                </a:tc>
                <a:extLst>
                  <a:ext uri="{0D108BD9-81ED-4DB2-BD59-A6C34878D82A}">
                    <a16:rowId xmlns:a16="http://schemas.microsoft.com/office/drawing/2014/main" val="2581696675"/>
                  </a:ext>
                </a:extLst>
              </a:tr>
              <a:tr h="608785">
                <a:tc vMerge="1">
                  <a:txBody>
                    <a:bodyPr/>
                    <a:lstStyle/>
                    <a:p>
                      <a:endParaRPr lang="es-CL"/>
                    </a:p>
                  </a:txBody>
                  <a:tcPr/>
                </a:tc>
                <a:tc>
                  <a:txBody>
                    <a:bodyPr/>
                    <a:lstStyle/>
                    <a:p>
                      <a:pPr marL="72000" algn="just">
                        <a:lnSpc>
                          <a:spcPts val="1680"/>
                        </a:lnSpc>
                        <a:spcBef>
                          <a:spcPts val="0"/>
                        </a:spcBef>
                        <a:spcAft>
                          <a:spcPts val="600"/>
                        </a:spcAft>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Plataforma tecnológica robusta y desarrollo</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p>
                      <a:pPr marL="72000" algn="just">
                        <a:lnSpc>
                          <a:spcPts val="1670"/>
                        </a:lnSpc>
                        <a:spcBef>
                          <a:spcPts val="0"/>
                        </a:spcBef>
                        <a:spcAft>
                          <a:spcPts val="600"/>
                        </a:spcAft>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progresivo de la cultura informática de la Fundación</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nSpc>
                          <a:spcPts val="1680"/>
                        </a:lnSpc>
                        <a:spcBef>
                          <a:spcPts val="0"/>
                        </a:spcBef>
                        <a:spcAft>
                          <a:spcPts val="600"/>
                        </a:spcAft>
                      </a:pPr>
                      <a:r>
                        <a:rPr lang="es-CL" sz="160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Limitado posicionamiento en la sociedad y empresas privadas</a:t>
                      </a:r>
                      <a:endParaRPr lang="es-CL" sz="1600">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5123784"/>
                  </a:ext>
                </a:extLst>
              </a:tr>
              <a:tr h="603551">
                <a:tc vMerge="1">
                  <a:txBody>
                    <a:bodyPr/>
                    <a:lstStyle/>
                    <a:p>
                      <a:endParaRPr lang="es-CL"/>
                    </a:p>
                  </a:txBody>
                  <a:tcPr/>
                </a:tc>
                <a:tc>
                  <a:txBody>
                    <a:bodyPr/>
                    <a:lstStyle/>
                    <a:p>
                      <a:pPr marL="72000">
                        <a:lnSpc>
                          <a:spcPts val="1635"/>
                        </a:lnSpc>
                        <a:spcBef>
                          <a:spcPts val="0"/>
                        </a:spcBef>
                        <a:spcAft>
                          <a:spcPts val="600"/>
                        </a:spcAft>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La Institución tiene verificadores de desempeño los cuales son verificados y controlados bimensualmente para la toma de decisiones.</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nSpc>
                          <a:spcPts val="1635"/>
                        </a:lnSpc>
                        <a:spcBef>
                          <a:spcPts val="0"/>
                        </a:spcBef>
                        <a:spcAft>
                          <a:spcPts val="600"/>
                        </a:spcAft>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Sistema de control interno con debilidades</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1375350"/>
                  </a:ext>
                </a:extLst>
              </a:tr>
              <a:tr h="446712">
                <a:tc vMerge="1">
                  <a:txBody>
                    <a:bodyPr/>
                    <a:lstStyle/>
                    <a:p>
                      <a:endParaRPr lang="es-CL"/>
                    </a:p>
                  </a:txBody>
                  <a:tcPr/>
                </a:tc>
                <a:tc>
                  <a:txBody>
                    <a:bodyPr/>
                    <a:lstStyle/>
                    <a:p>
                      <a:pPr marL="72000">
                        <a:lnSpc>
                          <a:spcPts val="1685"/>
                        </a:lnSpc>
                        <a:spcBef>
                          <a:spcPts val="0"/>
                        </a:spcBef>
                        <a:spcAft>
                          <a:spcPts val="600"/>
                        </a:spcAft>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Apoyo y acompañamiento a los programas de parte de las Direcciones de la Administración Central.</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nSpc>
                          <a:spcPts val="1695"/>
                        </a:lnSpc>
                        <a:spcBef>
                          <a:spcPts val="0"/>
                        </a:spcBef>
                        <a:spcAft>
                          <a:spcPts val="600"/>
                        </a:spcAft>
                      </a:pPr>
                      <a:r>
                        <a:rPr lang="es-CL" sz="160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Déficit en instrumentos de evaluación de resultados en la totalidad de las líneas de atención.</a:t>
                      </a:r>
                      <a:endParaRPr lang="es-CL" sz="1600">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2954876"/>
                  </a:ext>
                </a:extLst>
              </a:tr>
              <a:tr h="766277">
                <a:tc vMerge="1">
                  <a:txBody>
                    <a:bodyPr/>
                    <a:lstStyle/>
                    <a:p>
                      <a:endParaRPr lang="es-CL"/>
                    </a:p>
                  </a:txBody>
                  <a:tcPr/>
                </a:tc>
                <a:tc>
                  <a:txBody>
                    <a:bodyPr/>
                    <a:lstStyle/>
                    <a:p>
                      <a:pPr marL="72000" algn="just">
                        <a:spcBef>
                          <a:spcPts val="0"/>
                        </a:spcBef>
                        <a:spcAft>
                          <a:spcPts val="600"/>
                        </a:spcAft>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Existen procesos, documentados, estandarizados y medidos periódicamente aplicados en Sistema de Gestión de Calidad (SGC) y sus resultados son considerados en la mejora continua.</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just">
                        <a:lnSpc>
                          <a:spcPts val="1685"/>
                        </a:lnSpc>
                        <a:spcBef>
                          <a:spcPts val="0"/>
                        </a:spcBef>
                        <a:spcAft>
                          <a:spcPts val="600"/>
                        </a:spcAft>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Falta de profesionales suficientemente calificados en algunas zonas geográficas del país.</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2882331"/>
                  </a:ext>
                </a:extLst>
              </a:tr>
              <a:tr h="908780">
                <a:tc vMerge="1">
                  <a:txBody>
                    <a:bodyPr/>
                    <a:lstStyle/>
                    <a:p>
                      <a:endParaRPr lang="es-CL"/>
                    </a:p>
                  </a:txBody>
                  <a:tcPr/>
                </a:tc>
                <a:tc>
                  <a:txBody>
                    <a:bodyPr/>
                    <a:lstStyle/>
                    <a:p>
                      <a:pPr marL="72000" algn="just">
                        <a:lnSpc>
                          <a:spcPts val="1685"/>
                        </a:lnSpc>
                        <a:spcBef>
                          <a:spcPts val="0"/>
                        </a:spcBef>
                        <a:spcAft>
                          <a:spcPts val="600"/>
                        </a:spcAft>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Cumplimiento de condiciones contractuales y de</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p>
                      <a:pPr marL="72000" algn="just">
                        <a:lnSpc>
                          <a:spcPts val="1670"/>
                        </a:lnSpc>
                        <a:spcBef>
                          <a:spcPts val="0"/>
                        </a:spcBef>
                        <a:spcAft>
                          <a:spcPts val="600"/>
                        </a:spcAft>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Normas establecidas por los mandantes.</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just">
                        <a:lnSpc>
                          <a:spcPts val="1685"/>
                        </a:lnSpc>
                        <a:spcBef>
                          <a:spcPts val="0"/>
                        </a:spcBef>
                        <a:spcAft>
                          <a:spcPts val="600"/>
                        </a:spcAft>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Hay personas que presentan debilidades en su preparación respecto del cargo que desempeñan, lo que conlleva la necesidad de permanente capacitación o cambio.</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8899215"/>
                  </a:ext>
                </a:extLst>
              </a:tr>
              <a:tr h="677746">
                <a:tc vMerge="1">
                  <a:txBody>
                    <a:bodyPr/>
                    <a:lstStyle/>
                    <a:p>
                      <a:endParaRPr lang="es-CL"/>
                    </a:p>
                  </a:txBody>
                  <a:tcPr/>
                </a:tc>
                <a:tc>
                  <a:txBody>
                    <a:bodyPr/>
                    <a:lstStyle/>
                    <a:p>
                      <a:pPr marL="72000" algn="just">
                        <a:spcBef>
                          <a:spcPts val="0"/>
                        </a:spcBef>
                        <a:spcAft>
                          <a:spcPts val="600"/>
                        </a:spcAft>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Gestión de Comunicaciones y Marketing</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just">
                        <a:lnSpc>
                          <a:spcPts val="1670"/>
                        </a:lnSpc>
                        <a:spcBef>
                          <a:spcPts val="0"/>
                        </a:spcBef>
                        <a:spcAft>
                          <a:spcPts val="600"/>
                        </a:spcAft>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Definición de variables de caracterización de la población usuaria en aquellos territorios donde no hay presencia de Fundación Ciudad del Niño</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1205428"/>
                  </a:ext>
                </a:extLst>
              </a:tr>
              <a:tr h="471004">
                <a:tc vMerge="1">
                  <a:txBody>
                    <a:bodyPr/>
                    <a:lstStyle/>
                    <a:p>
                      <a:endParaRPr lang="es-CL"/>
                    </a:p>
                  </a:txBody>
                  <a:tcPr/>
                </a:tc>
                <a:tc>
                  <a:txBody>
                    <a:bodyPr/>
                    <a:lstStyle/>
                    <a:p>
                      <a:pPr marL="72000" algn="just">
                        <a:spcBef>
                          <a:spcPts val="0"/>
                        </a:spcBef>
                        <a:spcAft>
                          <a:spcPts val="600"/>
                        </a:spcAft>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 Amplia presencia en el territorio nacional. </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72000" algn="just">
                        <a:lnSpc>
                          <a:spcPct val="105000"/>
                        </a:lnSpc>
                        <a:spcBef>
                          <a:spcPts val="0"/>
                        </a:spcBef>
                        <a:spcAft>
                          <a:spcPts val="600"/>
                        </a:spcAft>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Sobre dependencia de algunos programas con la administración central.</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083282732"/>
                  </a:ext>
                </a:extLst>
              </a:tr>
              <a:tr h="639452">
                <a:tc vMerge="1">
                  <a:txBody>
                    <a:bodyPr/>
                    <a:lstStyle/>
                    <a:p>
                      <a:endParaRPr lang="es-CL"/>
                    </a:p>
                  </a:txBody>
                  <a:tcPr/>
                </a:tc>
                <a:tc>
                  <a:txBody>
                    <a:bodyPr/>
                    <a:lstStyle/>
                    <a:p>
                      <a:pPr marL="72000" algn="just">
                        <a:lnSpc>
                          <a:spcPts val="1690"/>
                        </a:lnSpc>
                        <a:spcBef>
                          <a:spcPts val="0"/>
                        </a:spcBef>
                        <a:spcAft>
                          <a:spcPts val="600"/>
                        </a:spcAft>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Buena evaluación de nuestros Programas por</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p>
                      <a:pPr marL="72000" algn="just">
                        <a:lnSpc>
                          <a:spcPts val="1665"/>
                        </a:lnSpc>
                        <a:spcBef>
                          <a:spcPts val="0"/>
                        </a:spcBef>
                        <a:spcAft>
                          <a:spcPts val="600"/>
                        </a:spcAft>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mandantes y usuarios</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just">
                        <a:lnSpc>
                          <a:spcPts val="1665"/>
                        </a:lnSpc>
                        <a:spcBef>
                          <a:spcPts val="0"/>
                        </a:spcBef>
                        <a:spcAft>
                          <a:spcPts val="600"/>
                        </a:spcAft>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La evaluación de desempeño actual no mide los indicadores por dirección, debido a que es muy genérica. </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1066254968"/>
                  </a:ext>
                </a:extLst>
              </a:tr>
            </a:tbl>
          </a:graphicData>
        </a:graphic>
      </p:graphicFrame>
      <p:sp>
        <p:nvSpPr>
          <p:cNvPr id="5" name="Título 1">
            <a:extLst>
              <a:ext uri="{FF2B5EF4-FFF2-40B4-BE49-F238E27FC236}">
                <a16:creationId xmlns:a16="http://schemas.microsoft.com/office/drawing/2014/main" id="{E6D4D8C1-0CE2-4962-B93C-71DB1EC720A7}"/>
              </a:ext>
            </a:extLst>
          </p:cNvPr>
          <p:cNvSpPr txBox="1">
            <a:spLocks/>
          </p:cNvSpPr>
          <p:nvPr/>
        </p:nvSpPr>
        <p:spPr>
          <a:xfrm>
            <a:off x="1772529" y="404670"/>
            <a:ext cx="7877908" cy="77237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CL" altLang="en-US" sz="3600" b="1" dirty="0">
                <a:latin typeface="Arial Narrow" panose="020B0606020202030204" pitchFamily="34" charset="0"/>
              </a:rPr>
              <a:t>Análisis de Contexto</a:t>
            </a:r>
          </a:p>
        </p:txBody>
      </p:sp>
    </p:spTree>
    <p:extLst>
      <p:ext uri="{BB962C8B-B14F-4D97-AF65-F5344CB8AC3E}">
        <p14:creationId xmlns:p14="http://schemas.microsoft.com/office/powerpoint/2010/main" val="5151897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98C4CA1D-1305-4F2A-8F4D-FC0D4295E9FE}"/>
              </a:ext>
            </a:extLst>
          </p:cNvPr>
          <p:cNvGraphicFramePr>
            <a:graphicFrameLocks noGrp="1"/>
          </p:cNvGraphicFramePr>
          <p:nvPr>
            <p:extLst>
              <p:ext uri="{D42A27DB-BD31-4B8C-83A1-F6EECF244321}">
                <p14:modId xmlns:p14="http://schemas.microsoft.com/office/powerpoint/2010/main" val="4178985683"/>
              </p:ext>
            </p:extLst>
          </p:nvPr>
        </p:nvGraphicFramePr>
        <p:xfrm>
          <a:off x="506976" y="1400175"/>
          <a:ext cx="11178047" cy="5121840"/>
        </p:xfrm>
        <a:graphic>
          <a:graphicData uri="http://schemas.openxmlformats.org/drawingml/2006/table">
            <a:tbl>
              <a:tblPr firstRow="1" firstCol="1" lastRow="1" lastCol="1" bandRow="1" bandCol="1"/>
              <a:tblGrid>
                <a:gridCol w="1174679">
                  <a:extLst>
                    <a:ext uri="{9D8B030D-6E8A-4147-A177-3AD203B41FA5}">
                      <a16:colId xmlns:a16="http://schemas.microsoft.com/office/drawing/2014/main" val="2618173598"/>
                    </a:ext>
                  </a:extLst>
                </a:gridCol>
                <a:gridCol w="5873821">
                  <a:extLst>
                    <a:ext uri="{9D8B030D-6E8A-4147-A177-3AD203B41FA5}">
                      <a16:colId xmlns:a16="http://schemas.microsoft.com/office/drawing/2014/main" val="2307651628"/>
                    </a:ext>
                  </a:extLst>
                </a:gridCol>
                <a:gridCol w="4129547">
                  <a:extLst>
                    <a:ext uri="{9D8B030D-6E8A-4147-A177-3AD203B41FA5}">
                      <a16:colId xmlns:a16="http://schemas.microsoft.com/office/drawing/2014/main" val="4189278867"/>
                    </a:ext>
                  </a:extLst>
                </a:gridCol>
              </a:tblGrid>
              <a:tr h="258724">
                <a:tc rowSpan="8">
                  <a:txBody>
                    <a:bodyPr/>
                    <a:lstStyle/>
                    <a:p>
                      <a:pPr algn="ctr">
                        <a:lnSpc>
                          <a:spcPct val="107000"/>
                        </a:lnSpc>
                        <a:spcAft>
                          <a:spcPts val="800"/>
                        </a:spcAft>
                      </a:pPr>
                      <a:r>
                        <a:rPr lang="es-CL" sz="1600" b="1" dirty="0">
                          <a:solidFill>
                            <a:srgbClr val="FFFFFF"/>
                          </a:solidFill>
                          <a:effectLst/>
                          <a:latin typeface="Arial Narrow" panose="020B0606020202030204" pitchFamily="34" charset="0"/>
                          <a:ea typeface="Calibri" panose="020F0502020204030204" pitchFamily="34" charset="0"/>
                          <a:cs typeface="Times New Roman" panose="02020603050405020304" pitchFamily="18" charset="0"/>
                        </a:rPr>
                        <a:t>Desempeño/ Gestión</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AFEF"/>
                    </a:solidFill>
                  </a:tcPr>
                </a:tc>
                <a:tc>
                  <a:txBody>
                    <a:bodyPr/>
                    <a:lstStyle/>
                    <a:p>
                      <a:pPr marL="3175" algn="ctr">
                        <a:spcBef>
                          <a:spcPts val="550"/>
                        </a:spcBef>
                        <a:spcAft>
                          <a:spcPts val="0"/>
                        </a:spcAft>
                      </a:pPr>
                      <a:r>
                        <a:rPr lang="es-CL" sz="1600" b="1" dirty="0">
                          <a:solidFill>
                            <a:srgbClr val="FFFFFF"/>
                          </a:solidFill>
                          <a:effectLst/>
                          <a:latin typeface="Arial Narrow" panose="020B0606020202030204" pitchFamily="34" charset="0"/>
                          <a:ea typeface="Arial Narrow" panose="020B0606020202030204" pitchFamily="34" charset="0"/>
                          <a:cs typeface="Arial Narrow" panose="020B0606020202030204" pitchFamily="34" charset="0"/>
                        </a:rPr>
                        <a:t>FORTALEZAS</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spcBef>
                          <a:spcPts val="550"/>
                        </a:spcBef>
                      </a:pPr>
                      <a:r>
                        <a:rPr lang="en-US" sz="1600" b="1" dirty="0">
                          <a:solidFill>
                            <a:srgbClr val="FFFFFF"/>
                          </a:solidFill>
                          <a:effectLst/>
                          <a:latin typeface="Arial Narrow" panose="020B0606020202030204" pitchFamily="34" charset="0"/>
                          <a:ea typeface="Arial Narrow" panose="020B0606020202030204" pitchFamily="34" charset="0"/>
                          <a:cs typeface="Arial Narrow" panose="020B0606020202030204" pitchFamily="34" charset="0"/>
                        </a:rPr>
                        <a:t>DEBILIDADES</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996149541"/>
                  </a:ext>
                </a:extLst>
              </a:tr>
              <a:tr h="1041900">
                <a:tc vMerge="1">
                  <a:txBody>
                    <a:bodyPr/>
                    <a:lstStyle/>
                    <a:p>
                      <a:endParaRPr lang="es-CL"/>
                    </a:p>
                  </a:txBody>
                  <a:tcPr/>
                </a:tc>
                <a:tc>
                  <a:txBody>
                    <a:bodyPr/>
                    <a:lstStyle/>
                    <a:p>
                      <a:pPr marL="72000" marR="86360" algn="just">
                        <a:lnSpc>
                          <a:spcPts val="1690"/>
                        </a:lnSpc>
                        <a:spcAft>
                          <a:spcPts val="600"/>
                        </a:spcAft>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Buena imagen en el sector público (SENAME, Servicio Nacional de Protección Especializada a la Niñez y Adolescencia, Servicio Nacional de Reinserción Social Juvenil y Tribunales). Los mandantes directos nos reconocen como una Institución seria.</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72000" algn="just">
                        <a:lnSpc>
                          <a:spcPts val="1705"/>
                        </a:lnSpc>
                        <a:spcAft>
                          <a:spcPts val="600"/>
                        </a:spcAft>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Insuficiente capacitación en el área administrativa de personas y contable en los programas</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4693192"/>
                  </a:ext>
                </a:extLst>
              </a:tr>
              <a:tr h="309068">
                <a:tc vMerge="1">
                  <a:txBody>
                    <a:bodyPr/>
                    <a:lstStyle/>
                    <a:p>
                      <a:endParaRPr lang="es-CL"/>
                    </a:p>
                  </a:txBody>
                  <a:tcPr/>
                </a:tc>
                <a:tc>
                  <a:txBody>
                    <a:bodyPr/>
                    <a:lstStyle/>
                    <a:p>
                      <a:pPr marL="72000" marR="86360" algn="just">
                        <a:lnSpc>
                          <a:spcPts val="1690"/>
                        </a:lnSpc>
                        <a:spcAft>
                          <a:spcPts val="600"/>
                        </a:spcAft>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Organización dinámica en permanente adaptación al cambio</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just">
                        <a:lnSpc>
                          <a:spcPts val="1705"/>
                        </a:lnSpc>
                        <a:spcAft>
                          <a:spcPts val="600"/>
                        </a:spcAft>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Falta de conocimiento de la marca de la Fundación</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4228418"/>
                  </a:ext>
                </a:extLst>
              </a:tr>
              <a:tr h="415753">
                <a:tc vMerge="1">
                  <a:txBody>
                    <a:bodyPr/>
                    <a:lstStyle/>
                    <a:p>
                      <a:endParaRPr lang="es-CL"/>
                    </a:p>
                  </a:txBody>
                  <a:tcPr/>
                </a:tc>
                <a:tc>
                  <a:txBody>
                    <a:bodyPr/>
                    <a:lstStyle/>
                    <a:p>
                      <a:pPr marL="72000" marR="86360" algn="just">
                        <a:lnSpc>
                          <a:spcPts val="1690"/>
                        </a:lnSpc>
                        <a:spcAft>
                          <a:spcPts val="600"/>
                        </a:spcAft>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Organización adherida a estándares altos de calidad y acreditación.</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72000" algn="just">
                        <a:lnSpc>
                          <a:spcPts val="1705"/>
                        </a:lnSpc>
                        <a:spcAft>
                          <a:spcPts val="600"/>
                        </a:spcAft>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Dificultad para ajustarse a nuevas exigencias del sistema</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5545152"/>
                  </a:ext>
                </a:extLst>
              </a:tr>
              <a:tr h="647596">
                <a:tc vMerge="1">
                  <a:txBody>
                    <a:bodyPr/>
                    <a:lstStyle/>
                    <a:p>
                      <a:endParaRPr lang="es-CL"/>
                    </a:p>
                  </a:txBody>
                  <a:tcPr/>
                </a:tc>
                <a:tc>
                  <a:txBody>
                    <a:bodyPr/>
                    <a:lstStyle/>
                    <a:p>
                      <a:pPr marL="72000" marR="86360" algn="just">
                        <a:lnSpc>
                          <a:spcPts val="1690"/>
                        </a:lnSpc>
                        <a:spcAft>
                          <a:spcPts val="600"/>
                        </a:spcAft>
                      </a:pPr>
                      <a:r>
                        <a:rPr lang="es-CL" sz="160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Constante capacitación en ámbitos técnicos relacionado a la intervención de los NNA.</a:t>
                      </a:r>
                      <a:endParaRPr lang="es-CL" sz="1600">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just">
                        <a:lnSpc>
                          <a:spcPts val="1705"/>
                        </a:lnSpc>
                        <a:spcAft>
                          <a:spcPts val="600"/>
                        </a:spcAft>
                      </a:pPr>
                      <a:r>
                        <a:rPr lang="es-ES"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Falta de un plan de seguimiento para el proceso de (re)acreditación con el objetivo de revisar el cumplimiento de los estándares de acreditación establecidos por los respectivos servicios.</a:t>
                      </a:r>
                      <a:endParaRPr lang="es-CL" sz="1600" dirty="0">
                        <a:solidFill>
                          <a:srgbClr val="FF0000"/>
                        </a:solidFill>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927567843"/>
                  </a:ext>
                </a:extLst>
              </a:tr>
              <a:tr h="705554">
                <a:tc vMerge="1">
                  <a:txBody>
                    <a:bodyPr/>
                    <a:lstStyle/>
                    <a:p>
                      <a:endParaRPr lang="es-CL"/>
                    </a:p>
                  </a:txBody>
                  <a:tcPr/>
                </a:tc>
                <a:tc>
                  <a:txBody>
                    <a:bodyPr/>
                    <a:lstStyle/>
                    <a:p>
                      <a:pPr marL="72000" marR="86360" algn="just">
                        <a:lnSpc>
                          <a:spcPts val="1690"/>
                        </a:lnSpc>
                        <a:spcAft>
                          <a:spcPts val="600"/>
                        </a:spcAft>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Se cuenta con capacidades para desarrollar mejoras en las plataformas informáticas para la gestión técnica, administrativa y contable de la fundación</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just">
                        <a:lnSpc>
                          <a:spcPts val="1705"/>
                        </a:lnSpc>
                        <a:spcAft>
                          <a:spcPts val="600"/>
                        </a:spcAft>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Tensión en la estructura organizacional por el aumento de exigencias, requerimientos y crecimiento.</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250791400"/>
                  </a:ext>
                </a:extLst>
              </a:tr>
              <a:tr h="755597">
                <a:tc vMerge="1">
                  <a:txBody>
                    <a:bodyPr/>
                    <a:lstStyle/>
                    <a:p>
                      <a:endParaRPr lang="es-CL"/>
                    </a:p>
                  </a:txBody>
                  <a:tcPr/>
                </a:tc>
                <a:tc>
                  <a:txBody>
                    <a:bodyPr/>
                    <a:lstStyle/>
                    <a:p>
                      <a:pPr marL="72000" marR="86360" algn="just">
                        <a:lnSpc>
                          <a:spcPts val="1690"/>
                        </a:lnSpc>
                        <a:spcAft>
                          <a:spcPts val="600"/>
                        </a:spcAft>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Implementación y uso de nuevo modelo de inducción digital para colaboradores que optimiza los tiempos y recursos.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tc>
                  <a:txBody>
                    <a:bodyPr/>
                    <a:lstStyle/>
                    <a:p>
                      <a:pPr marL="72000" algn="just">
                        <a:lnSpc>
                          <a:spcPts val="1705"/>
                        </a:lnSpc>
                        <a:spcAft>
                          <a:spcPts val="600"/>
                        </a:spcAft>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Dificultad para acceder a la captación de fondos públicos y privados </a:t>
                      </a:r>
                      <a:r>
                        <a:rPr lang="es-CL" sz="1600" dirty="0">
                          <a:solidFill>
                            <a:schemeClr val="tx1"/>
                          </a:solidFill>
                          <a:effectLst/>
                          <a:latin typeface="Arial Narrow" panose="020B0606020202030204" pitchFamily="34" charset="0"/>
                          <a:ea typeface="Arial Narrow" panose="020B0606020202030204" pitchFamily="34" charset="0"/>
                          <a:cs typeface="Arial Narrow" panose="020B0606020202030204" pitchFamily="34" charset="0"/>
                        </a:rPr>
                        <a:t>por sus mayores exigencias.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3120705627"/>
                  </a:ext>
                </a:extLst>
              </a:tr>
              <a:tr h="755597">
                <a:tc vMerge="1">
                  <a:txBody>
                    <a:bodyPr/>
                    <a:lstStyle/>
                    <a:p>
                      <a:pPr algn="ctr">
                        <a:lnSpc>
                          <a:spcPct val="107000"/>
                        </a:lnSpc>
                        <a:spcAft>
                          <a:spcPts val="800"/>
                        </a:spcAft>
                      </a:pP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AFEF"/>
                    </a:solidFill>
                  </a:tcPr>
                </a:tc>
                <a:tc>
                  <a:txBody>
                    <a:bodyPr/>
                    <a:lstStyle/>
                    <a:p>
                      <a:pPr marL="72000" marR="86360" algn="just">
                        <a:lnSpc>
                          <a:spcPts val="1690"/>
                        </a:lnSpc>
                        <a:spcAft>
                          <a:spcPts val="600"/>
                        </a:spcAft>
                      </a:pPr>
                      <a:endPar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72000" algn="just">
                        <a:lnSpc>
                          <a:spcPts val="1705"/>
                        </a:lnSpc>
                        <a:spcAft>
                          <a:spcPts val="600"/>
                        </a:spcAft>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Falta de una planificación estratégica actualizada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1013630480"/>
                  </a:ext>
                </a:extLst>
              </a:tr>
            </a:tbl>
          </a:graphicData>
        </a:graphic>
      </p:graphicFrame>
      <p:sp>
        <p:nvSpPr>
          <p:cNvPr id="4" name="Título 1">
            <a:extLst>
              <a:ext uri="{FF2B5EF4-FFF2-40B4-BE49-F238E27FC236}">
                <a16:creationId xmlns:a16="http://schemas.microsoft.com/office/drawing/2014/main" id="{076D7E98-8987-4D7D-AF3C-33EE9F0BBAAA}"/>
              </a:ext>
            </a:extLst>
          </p:cNvPr>
          <p:cNvSpPr txBox="1">
            <a:spLocks/>
          </p:cNvSpPr>
          <p:nvPr/>
        </p:nvSpPr>
        <p:spPr>
          <a:xfrm>
            <a:off x="1772528" y="381199"/>
            <a:ext cx="7877908" cy="56809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CL" altLang="en-US" sz="3600" b="1" dirty="0">
                <a:latin typeface="Arial Narrow" panose="020B0606020202030204" pitchFamily="34" charset="0"/>
              </a:rPr>
              <a:t>Análisis de Contexto</a:t>
            </a:r>
          </a:p>
        </p:txBody>
      </p:sp>
    </p:spTree>
    <p:extLst>
      <p:ext uri="{BB962C8B-B14F-4D97-AF65-F5344CB8AC3E}">
        <p14:creationId xmlns:p14="http://schemas.microsoft.com/office/powerpoint/2010/main" val="40655556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76F86D95-CE52-4532-A146-10DB8BA183D4}"/>
              </a:ext>
            </a:extLst>
          </p:cNvPr>
          <p:cNvGraphicFramePr>
            <a:graphicFrameLocks noGrp="1"/>
          </p:cNvGraphicFramePr>
          <p:nvPr>
            <p:extLst>
              <p:ext uri="{D42A27DB-BD31-4B8C-83A1-F6EECF244321}">
                <p14:modId xmlns:p14="http://schemas.microsoft.com/office/powerpoint/2010/main" val="2229511955"/>
              </p:ext>
            </p:extLst>
          </p:nvPr>
        </p:nvGraphicFramePr>
        <p:xfrm>
          <a:off x="580104" y="1247775"/>
          <a:ext cx="11031792" cy="5638048"/>
        </p:xfrm>
        <a:graphic>
          <a:graphicData uri="http://schemas.openxmlformats.org/drawingml/2006/table">
            <a:tbl>
              <a:tblPr firstRow="1" firstCol="1" bandRow="1"/>
              <a:tblGrid>
                <a:gridCol w="1659501">
                  <a:extLst>
                    <a:ext uri="{9D8B030D-6E8A-4147-A177-3AD203B41FA5}">
                      <a16:colId xmlns:a16="http://schemas.microsoft.com/office/drawing/2014/main" val="4263696683"/>
                    </a:ext>
                  </a:extLst>
                </a:gridCol>
                <a:gridCol w="4867275">
                  <a:extLst>
                    <a:ext uri="{9D8B030D-6E8A-4147-A177-3AD203B41FA5}">
                      <a16:colId xmlns:a16="http://schemas.microsoft.com/office/drawing/2014/main" val="2506820407"/>
                    </a:ext>
                  </a:extLst>
                </a:gridCol>
                <a:gridCol w="4505016">
                  <a:extLst>
                    <a:ext uri="{9D8B030D-6E8A-4147-A177-3AD203B41FA5}">
                      <a16:colId xmlns:a16="http://schemas.microsoft.com/office/drawing/2014/main" val="3302052028"/>
                    </a:ext>
                  </a:extLst>
                </a:gridCol>
              </a:tblGrid>
              <a:tr h="337794">
                <a:tc>
                  <a:txBody>
                    <a:bodyPr/>
                    <a:lstStyle/>
                    <a:p>
                      <a:pPr algn="ctr">
                        <a:lnSpc>
                          <a:spcPct val="107000"/>
                        </a:lnSpc>
                        <a:spcAft>
                          <a:spcPts val="800"/>
                        </a:spcAft>
                      </a:pPr>
                      <a:r>
                        <a:rPr lang="es-CL" sz="1600" b="1">
                          <a:solidFill>
                            <a:srgbClr val="00B0F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s-CL" sz="1600">
                        <a:effectLst/>
                        <a:latin typeface="Arial Narrow" panose="020B0606020202030204" pitchFamily="34" charset="0"/>
                        <a:ea typeface="Calibri" panose="020F0502020204030204" pitchFamily="34" charset="0"/>
                        <a:cs typeface="Times New Roman" panose="02020603050405020304" pitchFamily="18" charset="0"/>
                      </a:endParaRPr>
                    </a:p>
                  </a:txBody>
                  <a:tcPr marL="49892" marR="498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495"/>
                        </a:spcBef>
                      </a:pPr>
                      <a:r>
                        <a:rPr lang="es-CL" sz="1600" b="1" dirty="0">
                          <a:solidFill>
                            <a:srgbClr val="FFFFFF"/>
                          </a:solidFill>
                          <a:effectLst/>
                          <a:latin typeface="Arial Narrow" panose="020B0606020202030204" pitchFamily="34" charset="0"/>
                          <a:ea typeface="Arial Narrow" panose="020B0606020202030204" pitchFamily="34" charset="0"/>
                          <a:cs typeface="Arial Narrow" panose="020B0606020202030204" pitchFamily="34" charset="0"/>
                        </a:rPr>
                        <a:t>OPORTUNIDADES</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49892" marR="498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s-CL" sz="1600" b="1" dirty="0">
                          <a:solidFill>
                            <a:srgbClr val="FFFFFF"/>
                          </a:solidFill>
                          <a:effectLst/>
                          <a:latin typeface="Arial Narrow" panose="020B0606020202030204" pitchFamily="34" charset="0"/>
                          <a:ea typeface="Arial Narrow" panose="020B0606020202030204" pitchFamily="34" charset="0"/>
                          <a:cs typeface="Arial Narrow" panose="020B0606020202030204" pitchFamily="34" charset="0"/>
                        </a:rPr>
                        <a:t>AMENAZAS</a:t>
                      </a:r>
                      <a:endParaRPr lang="es-CL"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9892" marR="498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504802949"/>
                  </a:ext>
                </a:extLst>
              </a:tr>
              <a:tr h="883844">
                <a:tc rowSpan="6">
                  <a:txBody>
                    <a:bodyPr/>
                    <a:lstStyle/>
                    <a:p>
                      <a:pPr algn="ctr">
                        <a:lnSpc>
                          <a:spcPct val="107000"/>
                        </a:lnSpc>
                        <a:spcAft>
                          <a:spcPts val="800"/>
                        </a:spcAft>
                      </a:pPr>
                      <a:r>
                        <a:rPr lang="es-CL" sz="1600" b="1" dirty="0">
                          <a:solidFill>
                            <a:srgbClr val="FFFFFF"/>
                          </a:solidFill>
                          <a:effectLst/>
                          <a:latin typeface="Arial Narrow" panose="020B0606020202030204" pitchFamily="34" charset="0"/>
                          <a:ea typeface="Calibri" panose="020F0502020204030204" pitchFamily="34" charset="0"/>
                          <a:cs typeface="Times New Roman" panose="02020603050405020304" pitchFamily="18" charset="0"/>
                        </a:rPr>
                        <a:t>Legal / Político</a:t>
                      </a:r>
                      <a:endParaRPr lang="es-CL"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9892" marR="498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72000" algn="just">
                        <a:lnSpc>
                          <a:spcPct val="105000"/>
                        </a:lnSpc>
                        <a:spcBef>
                          <a:spcPts val="0"/>
                        </a:spcBef>
                        <a:spcAft>
                          <a:spcPts val="600"/>
                        </a:spcAft>
                      </a:pPr>
                      <a:r>
                        <a:rPr lang="es-CL" sz="1600" dirty="0">
                          <a:effectLst/>
                          <a:latin typeface="Arial Narrow" panose="020B0606020202030204" pitchFamily="34" charset="0"/>
                          <a:ea typeface="Arial Narrow" panose="020B0606020202030204" pitchFamily="34" charset="0"/>
                          <a:cs typeface="Arial Narrow" panose="020B0606020202030204" pitchFamily="34" charset="0"/>
                        </a:rPr>
                        <a:t>Participación de la Fundación en la discusión de las políticas de niñez y su implementación</a:t>
                      </a:r>
                    </a:p>
                  </a:txBody>
                  <a:tcPr marL="49892" marR="498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just">
                        <a:lnSpc>
                          <a:spcPct val="105000"/>
                        </a:lnSpc>
                        <a:spcBef>
                          <a:spcPts val="0"/>
                        </a:spcBef>
                        <a:spcAft>
                          <a:spcPts val="600"/>
                        </a:spcAft>
                      </a:pPr>
                      <a:r>
                        <a:rPr lang="es-CL" sz="1600" dirty="0">
                          <a:effectLst/>
                          <a:latin typeface="Arial Narrow" panose="020B0606020202030204" pitchFamily="34" charset="0"/>
                          <a:ea typeface="Arial Narrow" panose="020B0606020202030204" pitchFamily="34" charset="0"/>
                          <a:cs typeface="Arial Narrow" panose="020B0606020202030204" pitchFamily="34" charset="0"/>
                        </a:rPr>
                        <a:t>Falta de certeza en la ejecución en cuanto a las políticas públicas de niñez. (Falta de reglamentos y certeza de la aplicación de las leyes ya vigentes).</a:t>
                      </a:r>
                    </a:p>
                  </a:txBody>
                  <a:tcPr marL="49892" marR="498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643123"/>
                  </a:ext>
                </a:extLst>
              </a:tr>
              <a:tr h="743112">
                <a:tc vMerge="1">
                  <a:txBody>
                    <a:bodyPr/>
                    <a:lstStyle/>
                    <a:p>
                      <a:endParaRPr lang="es-CL"/>
                    </a:p>
                  </a:txBody>
                  <a:tcPr/>
                </a:tc>
                <a:tc>
                  <a:txBody>
                    <a:bodyPr/>
                    <a:lstStyle/>
                    <a:p>
                      <a:pPr marL="72000" algn="just">
                        <a:lnSpc>
                          <a:spcPct val="105000"/>
                        </a:lnSpc>
                        <a:spcBef>
                          <a:spcPts val="0"/>
                        </a:spcBef>
                        <a:spcAft>
                          <a:spcPts val="600"/>
                        </a:spcAft>
                      </a:pPr>
                      <a:r>
                        <a:rPr lang="es-CL" sz="1600" dirty="0">
                          <a:effectLst/>
                          <a:latin typeface="Arial Narrow" panose="020B0606020202030204" pitchFamily="34" charset="0"/>
                          <a:ea typeface="Arial Narrow" panose="020B0606020202030204" pitchFamily="34" charset="0"/>
                          <a:cs typeface="Arial Narrow" panose="020B0606020202030204" pitchFamily="34" charset="0"/>
                        </a:rPr>
                        <a:t>Momento Político/Legal clave de discusión de nuevas leyes sobre niñez y adolescencia</a:t>
                      </a:r>
                    </a:p>
                  </a:txBody>
                  <a:tcPr marL="49892" marR="498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just">
                        <a:spcBef>
                          <a:spcPts val="0"/>
                        </a:spcBef>
                        <a:spcAft>
                          <a:spcPts val="600"/>
                        </a:spcAft>
                      </a:pPr>
                      <a:r>
                        <a:rPr lang="es-CL" sz="1600" dirty="0">
                          <a:effectLst/>
                          <a:latin typeface="Arial Narrow" panose="020B0606020202030204" pitchFamily="34" charset="0"/>
                          <a:ea typeface="Arial Narrow" panose="020B0606020202030204" pitchFamily="34" charset="0"/>
                          <a:cs typeface="Arial Narrow" panose="020B0606020202030204" pitchFamily="34" charset="0"/>
                        </a:rPr>
                        <a:t>Visión crítica de la sociedad sobre Fundaciones.</a:t>
                      </a:r>
                    </a:p>
                  </a:txBody>
                  <a:tcPr marL="49892" marR="498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9566870"/>
                  </a:ext>
                </a:extLst>
              </a:tr>
              <a:tr h="838846">
                <a:tc vMerge="1">
                  <a:txBody>
                    <a:bodyPr/>
                    <a:lstStyle/>
                    <a:p>
                      <a:endParaRPr lang="es-CL"/>
                    </a:p>
                  </a:txBody>
                  <a:tcPr/>
                </a:tc>
                <a:tc>
                  <a:txBody>
                    <a:bodyPr/>
                    <a:lstStyle/>
                    <a:p>
                      <a:pPr marL="72000" algn="just">
                        <a:lnSpc>
                          <a:spcPct val="105000"/>
                        </a:lnSpc>
                        <a:spcBef>
                          <a:spcPts val="0"/>
                        </a:spcBef>
                        <a:spcAft>
                          <a:spcPts val="600"/>
                        </a:spcAft>
                      </a:pPr>
                      <a:r>
                        <a:rPr lang="es-CL" sz="1600" dirty="0">
                          <a:effectLst/>
                          <a:latin typeface="Arial Narrow" panose="020B0606020202030204" pitchFamily="34" charset="0"/>
                          <a:ea typeface="Arial Narrow" panose="020B0606020202030204" pitchFamily="34" charset="0"/>
                          <a:cs typeface="Arial Narrow" panose="020B0606020202030204" pitchFamily="34" charset="0"/>
                        </a:rPr>
                        <a:t>Desarrollar vínculos con organismos internacionales para conseguir apoyo y conocimiento</a:t>
                      </a:r>
                    </a:p>
                  </a:txBody>
                  <a:tcPr marL="49892" marR="498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just">
                        <a:lnSpc>
                          <a:spcPct val="105000"/>
                        </a:lnSpc>
                        <a:spcBef>
                          <a:spcPts val="0"/>
                        </a:spcBef>
                        <a:spcAft>
                          <a:spcPts val="600"/>
                        </a:spcAft>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Cultura restrictiva del sistema de infancia y la permanente reinterpretación de la norma que dificulta la toma de decisiones.</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49892" marR="498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3890107"/>
                  </a:ext>
                </a:extLst>
              </a:tr>
              <a:tr h="1234252">
                <a:tc vMerge="1">
                  <a:txBody>
                    <a:bodyPr/>
                    <a:lstStyle/>
                    <a:p>
                      <a:endParaRPr lang="es-CL"/>
                    </a:p>
                  </a:txBody>
                  <a:tcPr/>
                </a:tc>
                <a:tc>
                  <a:txBody>
                    <a:bodyPr/>
                    <a:lstStyle/>
                    <a:p>
                      <a:pPr marL="72000" algn="just">
                        <a:spcBef>
                          <a:spcPts val="0"/>
                        </a:spcBef>
                        <a:spcAft>
                          <a:spcPts val="600"/>
                        </a:spcAft>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Debido a los avances legales en materia de cumplimiento corporativo, podemos implementar un sistema/rol de seguimiento para supervisar la sujeción a las normas que nos aplican en el modelo de prevención de delitos.</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49892" marR="498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tc>
                  <a:txBody>
                    <a:bodyPr/>
                    <a:lstStyle/>
                    <a:p>
                      <a:pPr marL="72000" algn="just">
                        <a:lnSpc>
                          <a:spcPts val="1800"/>
                        </a:lnSpc>
                        <a:spcBef>
                          <a:spcPts val="0"/>
                        </a:spcBef>
                        <a:spcAft>
                          <a:spcPts val="600"/>
                        </a:spcAft>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Los cambios en la legislación generan nuevas exigencias a la Fundación en distintos ámbitos, tales como, la contratación de personal, acreditación y también en sus sanciones.</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49892" marR="498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8678680"/>
                  </a:ext>
                </a:extLst>
              </a:tr>
              <a:tr h="534923">
                <a:tc vMerge="1">
                  <a:txBody>
                    <a:bodyPr/>
                    <a:lstStyle/>
                    <a:p>
                      <a:endParaRPr lang="es-CL"/>
                    </a:p>
                  </a:txBody>
                  <a:tcPr/>
                </a:tc>
                <a:tc>
                  <a:txBody>
                    <a:bodyPr/>
                    <a:lstStyle/>
                    <a:p>
                      <a:pPr marL="72000">
                        <a:spcBef>
                          <a:spcPts val="0"/>
                        </a:spcBef>
                        <a:spcAft>
                          <a:spcPts val="600"/>
                        </a:spcAft>
                      </a:pPr>
                      <a:r>
                        <a:rPr lang="es-CL" sz="1600">
                          <a:effectLst/>
                          <a:latin typeface="Arial Narrow" panose="020B0606020202030204" pitchFamily="34" charset="0"/>
                          <a:ea typeface="Arial Narrow" panose="020B0606020202030204" pitchFamily="34" charset="0"/>
                          <a:cs typeface="Arial Narrow" panose="020B0606020202030204" pitchFamily="34" charset="0"/>
                        </a:rPr>
                        <a:t> </a:t>
                      </a:r>
                    </a:p>
                  </a:txBody>
                  <a:tcPr marL="49892" marR="498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just">
                        <a:lnSpc>
                          <a:spcPts val="1800"/>
                        </a:lnSpc>
                        <a:spcBef>
                          <a:spcPts val="0"/>
                        </a:spcBef>
                        <a:spcAft>
                          <a:spcPts val="600"/>
                        </a:spcAft>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Dificultad para encontrar interlocutores válidos que cumplan con las exigencias técnicas exigidas por los mandantes.</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49892" marR="498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7197166"/>
                  </a:ext>
                </a:extLst>
              </a:tr>
              <a:tr h="891538">
                <a:tc vMerge="1">
                  <a:txBody>
                    <a:bodyPr/>
                    <a:lstStyle/>
                    <a:p>
                      <a:endParaRPr lang="es-CL"/>
                    </a:p>
                  </a:txBody>
                  <a:tcPr/>
                </a:tc>
                <a:tc>
                  <a:txBody>
                    <a:bodyPr/>
                    <a:lstStyle/>
                    <a:p>
                      <a:pPr marL="72000">
                        <a:spcBef>
                          <a:spcPts val="0"/>
                        </a:spcBef>
                        <a:spcAft>
                          <a:spcPts val="600"/>
                        </a:spcAft>
                      </a:pPr>
                      <a:r>
                        <a:rPr lang="es-CL" sz="1600" dirty="0">
                          <a:effectLst/>
                          <a:latin typeface="Arial Narrow" panose="020B0606020202030204" pitchFamily="34" charset="0"/>
                          <a:ea typeface="Arial Narrow" panose="020B0606020202030204" pitchFamily="34" charset="0"/>
                          <a:cs typeface="Arial Narrow" panose="020B0606020202030204" pitchFamily="34" charset="0"/>
                        </a:rPr>
                        <a:t> </a:t>
                      </a:r>
                    </a:p>
                  </a:txBody>
                  <a:tcPr marL="49892" marR="498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just">
                        <a:lnSpc>
                          <a:spcPts val="1800"/>
                        </a:lnSpc>
                        <a:spcBef>
                          <a:spcPts val="0"/>
                        </a:spcBef>
                        <a:spcAft>
                          <a:spcPts val="600"/>
                        </a:spcAft>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Nueva ley de delitos económicos impone altas exigencias y estándares respecto a los sistemas de cumplimiento, lo que nos exige revisar las políticas y procedimientos vigentes</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49892" marR="498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721023198"/>
                  </a:ext>
                </a:extLst>
              </a:tr>
            </a:tbl>
          </a:graphicData>
        </a:graphic>
      </p:graphicFrame>
      <p:sp>
        <p:nvSpPr>
          <p:cNvPr id="4" name="Título 1">
            <a:extLst>
              <a:ext uri="{FF2B5EF4-FFF2-40B4-BE49-F238E27FC236}">
                <a16:creationId xmlns:a16="http://schemas.microsoft.com/office/drawing/2014/main" id="{75777F4E-E273-4970-B104-73061EBA74AA}"/>
              </a:ext>
            </a:extLst>
          </p:cNvPr>
          <p:cNvSpPr txBox="1">
            <a:spLocks/>
          </p:cNvSpPr>
          <p:nvPr/>
        </p:nvSpPr>
        <p:spPr>
          <a:xfrm>
            <a:off x="1772529" y="375488"/>
            <a:ext cx="7877908" cy="60700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CL" altLang="en-US" sz="3600" b="1" dirty="0">
                <a:latin typeface="Arial Narrow" panose="020B0606020202030204" pitchFamily="34" charset="0"/>
              </a:rPr>
              <a:t>Análisis de Contexto</a:t>
            </a:r>
          </a:p>
        </p:txBody>
      </p:sp>
    </p:spTree>
    <p:extLst>
      <p:ext uri="{BB962C8B-B14F-4D97-AF65-F5344CB8AC3E}">
        <p14:creationId xmlns:p14="http://schemas.microsoft.com/office/powerpoint/2010/main" val="34190771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76A3420A-5827-42B0-98EB-E466EF4023E2}"/>
              </a:ext>
            </a:extLst>
          </p:cNvPr>
          <p:cNvGraphicFramePr>
            <a:graphicFrameLocks noGrp="1"/>
          </p:cNvGraphicFramePr>
          <p:nvPr>
            <p:extLst>
              <p:ext uri="{D42A27DB-BD31-4B8C-83A1-F6EECF244321}">
                <p14:modId xmlns:p14="http://schemas.microsoft.com/office/powerpoint/2010/main" val="2957199610"/>
              </p:ext>
            </p:extLst>
          </p:nvPr>
        </p:nvGraphicFramePr>
        <p:xfrm>
          <a:off x="205976" y="1383631"/>
          <a:ext cx="11432787" cy="5356209"/>
        </p:xfrm>
        <a:graphic>
          <a:graphicData uri="http://schemas.openxmlformats.org/drawingml/2006/table">
            <a:tbl>
              <a:tblPr firstRow="1" firstCol="1" bandRow="1"/>
              <a:tblGrid>
                <a:gridCol w="1584452">
                  <a:extLst>
                    <a:ext uri="{9D8B030D-6E8A-4147-A177-3AD203B41FA5}">
                      <a16:colId xmlns:a16="http://schemas.microsoft.com/office/drawing/2014/main" val="1326154444"/>
                    </a:ext>
                  </a:extLst>
                </a:gridCol>
                <a:gridCol w="4102443">
                  <a:extLst>
                    <a:ext uri="{9D8B030D-6E8A-4147-A177-3AD203B41FA5}">
                      <a16:colId xmlns:a16="http://schemas.microsoft.com/office/drawing/2014/main" val="3030128440"/>
                    </a:ext>
                  </a:extLst>
                </a:gridCol>
                <a:gridCol w="5745892">
                  <a:extLst>
                    <a:ext uri="{9D8B030D-6E8A-4147-A177-3AD203B41FA5}">
                      <a16:colId xmlns:a16="http://schemas.microsoft.com/office/drawing/2014/main" val="516124299"/>
                    </a:ext>
                  </a:extLst>
                </a:gridCol>
              </a:tblGrid>
              <a:tr h="265326">
                <a:tc>
                  <a:txBody>
                    <a:bodyPr/>
                    <a:lstStyle/>
                    <a:p>
                      <a:pPr algn="ctr">
                        <a:lnSpc>
                          <a:spcPct val="107000"/>
                        </a:lnSpc>
                        <a:spcAft>
                          <a:spcPts val="800"/>
                        </a:spcAft>
                      </a:pPr>
                      <a:r>
                        <a:rPr lang="es-CL" sz="1600" b="1">
                          <a:solidFill>
                            <a:srgbClr val="00B0F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s-CL" sz="1600">
                        <a:effectLst/>
                        <a:latin typeface="Arial Narrow" panose="020B0606020202030204" pitchFamily="34" charset="0"/>
                        <a:ea typeface="Calibri" panose="020F0502020204030204" pitchFamily="34" charset="0"/>
                        <a:cs typeface="Times New Roman" panose="02020603050405020304" pitchFamily="18" charset="0"/>
                      </a:endParaRPr>
                    </a:p>
                  </a:txBody>
                  <a:tcPr marL="42561" marR="42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495"/>
                        </a:spcBef>
                      </a:pPr>
                      <a:r>
                        <a:rPr lang="es-CL" sz="1600" b="1" dirty="0">
                          <a:solidFill>
                            <a:srgbClr val="FFFFFF"/>
                          </a:solidFill>
                          <a:effectLst/>
                          <a:latin typeface="Arial Narrow" panose="020B0606020202030204" pitchFamily="34" charset="0"/>
                          <a:ea typeface="Arial Narrow" panose="020B0606020202030204" pitchFamily="34" charset="0"/>
                          <a:cs typeface="Arial Narrow" panose="020B0606020202030204" pitchFamily="34" charset="0"/>
                        </a:rPr>
                        <a:t>OPORTUNIDADES</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42561" marR="42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s-CL" sz="1600" b="1" dirty="0">
                          <a:solidFill>
                            <a:srgbClr val="FFFFFF"/>
                          </a:solidFill>
                          <a:effectLst/>
                          <a:latin typeface="Arial Narrow" panose="020B0606020202030204" pitchFamily="34" charset="0"/>
                          <a:ea typeface="Arial Narrow" panose="020B0606020202030204" pitchFamily="34" charset="0"/>
                          <a:cs typeface="Arial Narrow" panose="020B0606020202030204" pitchFamily="34" charset="0"/>
                        </a:rPr>
                        <a:t>AMENAZAS</a:t>
                      </a:r>
                      <a:endParaRPr lang="es-CL"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2561" marR="42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098520182"/>
                  </a:ext>
                </a:extLst>
              </a:tr>
              <a:tr h="456612">
                <a:tc rowSpan="2">
                  <a:txBody>
                    <a:bodyPr/>
                    <a:lstStyle/>
                    <a:p>
                      <a:pPr algn="ctr">
                        <a:lnSpc>
                          <a:spcPct val="107000"/>
                        </a:lnSpc>
                        <a:spcAft>
                          <a:spcPts val="800"/>
                        </a:spcAft>
                      </a:pPr>
                      <a:r>
                        <a:rPr lang="es-CL" sz="1600" b="1" dirty="0">
                          <a:solidFill>
                            <a:srgbClr val="FFFFFF"/>
                          </a:solidFill>
                          <a:effectLst/>
                          <a:latin typeface="Arial Narrow" panose="020B0606020202030204" pitchFamily="34" charset="0"/>
                          <a:ea typeface="Calibri" panose="020F0502020204030204" pitchFamily="34" charset="0"/>
                          <a:cs typeface="Times New Roman" panose="02020603050405020304" pitchFamily="18" charset="0"/>
                        </a:rPr>
                        <a:t>Tecnológico</a:t>
                      </a:r>
                      <a:endParaRPr lang="es-CL"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2561" marR="42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72000">
                        <a:spcBef>
                          <a:spcPts val="0"/>
                        </a:spcBef>
                        <a:spcAft>
                          <a:spcPts val="600"/>
                        </a:spcAft>
                      </a:pPr>
                      <a:r>
                        <a:rPr lang="es-CL" sz="1600" dirty="0">
                          <a:effectLst/>
                          <a:latin typeface="Arial Narrow" panose="020B0606020202030204" pitchFamily="34" charset="0"/>
                          <a:ea typeface="Arial Narrow" panose="020B0606020202030204" pitchFamily="34" charset="0"/>
                          <a:cs typeface="Arial Narrow" panose="020B0606020202030204" pitchFamily="34" charset="0"/>
                        </a:rPr>
                        <a:t>Incorporación de nuevas tecnologías en la práctica cotidiana.</a:t>
                      </a:r>
                    </a:p>
                  </a:txBody>
                  <a:tcPr marL="42561" marR="42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just">
                        <a:lnSpc>
                          <a:spcPct val="105000"/>
                        </a:lnSpc>
                        <a:spcBef>
                          <a:spcPts val="0"/>
                        </a:spcBef>
                        <a:spcAft>
                          <a:spcPts val="600"/>
                        </a:spcAft>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Escasa precisión en las paramétricas y plazos otorgados por SIS (ex </a:t>
                      </a:r>
                      <a:r>
                        <a:rPr lang="es-CL" sz="1600" dirty="0" err="1">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Senainfo</a:t>
                      </a: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 y SINAREC, tanto a nivel financiero como técnico.</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42561" marR="42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124439296"/>
                  </a:ext>
                </a:extLst>
              </a:tr>
              <a:tr h="456612">
                <a:tc vMerge="1">
                  <a:txBody>
                    <a:bodyPr/>
                    <a:lstStyle/>
                    <a:p>
                      <a:endParaRPr lang="es-CL"/>
                    </a:p>
                  </a:txBody>
                  <a:tcPr/>
                </a:tc>
                <a:tc>
                  <a:txBody>
                    <a:bodyPr/>
                    <a:lstStyle/>
                    <a:p>
                      <a:pPr marL="72000">
                        <a:lnSpc>
                          <a:spcPct val="105000"/>
                        </a:lnSpc>
                        <a:spcBef>
                          <a:spcPts val="0"/>
                        </a:spcBef>
                        <a:spcAft>
                          <a:spcPts val="600"/>
                        </a:spcAft>
                      </a:pPr>
                      <a:r>
                        <a:rPr lang="es-CL" sz="1600" dirty="0">
                          <a:effectLst/>
                          <a:latin typeface="Arial Narrow" panose="020B0606020202030204" pitchFamily="34" charset="0"/>
                          <a:ea typeface="Arial Narrow" panose="020B0606020202030204" pitchFamily="34" charset="0"/>
                          <a:cs typeface="Arial Narrow" panose="020B0606020202030204" pitchFamily="34" charset="0"/>
                        </a:rPr>
                        <a:t>Gestión basada en datos.</a:t>
                      </a:r>
                    </a:p>
                  </a:txBody>
                  <a:tcPr marL="42561" marR="42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just">
                        <a:lnSpc>
                          <a:spcPct val="105000"/>
                        </a:lnSpc>
                        <a:spcBef>
                          <a:spcPts val="0"/>
                        </a:spcBef>
                        <a:spcAft>
                          <a:spcPts val="600"/>
                        </a:spcAft>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Riesgo de captura de información sensible de la organización.</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42561" marR="42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23725014"/>
                  </a:ext>
                </a:extLst>
              </a:tr>
              <a:tr h="1167482">
                <a:tc rowSpan="5">
                  <a:txBody>
                    <a:bodyPr/>
                    <a:lstStyle/>
                    <a:p>
                      <a:pPr algn="ctr">
                        <a:lnSpc>
                          <a:spcPct val="107000"/>
                        </a:lnSpc>
                        <a:spcAft>
                          <a:spcPts val="800"/>
                        </a:spcAft>
                      </a:pPr>
                      <a:r>
                        <a:rPr lang="es-CL" sz="1600" b="1" dirty="0">
                          <a:solidFill>
                            <a:srgbClr val="FFFFFF"/>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s-CL" sz="1600" dirty="0">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CL" sz="1600" b="1" dirty="0">
                          <a:solidFill>
                            <a:srgbClr val="FFFFFF"/>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s-CL" sz="1600" dirty="0">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CL" sz="1600" b="1" dirty="0">
                          <a:solidFill>
                            <a:srgbClr val="FFFFFF"/>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s-CL" sz="1600" dirty="0">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CL" sz="1600" b="1" dirty="0">
                          <a:solidFill>
                            <a:srgbClr val="FFFFFF"/>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s-CL" sz="1600" dirty="0">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CL" sz="1600" b="1" dirty="0">
                          <a:solidFill>
                            <a:srgbClr val="FFFFFF"/>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s-CL" sz="1600" dirty="0">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CL" sz="1600" b="1" dirty="0">
                          <a:solidFill>
                            <a:srgbClr val="FFFFFF"/>
                          </a:solidFill>
                          <a:effectLst/>
                          <a:latin typeface="Arial Narrow" panose="020B0606020202030204" pitchFamily="34" charset="0"/>
                          <a:ea typeface="Calibri" panose="020F0502020204030204" pitchFamily="34" charset="0"/>
                          <a:cs typeface="Times New Roman" panose="02020603050405020304" pitchFamily="18" charset="0"/>
                        </a:rPr>
                        <a:t>Competitivo / Mercado</a:t>
                      </a:r>
                      <a:endParaRPr lang="es-CL"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2561" marR="42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72000" algn="just">
                        <a:spcBef>
                          <a:spcPts val="0"/>
                        </a:spcBef>
                        <a:spcAft>
                          <a:spcPts val="600"/>
                        </a:spcAft>
                      </a:pPr>
                      <a:r>
                        <a:rPr lang="es-CL" sz="1600" dirty="0">
                          <a:effectLst/>
                          <a:latin typeface="Arial Narrow" panose="020B0606020202030204" pitchFamily="34" charset="0"/>
                          <a:ea typeface="Arial Narrow" panose="020B0606020202030204" pitchFamily="34" charset="0"/>
                          <a:cs typeface="Arial Narrow" panose="020B0606020202030204" pitchFamily="34" charset="0"/>
                        </a:rPr>
                        <a:t>Oportunidad de expandir la experiencia a otras áreas de prestación de servicio. (ejemplo: prevención).</a:t>
                      </a:r>
                    </a:p>
                  </a:txBody>
                  <a:tcPr marL="42561" marR="42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266065" algn="just">
                        <a:lnSpc>
                          <a:spcPct val="105000"/>
                        </a:lnSpc>
                        <a:spcBef>
                          <a:spcPts val="0"/>
                        </a:spcBef>
                        <a:spcAft>
                          <a:spcPts val="600"/>
                        </a:spcAft>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Interpretaciones Restrictivas del SENAME, Servicio Nacional de Protección Especializada a la Niñez y Adolescencia y Servicio Nacional de Reinserción Social Juvenil a los cuerpos legales que regulan el sistema de atención a la infancia y adolescencia.</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42561" marR="42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27697696"/>
                  </a:ext>
                </a:extLst>
              </a:tr>
              <a:tr h="589479">
                <a:tc vMerge="1">
                  <a:txBody>
                    <a:bodyPr/>
                    <a:lstStyle/>
                    <a:p>
                      <a:endParaRPr lang="es-CL"/>
                    </a:p>
                  </a:txBody>
                  <a:tcPr/>
                </a:tc>
                <a:tc>
                  <a:txBody>
                    <a:bodyPr/>
                    <a:lstStyle/>
                    <a:p>
                      <a:pPr marL="72000" algn="just">
                        <a:lnSpc>
                          <a:spcPct val="105000"/>
                        </a:lnSpc>
                        <a:spcBef>
                          <a:spcPts val="0"/>
                        </a:spcBef>
                        <a:spcAft>
                          <a:spcPts val="600"/>
                        </a:spcAft>
                      </a:pPr>
                      <a:r>
                        <a:rPr lang="es-CL" sz="1600" dirty="0">
                          <a:effectLst/>
                          <a:latin typeface="Arial Narrow" panose="020B0606020202030204" pitchFamily="34" charset="0"/>
                          <a:ea typeface="Arial Narrow" panose="020B0606020202030204" pitchFamily="34" charset="0"/>
                          <a:cs typeface="Arial Narrow" panose="020B0606020202030204" pitchFamily="34" charset="0"/>
                        </a:rPr>
                        <a:t>Ser un actor competente y relevante en la nueva institucionalidad del sector.</a:t>
                      </a:r>
                    </a:p>
                  </a:txBody>
                  <a:tcPr marL="42561" marR="42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342265" algn="just">
                        <a:lnSpc>
                          <a:spcPct val="105000"/>
                        </a:lnSpc>
                        <a:spcBef>
                          <a:spcPts val="0"/>
                        </a:spcBef>
                        <a:spcAft>
                          <a:spcPts val="600"/>
                        </a:spcAft>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Mayores exigencias para la captación de recursos con alto nivel de competencias.</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42561" marR="42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9830082"/>
                  </a:ext>
                </a:extLst>
              </a:tr>
              <a:tr h="505926">
                <a:tc vMerge="1">
                  <a:txBody>
                    <a:bodyPr/>
                    <a:lstStyle/>
                    <a:p>
                      <a:endParaRPr lang="es-CL"/>
                    </a:p>
                  </a:txBody>
                  <a:tcPr/>
                </a:tc>
                <a:tc>
                  <a:txBody>
                    <a:bodyPr/>
                    <a:lstStyle/>
                    <a:p>
                      <a:pPr marL="72000" algn="just">
                        <a:spcBef>
                          <a:spcPts val="0"/>
                        </a:spcBef>
                        <a:spcAft>
                          <a:spcPts val="600"/>
                        </a:spcAft>
                      </a:pPr>
                      <a:r>
                        <a:rPr lang="es-CL" sz="1600" dirty="0">
                          <a:effectLst/>
                          <a:latin typeface="Arial Narrow" panose="020B0606020202030204" pitchFamily="34" charset="0"/>
                          <a:ea typeface="Arial Narrow" panose="020B0606020202030204" pitchFamily="34" charset="0"/>
                          <a:cs typeface="Arial Narrow" panose="020B0606020202030204" pitchFamily="34" charset="0"/>
                        </a:rPr>
                        <a:t>Consolidar nuestro posicionamiento en la sociedad</a:t>
                      </a:r>
                    </a:p>
                  </a:txBody>
                  <a:tcPr marL="42561" marR="42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36830" algn="just">
                        <a:lnSpc>
                          <a:spcPts val="1440"/>
                        </a:lnSpc>
                        <a:spcBef>
                          <a:spcPts val="0"/>
                        </a:spcBef>
                        <a:spcAft>
                          <a:spcPts val="600"/>
                        </a:spcAft>
                      </a:pPr>
                      <a:r>
                        <a:rPr lang="es-CL" sz="1600" dirty="0" err="1">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Sobreatención</a:t>
                      </a: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 (Protección) y </a:t>
                      </a:r>
                      <a:r>
                        <a:rPr lang="es-CL" sz="1600" dirty="0" err="1">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subatención</a:t>
                      </a: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 (RPA) afecta negativamente la ejecución de los programas.</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42561" marR="42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3730180"/>
                  </a:ext>
                </a:extLst>
              </a:tr>
              <a:tr h="902692">
                <a:tc vMerge="1">
                  <a:txBody>
                    <a:bodyPr/>
                    <a:lstStyle/>
                    <a:p>
                      <a:endParaRPr lang="es-CL"/>
                    </a:p>
                  </a:txBody>
                  <a:tcPr/>
                </a:tc>
                <a:tc>
                  <a:txBody>
                    <a:bodyPr/>
                    <a:lstStyle/>
                    <a:p>
                      <a:pPr marL="72000" algn="just">
                        <a:lnSpc>
                          <a:spcPts val="1440"/>
                        </a:lnSpc>
                        <a:spcBef>
                          <a:spcPts val="0"/>
                        </a:spcBef>
                        <a:spcAft>
                          <a:spcPts val="600"/>
                        </a:spcAft>
                      </a:pPr>
                      <a:r>
                        <a:rPr lang="es-CL" sz="1600">
                          <a:effectLst/>
                          <a:latin typeface="Arial Narrow" panose="020B0606020202030204" pitchFamily="34" charset="0"/>
                          <a:ea typeface="Arial Narrow" panose="020B0606020202030204" pitchFamily="34" charset="0"/>
                          <a:cs typeface="Arial Narrow" panose="020B0606020202030204" pitchFamily="34" charset="0"/>
                        </a:rPr>
                        <a:t>Oportunidad de captar los recursos del sector privado para proyectos que mejoren la atención de los NNA.</a:t>
                      </a:r>
                    </a:p>
                  </a:txBody>
                  <a:tcPr marL="42561" marR="42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just">
                        <a:spcBef>
                          <a:spcPts val="0"/>
                        </a:spcBef>
                        <a:spcAft>
                          <a:spcPts val="600"/>
                        </a:spcAft>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Altas exigencias para la selección del personal (Exigencias SENAME, Servicio Nacional de Protección Especializada a la Niñez y Adolescencia y Servicio Nacional de Reinserción Social Juvenil)</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42561" marR="42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793702033"/>
                  </a:ext>
                </a:extLst>
              </a:tr>
              <a:tr h="902692">
                <a:tc vMerge="1">
                  <a:txBody>
                    <a:bodyPr/>
                    <a:lstStyle/>
                    <a:p>
                      <a:endParaRPr lang="es-CL"/>
                    </a:p>
                  </a:txBody>
                  <a:tcPr/>
                </a:tc>
                <a:tc>
                  <a:txBody>
                    <a:bodyPr/>
                    <a:lstStyle/>
                    <a:p>
                      <a:pPr marL="72000" algn="just">
                        <a:lnSpc>
                          <a:spcPts val="1440"/>
                        </a:lnSpc>
                        <a:spcBef>
                          <a:spcPts val="0"/>
                        </a:spcBef>
                        <a:spcAft>
                          <a:spcPts val="600"/>
                        </a:spcAft>
                      </a:pPr>
                      <a:r>
                        <a:rPr lang="es-CL" sz="1600">
                          <a:effectLst/>
                          <a:latin typeface="Arial Narrow" panose="020B0606020202030204" pitchFamily="34" charset="0"/>
                          <a:ea typeface="Arial Narrow" panose="020B0606020202030204" pitchFamily="34" charset="0"/>
                          <a:cs typeface="Arial Narrow" panose="020B0606020202030204" pitchFamily="34" charset="0"/>
                        </a:rPr>
                        <a:t> </a:t>
                      </a:r>
                    </a:p>
                  </a:txBody>
                  <a:tcPr marL="42561" marR="42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gn="just">
                        <a:spcBef>
                          <a:spcPts val="0"/>
                        </a:spcBef>
                        <a:spcAft>
                          <a:spcPts val="600"/>
                        </a:spcAft>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Diversidad de criterios en supervisiones y aplicación de criterios, monitoreos y fiscalizaciones de SENAME, Servicio Nacional de Protección Especializada a la Niñez y Adolescencia y Servicio Nacional de Reinserción Social Juvenil.</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42561" marR="42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576583859"/>
                  </a:ext>
                </a:extLst>
              </a:tr>
            </a:tbl>
          </a:graphicData>
        </a:graphic>
      </p:graphicFrame>
      <p:sp>
        <p:nvSpPr>
          <p:cNvPr id="4" name="Título 1">
            <a:extLst>
              <a:ext uri="{FF2B5EF4-FFF2-40B4-BE49-F238E27FC236}">
                <a16:creationId xmlns:a16="http://schemas.microsoft.com/office/drawing/2014/main" id="{B9B7AB9F-DF0F-490D-98F0-B3DF999151F3}"/>
              </a:ext>
            </a:extLst>
          </p:cNvPr>
          <p:cNvSpPr txBox="1">
            <a:spLocks/>
          </p:cNvSpPr>
          <p:nvPr/>
        </p:nvSpPr>
        <p:spPr>
          <a:xfrm>
            <a:off x="1772529" y="404670"/>
            <a:ext cx="7877908" cy="77237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CL" altLang="en-US" sz="3600" b="1" dirty="0">
                <a:latin typeface="Arial Narrow" panose="020B0606020202030204" pitchFamily="34" charset="0"/>
              </a:rPr>
              <a:t>Análisis de Contexto</a:t>
            </a:r>
          </a:p>
        </p:txBody>
      </p:sp>
    </p:spTree>
    <p:extLst>
      <p:ext uri="{BB962C8B-B14F-4D97-AF65-F5344CB8AC3E}">
        <p14:creationId xmlns:p14="http://schemas.microsoft.com/office/powerpoint/2010/main" val="19442606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EF61D267-690B-4FC5-B4E5-1B7ED693C0F6}"/>
              </a:ext>
            </a:extLst>
          </p:cNvPr>
          <p:cNvGraphicFramePr>
            <a:graphicFrameLocks noGrp="1"/>
          </p:cNvGraphicFramePr>
          <p:nvPr>
            <p:extLst>
              <p:ext uri="{D42A27DB-BD31-4B8C-83A1-F6EECF244321}">
                <p14:modId xmlns:p14="http://schemas.microsoft.com/office/powerpoint/2010/main" val="3672156189"/>
              </p:ext>
            </p:extLst>
          </p:nvPr>
        </p:nvGraphicFramePr>
        <p:xfrm>
          <a:off x="796413" y="1223319"/>
          <a:ext cx="10599174" cy="5539000"/>
        </p:xfrm>
        <a:graphic>
          <a:graphicData uri="http://schemas.openxmlformats.org/drawingml/2006/table">
            <a:tbl>
              <a:tblPr firstRow="1" firstCol="1" bandRow="1"/>
              <a:tblGrid>
                <a:gridCol w="2107425">
                  <a:extLst>
                    <a:ext uri="{9D8B030D-6E8A-4147-A177-3AD203B41FA5}">
                      <a16:colId xmlns:a16="http://schemas.microsoft.com/office/drawing/2014/main" val="3116352010"/>
                    </a:ext>
                  </a:extLst>
                </a:gridCol>
                <a:gridCol w="3904735">
                  <a:extLst>
                    <a:ext uri="{9D8B030D-6E8A-4147-A177-3AD203B41FA5}">
                      <a16:colId xmlns:a16="http://schemas.microsoft.com/office/drawing/2014/main" val="3921365944"/>
                    </a:ext>
                  </a:extLst>
                </a:gridCol>
                <a:gridCol w="4587014">
                  <a:extLst>
                    <a:ext uri="{9D8B030D-6E8A-4147-A177-3AD203B41FA5}">
                      <a16:colId xmlns:a16="http://schemas.microsoft.com/office/drawing/2014/main" val="3796557024"/>
                    </a:ext>
                  </a:extLst>
                </a:gridCol>
              </a:tblGrid>
              <a:tr h="357756">
                <a:tc>
                  <a:txBody>
                    <a:bodyPr/>
                    <a:lstStyle/>
                    <a:p>
                      <a:pPr algn="ctr">
                        <a:lnSpc>
                          <a:spcPct val="107000"/>
                        </a:lnSpc>
                        <a:spcAft>
                          <a:spcPts val="800"/>
                        </a:spcAft>
                      </a:pPr>
                      <a:r>
                        <a:rPr lang="es-CL" sz="1600" b="1">
                          <a:solidFill>
                            <a:srgbClr val="00B0F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s-CL" sz="1600">
                        <a:effectLst/>
                        <a:latin typeface="Calibri" panose="020F0502020204030204" pitchFamily="34" charset="0"/>
                        <a:ea typeface="Calibri" panose="020F0502020204030204" pitchFamily="34" charset="0"/>
                        <a:cs typeface="Times New Roman" panose="02020603050405020304" pitchFamily="18" charset="0"/>
                      </a:endParaRPr>
                    </a:p>
                  </a:txBody>
                  <a:tcPr marL="51518" marR="51518"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Bef>
                          <a:spcPts val="495"/>
                        </a:spcBef>
                      </a:pPr>
                      <a:r>
                        <a:rPr lang="es-CL" sz="1600" b="1" dirty="0">
                          <a:solidFill>
                            <a:srgbClr val="FFFFFF"/>
                          </a:solidFill>
                          <a:effectLst/>
                          <a:latin typeface="Arial Narrow" panose="020B0606020202030204" pitchFamily="34" charset="0"/>
                          <a:ea typeface="Arial Narrow" panose="020B0606020202030204" pitchFamily="34" charset="0"/>
                          <a:cs typeface="Arial Narrow" panose="020B0606020202030204" pitchFamily="34" charset="0"/>
                        </a:rPr>
                        <a:t>OPORTUNIDADES</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51518" marR="515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s-CL" sz="1600" b="1" dirty="0">
                          <a:solidFill>
                            <a:srgbClr val="FFFFFF"/>
                          </a:solidFill>
                          <a:effectLst/>
                          <a:latin typeface="Arial Narrow" panose="020B0606020202030204" pitchFamily="34" charset="0"/>
                          <a:ea typeface="Arial Narrow" panose="020B0606020202030204" pitchFamily="34" charset="0"/>
                          <a:cs typeface="Arial Narrow" panose="020B0606020202030204" pitchFamily="34" charset="0"/>
                        </a:rPr>
                        <a:t>AMENAZAS</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518" marR="515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411063433"/>
                  </a:ext>
                </a:extLst>
              </a:tr>
              <a:tr h="440638">
                <a:tc rowSpan="2">
                  <a:txBody>
                    <a:bodyPr/>
                    <a:lstStyle/>
                    <a:p>
                      <a:pPr algn="ctr">
                        <a:lnSpc>
                          <a:spcPct val="107000"/>
                        </a:lnSpc>
                        <a:spcAft>
                          <a:spcPts val="800"/>
                        </a:spcAft>
                      </a:pPr>
                      <a:r>
                        <a:rPr lang="es-CL" sz="1600" b="1" dirty="0">
                          <a:solidFill>
                            <a:srgbClr val="FFFFFF"/>
                          </a:solidFill>
                          <a:effectLst/>
                          <a:latin typeface="Arial Narrow" panose="020B0606020202030204" pitchFamily="34" charset="0"/>
                          <a:ea typeface="Calibri" panose="020F0502020204030204" pitchFamily="34" charset="0"/>
                          <a:cs typeface="Times New Roman" panose="02020603050405020304" pitchFamily="18" charset="0"/>
                        </a:rPr>
                        <a:t>Competitivo / Mercado</a:t>
                      </a:r>
                      <a:endParaRPr lang="es-CL"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518" marR="515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rowSpan="2">
                  <a:txBody>
                    <a:bodyPr/>
                    <a:lstStyle/>
                    <a:p>
                      <a:pPr marL="41275" marR="170180">
                        <a:lnSpc>
                          <a:spcPts val="1440"/>
                        </a:lnSpc>
                        <a:spcBef>
                          <a:spcPts val="20"/>
                        </a:spcBef>
                        <a:spcAft>
                          <a:spcPts val="0"/>
                        </a:spcAft>
                      </a:pPr>
                      <a:r>
                        <a:rPr lang="es-CL" sz="1600" dirty="0">
                          <a:effectLst/>
                          <a:latin typeface="Arial Narrow" panose="020B0606020202030204" pitchFamily="34" charset="0"/>
                          <a:ea typeface="Arial Narrow" panose="020B0606020202030204" pitchFamily="34" charset="0"/>
                          <a:cs typeface="Arial Narrow" panose="020B0606020202030204" pitchFamily="34" charset="0"/>
                        </a:rPr>
                        <a:t> </a:t>
                      </a:r>
                    </a:p>
                  </a:txBody>
                  <a:tcPr marL="51518" marR="515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085" algn="just">
                        <a:lnSpc>
                          <a:spcPts val="1440"/>
                        </a:lnSpc>
                        <a:spcBef>
                          <a:spcPts val="20"/>
                        </a:spcBef>
                        <a:spcAft>
                          <a:spcPts val="0"/>
                        </a:spcAft>
                      </a:pPr>
                      <a:r>
                        <a:rPr lang="es-CL" sz="160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Se ha evidenciado una competencia más agresiva por parte de las otras organizaciones</a:t>
                      </a:r>
                      <a:endParaRPr lang="es-CL" sz="1600">
                        <a:effectLst/>
                        <a:latin typeface="Arial Narrow" panose="020B0606020202030204" pitchFamily="34" charset="0"/>
                        <a:ea typeface="Arial Narrow" panose="020B0606020202030204" pitchFamily="34" charset="0"/>
                        <a:cs typeface="Arial Narrow" panose="020B0606020202030204" pitchFamily="34" charset="0"/>
                      </a:endParaRPr>
                    </a:p>
                  </a:txBody>
                  <a:tcPr marL="51518" marR="515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1790238"/>
                  </a:ext>
                </a:extLst>
              </a:tr>
              <a:tr h="326071">
                <a:tc vMerge="1">
                  <a:txBody>
                    <a:bodyPr/>
                    <a:lstStyle/>
                    <a:p>
                      <a:endParaRPr lang="es-CL"/>
                    </a:p>
                  </a:txBody>
                  <a:tcPr/>
                </a:tc>
                <a:tc vMerge="1">
                  <a:txBody>
                    <a:bodyPr/>
                    <a:lstStyle/>
                    <a:p>
                      <a:endParaRPr lang="es-CL"/>
                    </a:p>
                  </a:txBody>
                  <a:tcPr/>
                </a:tc>
                <a:tc>
                  <a:txBody>
                    <a:bodyPr/>
                    <a:lstStyle/>
                    <a:p>
                      <a:pPr marL="45085" algn="just">
                        <a:lnSpc>
                          <a:spcPts val="1440"/>
                        </a:lnSpc>
                        <a:spcBef>
                          <a:spcPts val="20"/>
                        </a:spcBef>
                        <a:spcAft>
                          <a:spcPts val="0"/>
                        </a:spcAft>
                      </a:pPr>
                      <a:r>
                        <a:rPr lang="es-CL" sz="160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Inestabilidad de oferta programática. </a:t>
                      </a:r>
                      <a:endParaRPr lang="es-CL" sz="1600">
                        <a:effectLst/>
                        <a:latin typeface="Arial Narrow" panose="020B0606020202030204" pitchFamily="34" charset="0"/>
                        <a:ea typeface="Arial Narrow" panose="020B0606020202030204" pitchFamily="34" charset="0"/>
                        <a:cs typeface="Arial Narrow" panose="020B0606020202030204" pitchFamily="34" charset="0"/>
                      </a:endParaRPr>
                    </a:p>
                  </a:txBody>
                  <a:tcPr marL="51518" marR="515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404805357"/>
                  </a:ext>
                </a:extLst>
              </a:tr>
              <a:tr h="881275">
                <a:tc rowSpan="3">
                  <a:txBody>
                    <a:bodyPr/>
                    <a:lstStyle/>
                    <a:p>
                      <a:pPr algn="ctr">
                        <a:lnSpc>
                          <a:spcPct val="107000"/>
                        </a:lnSpc>
                        <a:spcAft>
                          <a:spcPts val="800"/>
                        </a:spcAft>
                      </a:pPr>
                      <a:r>
                        <a:rPr lang="es-CL" sz="1600" b="1" dirty="0">
                          <a:solidFill>
                            <a:srgbClr val="FFFFFF"/>
                          </a:solidFill>
                          <a:effectLst/>
                          <a:latin typeface="Arial Narrow" panose="020B0606020202030204" pitchFamily="34" charset="0"/>
                          <a:ea typeface="Calibri" panose="020F0502020204030204" pitchFamily="34" charset="0"/>
                          <a:cs typeface="Times New Roman" panose="02020603050405020304" pitchFamily="18" charset="0"/>
                        </a:rPr>
                        <a:t>Cultural / Social</a:t>
                      </a:r>
                      <a:endParaRPr lang="es-CL"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518" marR="515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41275" marR="170180" algn="just">
                        <a:lnSpc>
                          <a:spcPts val="1440"/>
                        </a:lnSpc>
                        <a:spcBef>
                          <a:spcPts val="20"/>
                        </a:spcBef>
                        <a:spcAft>
                          <a:spcPts val="0"/>
                        </a:spcAft>
                      </a:pPr>
                      <a:r>
                        <a:rPr lang="es-CL" sz="1600" dirty="0">
                          <a:effectLst/>
                          <a:latin typeface="Arial Narrow" panose="020B0606020202030204" pitchFamily="34" charset="0"/>
                          <a:ea typeface="Arial Narrow" panose="020B0606020202030204" pitchFamily="34" charset="0"/>
                          <a:cs typeface="Arial Narrow" panose="020B0606020202030204" pitchFamily="34" charset="0"/>
                        </a:rPr>
                        <a:t>Nueva cultura de responsabilidad Social Empresarial (y valor compartido)</a:t>
                      </a:r>
                    </a:p>
                  </a:txBody>
                  <a:tcPr marL="51518" marR="515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085" algn="just">
                        <a:lnSpc>
                          <a:spcPts val="1440"/>
                        </a:lnSpc>
                        <a:spcBef>
                          <a:spcPts val="20"/>
                        </a:spcBef>
                        <a:spcAft>
                          <a:spcPts val="0"/>
                        </a:spcAft>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Desconfianza del SENAME, Servicio Nacional de Protección Especializada a la Niñez y Adolescencia y Servicio Nacional de Reinserción Social Juvenil y en las acciones de instituciones de la sociedad civil.</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51518" marR="515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339755718"/>
                  </a:ext>
                </a:extLst>
              </a:tr>
              <a:tr h="755379">
                <a:tc vMerge="1">
                  <a:txBody>
                    <a:bodyPr/>
                    <a:lstStyle/>
                    <a:p>
                      <a:endParaRPr lang="es-CL"/>
                    </a:p>
                  </a:txBody>
                  <a:tcPr/>
                </a:tc>
                <a:tc>
                  <a:txBody>
                    <a:bodyPr/>
                    <a:lstStyle/>
                    <a:p>
                      <a:pPr marL="41275" marR="170180" algn="just">
                        <a:lnSpc>
                          <a:spcPts val="1440"/>
                        </a:lnSpc>
                        <a:spcBef>
                          <a:spcPts val="20"/>
                        </a:spcBef>
                        <a:spcAft>
                          <a:spcPts val="0"/>
                        </a:spcAft>
                      </a:pPr>
                      <a:r>
                        <a:rPr lang="es-CL" sz="1600" dirty="0">
                          <a:effectLst/>
                          <a:latin typeface="Arial Narrow" panose="020B0606020202030204" pitchFamily="34" charset="0"/>
                          <a:ea typeface="Arial Narrow" panose="020B0606020202030204" pitchFamily="34" charset="0"/>
                          <a:cs typeface="Arial Narrow" panose="020B0606020202030204" pitchFamily="34" charset="0"/>
                        </a:rPr>
                        <a:t>Crecimiento de la población inmigrante del país</a:t>
                      </a:r>
                    </a:p>
                  </a:txBody>
                  <a:tcPr marL="51518" marR="515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085" algn="just">
                        <a:spcBef>
                          <a:spcPts val="50"/>
                        </a:spcBef>
                        <a:spcAft>
                          <a:spcPts val="0"/>
                        </a:spcAft>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Inestabilidad, política, social y económica que afecta el funcionamiento de nuestros programas. (Dependencia a cambios políticos) </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51518" marR="515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932319882"/>
                  </a:ext>
                </a:extLst>
              </a:tr>
              <a:tr h="676688">
                <a:tc vMerge="1">
                  <a:txBody>
                    <a:bodyPr/>
                    <a:lstStyle/>
                    <a:p>
                      <a:endParaRPr lang="es-CL"/>
                    </a:p>
                  </a:txBody>
                  <a:tcPr/>
                </a:tc>
                <a:tc>
                  <a:txBody>
                    <a:bodyPr/>
                    <a:lstStyle/>
                    <a:p>
                      <a:pPr marL="41275" marR="170180" algn="just">
                        <a:lnSpc>
                          <a:spcPts val="1440"/>
                        </a:lnSpc>
                        <a:spcBef>
                          <a:spcPts val="20"/>
                        </a:spcBef>
                        <a:spcAft>
                          <a:spcPts val="0"/>
                        </a:spcAft>
                      </a:pPr>
                      <a:r>
                        <a:rPr lang="es-CL" sz="1600" dirty="0">
                          <a:effectLst/>
                          <a:latin typeface="Arial Narrow" panose="020B0606020202030204" pitchFamily="34" charset="0"/>
                          <a:ea typeface="Arial Narrow" panose="020B0606020202030204" pitchFamily="34" charset="0"/>
                          <a:cs typeface="Arial Narrow" panose="020B0606020202030204" pitchFamily="34" charset="0"/>
                        </a:rPr>
                        <a:t>Mayor </a:t>
                      </a:r>
                      <a:r>
                        <a:rPr lang="es-CL" sz="1600" dirty="0" err="1">
                          <a:effectLst/>
                          <a:latin typeface="Arial Narrow" panose="020B0606020202030204" pitchFamily="34" charset="0"/>
                          <a:ea typeface="Arial Narrow" panose="020B0606020202030204" pitchFamily="34" charset="0"/>
                          <a:cs typeface="Arial Narrow" panose="020B0606020202030204" pitchFamily="34" charset="0"/>
                        </a:rPr>
                        <a:t>visibilización</a:t>
                      </a:r>
                      <a:r>
                        <a:rPr lang="es-CL" sz="1600" dirty="0">
                          <a:effectLst/>
                          <a:latin typeface="Arial Narrow" panose="020B0606020202030204" pitchFamily="34" charset="0"/>
                          <a:ea typeface="Arial Narrow" panose="020B0606020202030204" pitchFamily="34" charset="0"/>
                          <a:cs typeface="Arial Narrow" panose="020B0606020202030204" pitchFamily="34" charset="0"/>
                        </a:rPr>
                        <a:t> de la niñez vulnerable por parte la sociedad</a:t>
                      </a:r>
                    </a:p>
                  </a:txBody>
                  <a:tcPr marL="51518" marR="515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085" algn="just">
                        <a:lnSpc>
                          <a:spcPts val="1440"/>
                        </a:lnSpc>
                        <a:spcBef>
                          <a:spcPts val="20"/>
                        </a:spcBef>
                        <a:spcAft>
                          <a:spcPts val="0"/>
                        </a:spcAft>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El sector enfrenta un proceso de cambios que afecta el funcionamiento de nuestros programas.</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51518" marR="515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689162607"/>
                  </a:ext>
                </a:extLst>
              </a:tr>
              <a:tr h="881275">
                <a:tc rowSpan="3">
                  <a:txBody>
                    <a:bodyPr/>
                    <a:lstStyle/>
                    <a:p>
                      <a:pPr algn="ctr">
                        <a:lnSpc>
                          <a:spcPct val="107000"/>
                        </a:lnSpc>
                        <a:spcAft>
                          <a:spcPts val="800"/>
                        </a:spcAft>
                      </a:pPr>
                      <a:r>
                        <a:rPr lang="es-CL" sz="1600" b="1" dirty="0">
                          <a:solidFill>
                            <a:srgbClr val="FFFFFF"/>
                          </a:solidFill>
                          <a:effectLst/>
                          <a:latin typeface="Arial Narrow" panose="020B0606020202030204" pitchFamily="34" charset="0"/>
                          <a:ea typeface="Calibri" panose="020F0502020204030204" pitchFamily="34" charset="0"/>
                          <a:cs typeface="Times New Roman" panose="02020603050405020304" pitchFamily="18" charset="0"/>
                        </a:rPr>
                        <a:t>Económico</a:t>
                      </a:r>
                      <a:endParaRPr lang="es-CL"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518" marR="515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41275" marR="170180" algn="just">
                        <a:lnSpc>
                          <a:spcPts val="1440"/>
                        </a:lnSpc>
                        <a:spcBef>
                          <a:spcPts val="20"/>
                        </a:spcBef>
                        <a:spcAft>
                          <a:spcPts val="0"/>
                        </a:spcAft>
                      </a:pPr>
                      <a:r>
                        <a:rPr lang="es-CL" sz="1600" dirty="0">
                          <a:effectLst/>
                          <a:latin typeface="Arial Narrow" panose="020B0606020202030204" pitchFamily="34" charset="0"/>
                          <a:ea typeface="Arial Narrow" panose="020B0606020202030204" pitchFamily="34" charset="0"/>
                          <a:cs typeface="Arial Narrow" panose="020B0606020202030204" pitchFamily="34" charset="0"/>
                        </a:rPr>
                        <a:t>Disponibilidad de otros fondos del sector público orientados a la niñez</a:t>
                      </a:r>
                    </a:p>
                  </a:txBody>
                  <a:tcPr marL="51518" marR="515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085" algn="just">
                        <a:lnSpc>
                          <a:spcPts val="1440"/>
                        </a:lnSpc>
                        <a:spcBef>
                          <a:spcPts val="20"/>
                        </a:spcBef>
                        <a:spcAft>
                          <a:spcPts val="0"/>
                        </a:spcAft>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Financiamiento insuficiente y aumento de las exigencias técnicas con los mismos recursos en algunas líneas del SENAME y Servicio Nacional de Protección Especializada a la Niñez y Adolescencia, Servicio Nacional de Reinserción Social Juvenil.</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51518" marR="515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8740285"/>
                  </a:ext>
                </a:extLst>
              </a:tr>
              <a:tr h="734396">
                <a:tc vMerge="1">
                  <a:txBody>
                    <a:bodyPr/>
                    <a:lstStyle/>
                    <a:p>
                      <a:endParaRPr lang="es-CL"/>
                    </a:p>
                  </a:txBody>
                  <a:tcPr/>
                </a:tc>
                <a:tc>
                  <a:txBody>
                    <a:bodyPr/>
                    <a:lstStyle/>
                    <a:p>
                      <a:pPr marL="41275" marR="170180" algn="just">
                        <a:lnSpc>
                          <a:spcPts val="1440"/>
                        </a:lnSpc>
                        <a:spcBef>
                          <a:spcPts val="20"/>
                        </a:spcBef>
                        <a:spcAft>
                          <a:spcPts val="0"/>
                        </a:spcAft>
                      </a:pPr>
                      <a:r>
                        <a:rPr lang="es-CL" sz="1600" dirty="0">
                          <a:effectLst/>
                          <a:latin typeface="Arial Narrow" panose="020B0606020202030204" pitchFamily="34" charset="0"/>
                          <a:ea typeface="Arial Narrow" panose="020B0606020202030204" pitchFamily="34" charset="0"/>
                          <a:cs typeface="Arial Narrow" panose="020B0606020202030204" pitchFamily="34" charset="0"/>
                        </a:rPr>
                        <a:t> Desarrollo de nuevas líneas de trabajo orientado a las necesidades emergentes de la sociedad</a:t>
                      </a:r>
                    </a:p>
                  </a:txBody>
                  <a:tcPr marL="51518" marR="515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40"/>
                        </a:lnSpc>
                        <a:spcBef>
                          <a:spcPts val="20"/>
                        </a:spcBef>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Incumplimiento y retrasos de pagos por parte del SENAME, Servicio Nacional de Protección Especializada a la Niñez y Adolescencia y Servicio Nacional de Reinserción Social Juvenil.</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51518" marR="515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17872638"/>
                  </a:ext>
                </a:extLst>
              </a:tr>
              <a:tr h="476971">
                <a:tc vMerge="1">
                  <a:txBody>
                    <a:bodyPr/>
                    <a:lstStyle/>
                    <a:p>
                      <a:endParaRPr lang="es-CL"/>
                    </a:p>
                  </a:txBody>
                  <a:tcPr/>
                </a:tc>
                <a:tc>
                  <a:txBody>
                    <a:bodyPr/>
                    <a:lstStyle/>
                    <a:p>
                      <a:pPr marL="41275" marR="170180" algn="just">
                        <a:lnSpc>
                          <a:spcPts val="1440"/>
                        </a:lnSpc>
                        <a:spcBef>
                          <a:spcPts val="20"/>
                        </a:spcBef>
                        <a:spcAft>
                          <a:spcPts val="0"/>
                        </a:spcAft>
                      </a:pPr>
                      <a:r>
                        <a:rPr lang="es-CL" sz="1600" dirty="0">
                          <a:effectLst/>
                          <a:latin typeface="Arial Narrow" panose="020B0606020202030204" pitchFamily="34" charset="0"/>
                          <a:ea typeface="Arial Narrow" panose="020B0606020202030204" pitchFamily="34" charset="0"/>
                          <a:cs typeface="Arial Narrow" panose="020B0606020202030204" pitchFamily="34" charset="0"/>
                        </a:rPr>
                        <a:t> </a:t>
                      </a:r>
                    </a:p>
                  </a:txBody>
                  <a:tcPr marL="51518" marR="515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40"/>
                        </a:lnSpc>
                        <a:spcBef>
                          <a:spcPts val="20"/>
                        </a:spcBef>
                      </a:pP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Intento de </a:t>
                      </a:r>
                      <a:r>
                        <a:rPr lang="es-CL" sz="1600" dirty="0" err="1">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co-administración</a:t>
                      </a:r>
                      <a:r>
                        <a:rPr lang="es-CL" sz="1600" dirty="0">
                          <a:solidFill>
                            <a:srgbClr val="000000"/>
                          </a:solidFill>
                          <a:effectLst/>
                          <a:latin typeface="Arial Narrow" panose="020B0606020202030204" pitchFamily="34" charset="0"/>
                          <a:ea typeface="Arial Narrow" panose="020B0606020202030204" pitchFamily="34" charset="0"/>
                          <a:cs typeface="Arial Narrow" panose="020B0606020202030204" pitchFamily="34" charset="0"/>
                        </a:rPr>
                        <a:t> por parte de los servicios. </a:t>
                      </a:r>
                      <a:endParaRPr lang="es-CL" sz="16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51518" marR="515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443576326"/>
                  </a:ext>
                </a:extLst>
              </a:tr>
            </a:tbl>
          </a:graphicData>
        </a:graphic>
      </p:graphicFrame>
      <p:sp>
        <p:nvSpPr>
          <p:cNvPr id="4" name="Título 1">
            <a:extLst>
              <a:ext uri="{FF2B5EF4-FFF2-40B4-BE49-F238E27FC236}">
                <a16:creationId xmlns:a16="http://schemas.microsoft.com/office/drawing/2014/main" id="{623243E8-DF0A-4531-9A2D-D7E4F1862A72}"/>
              </a:ext>
            </a:extLst>
          </p:cNvPr>
          <p:cNvSpPr txBox="1">
            <a:spLocks/>
          </p:cNvSpPr>
          <p:nvPr/>
        </p:nvSpPr>
        <p:spPr>
          <a:xfrm>
            <a:off x="1772529" y="404670"/>
            <a:ext cx="7877908" cy="77237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CL" altLang="en-US" sz="3600" b="1" dirty="0">
                <a:latin typeface="Arial Narrow" panose="020B0606020202030204" pitchFamily="34" charset="0"/>
              </a:rPr>
              <a:t>Análisis de Contexto</a:t>
            </a:r>
          </a:p>
        </p:txBody>
      </p:sp>
    </p:spTree>
    <p:extLst>
      <p:ext uri="{BB962C8B-B14F-4D97-AF65-F5344CB8AC3E}">
        <p14:creationId xmlns:p14="http://schemas.microsoft.com/office/powerpoint/2010/main" val="3518408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A3E972B2-607B-40CF-8DC3-97139EEBCA66}"/>
              </a:ext>
            </a:extLst>
          </p:cNvPr>
          <p:cNvGraphicFramePr>
            <a:graphicFrameLocks noGrp="1"/>
          </p:cNvGraphicFramePr>
          <p:nvPr>
            <p:extLst>
              <p:ext uri="{D42A27DB-BD31-4B8C-83A1-F6EECF244321}">
                <p14:modId xmlns:p14="http://schemas.microsoft.com/office/powerpoint/2010/main" val="3465652993"/>
              </p:ext>
            </p:extLst>
          </p:nvPr>
        </p:nvGraphicFramePr>
        <p:xfrm>
          <a:off x="127819" y="1416117"/>
          <a:ext cx="11936361" cy="5441883"/>
        </p:xfrm>
        <a:graphic>
          <a:graphicData uri="http://schemas.openxmlformats.org/drawingml/2006/table">
            <a:tbl>
              <a:tblPr firstRow="1" firstCol="1" lastRow="1" lastCol="1" bandRow="1" bandCol="1"/>
              <a:tblGrid>
                <a:gridCol w="3433528">
                  <a:extLst>
                    <a:ext uri="{9D8B030D-6E8A-4147-A177-3AD203B41FA5}">
                      <a16:colId xmlns:a16="http://schemas.microsoft.com/office/drawing/2014/main" val="1510732693"/>
                    </a:ext>
                  </a:extLst>
                </a:gridCol>
                <a:gridCol w="6890343">
                  <a:extLst>
                    <a:ext uri="{9D8B030D-6E8A-4147-A177-3AD203B41FA5}">
                      <a16:colId xmlns:a16="http://schemas.microsoft.com/office/drawing/2014/main" val="2577643227"/>
                    </a:ext>
                  </a:extLst>
                </a:gridCol>
                <a:gridCol w="1612490">
                  <a:extLst>
                    <a:ext uri="{9D8B030D-6E8A-4147-A177-3AD203B41FA5}">
                      <a16:colId xmlns:a16="http://schemas.microsoft.com/office/drawing/2014/main" val="2999515477"/>
                    </a:ext>
                  </a:extLst>
                </a:gridCol>
              </a:tblGrid>
              <a:tr h="362109">
                <a:tc>
                  <a:txBody>
                    <a:bodyPr/>
                    <a:lstStyle/>
                    <a:p>
                      <a:pPr marL="90170" algn="l">
                        <a:lnSpc>
                          <a:spcPts val="1130"/>
                        </a:lnSpc>
                        <a:spcBef>
                          <a:spcPts val="345"/>
                        </a:spcBef>
                        <a:spcAft>
                          <a:spcPts val="0"/>
                        </a:spcAft>
                      </a:pPr>
                      <a:r>
                        <a:rPr lang="es-CL" sz="1600" b="1" dirty="0">
                          <a:solidFill>
                            <a:srgbClr val="FFFFFF"/>
                          </a:solidFill>
                          <a:effectLst/>
                          <a:latin typeface="Arial Narrow" panose="020B0606020202030204" pitchFamily="34" charset="0"/>
                          <a:ea typeface="Arial" panose="020B0604020202020204" pitchFamily="34" charset="0"/>
                          <a:cs typeface="Times New Roman" panose="02020603050405020304" pitchFamily="18" charset="0"/>
                        </a:rPr>
                        <a:t>PARTES INTERESADAS</a:t>
                      </a:r>
                      <a:endParaRPr lang="es-CL" sz="1600" dirty="0">
                        <a:effectLst/>
                        <a:latin typeface="Arial Narrow" panose="020B060602020203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AFEF"/>
                    </a:solidFill>
                  </a:tcPr>
                </a:tc>
                <a:tc>
                  <a:txBody>
                    <a:bodyPr/>
                    <a:lstStyle/>
                    <a:p>
                      <a:pPr marL="4763" indent="-4763" algn="ctr">
                        <a:lnSpc>
                          <a:spcPts val="1130"/>
                        </a:lnSpc>
                        <a:spcBef>
                          <a:spcPts val="345"/>
                        </a:spcBef>
                        <a:spcAft>
                          <a:spcPts val="0"/>
                        </a:spcAft>
                      </a:pPr>
                      <a:r>
                        <a:rPr lang="es-CL" sz="1600" b="1" dirty="0">
                          <a:solidFill>
                            <a:srgbClr val="FFFFFF"/>
                          </a:solidFill>
                          <a:effectLst/>
                          <a:latin typeface="Arial Narrow" panose="020B0606020202030204" pitchFamily="34" charset="0"/>
                          <a:ea typeface="Arial" panose="020B0604020202020204" pitchFamily="34" charset="0"/>
                          <a:cs typeface="Times New Roman" panose="02020603050405020304" pitchFamily="18" charset="0"/>
                        </a:rPr>
                        <a:t>REQUISITOS</a:t>
                      </a:r>
                      <a:endParaRPr lang="es-CL" sz="1600" dirty="0">
                        <a:effectLst/>
                        <a:latin typeface="Arial Narrow" panose="020B060602020203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AFEF"/>
                    </a:solidFill>
                  </a:tcPr>
                </a:tc>
                <a:tc>
                  <a:txBody>
                    <a:bodyPr/>
                    <a:lstStyle/>
                    <a:p>
                      <a:pPr marL="90170" algn="l">
                        <a:lnSpc>
                          <a:spcPts val="1130"/>
                        </a:lnSpc>
                        <a:spcBef>
                          <a:spcPts val="345"/>
                        </a:spcBef>
                        <a:spcAft>
                          <a:spcPts val="0"/>
                        </a:spcAft>
                      </a:pPr>
                      <a:r>
                        <a:rPr lang="es-CL" sz="1100" b="1" dirty="0">
                          <a:solidFill>
                            <a:srgbClr val="FFFFFF"/>
                          </a:solidFill>
                          <a:effectLst/>
                          <a:latin typeface="Arial Narrow" panose="020B0606020202030204" pitchFamily="34" charset="0"/>
                          <a:ea typeface="Arial" panose="020B0604020202020204" pitchFamily="34" charset="0"/>
                          <a:cs typeface="Times New Roman" panose="02020603050405020304" pitchFamily="18" charset="0"/>
                        </a:rPr>
                        <a:t>CANAL DE COMUNICACIÓN</a:t>
                      </a:r>
                      <a:endParaRPr lang="es-CL" sz="1100" dirty="0">
                        <a:effectLst/>
                        <a:latin typeface="Arial Narrow" panose="020B060602020203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AFEF"/>
                    </a:solidFill>
                  </a:tcPr>
                </a:tc>
                <a:extLst>
                  <a:ext uri="{0D108BD9-81ED-4DB2-BD59-A6C34878D82A}">
                    <a16:rowId xmlns:a16="http://schemas.microsoft.com/office/drawing/2014/main" val="2851896277"/>
                  </a:ext>
                </a:extLst>
              </a:tr>
              <a:tr h="623029">
                <a:tc>
                  <a:txBody>
                    <a:bodyPr/>
                    <a:lstStyle/>
                    <a:p>
                      <a:pPr marL="90170" algn="l">
                        <a:spcBef>
                          <a:spcPts val="770"/>
                        </a:spcBef>
                        <a:spcAft>
                          <a:spcPts val="0"/>
                        </a:spcAft>
                      </a:pPr>
                      <a:r>
                        <a:rPr lang="es-CL" sz="1400" dirty="0">
                          <a:effectLst/>
                          <a:latin typeface="Arial Narrow" panose="020B0606020202030204" pitchFamily="34" charset="0"/>
                          <a:ea typeface="Arial" panose="020B0604020202020204" pitchFamily="34" charset="0"/>
                          <a:cs typeface="Times New Roman" panose="02020603050405020304" pitchFamily="18" charset="0"/>
                        </a:rPr>
                        <a:t>NNA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marR="86995" algn="just">
                        <a:lnSpc>
                          <a:spcPct val="103000"/>
                        </a:lnSpc>
                        <a:spcBef>
                          <a:spcPts val="170"/>
                        </a:spcBef>
                        <a:spcAft>
                          <a:spcPts val="0"/>
                        </a:spcAft>
                      </a:pPr>
                      <a:r>
                        <a:rPr lang="es-CL" sz="1400" dirty="0">
                          <a:effectLst/>
                          <a:latin typeface="Arial Narrow" panose="020B0606020202030204" pitchFamily="34" charset="0"/>
                          <a:ea typeface="Arial" panose="020B0604020202020204" pitchFamily="34" charset="0"/>
                          <a:cs typeface="Times New Roman" panose="02020603050405020304" pitchFamily="18" charset="0"/>
                        </a:rPr>
                        <a:t>Superar la situación de vulneración y recibir un buen trato en el proceso (reparación vinculo, compañía, escucha, comprensión, esperanza) y anticiparnos a ellas a través de la prevención.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algn="l">
                        <a:spcBef>
                          <a:spcPts val="770"/>
                        </a:spcBef>
                        <a:spcAft>
                          <a:spcPts val="0"/>
                        </a:spcAft>
                      </a:pPr>
                      <a:r>
                        <a:rPr lang="es-CL" sz="1400">
                          <a:effectLst/>
                          <a:latin typeface="Arial Narrow" panose="020B0606020202030204" pitchFamily="34" charset="0"/>
                          <a:ea typeface="Arial" panose="020B0604020202020204" pitchFamily="34" charset="0"/>
                          <a:cs typeface="Times New Roman" panose="02020603050405020304" pitchFamily="18" charset="0"/>
                        </a:rPr>
                        <a:t>Presencial, escrito y remoto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4877927"/>
                  </a:ext>
                </a:extLst>
              </a:tr>
              <a:tr h="412844">
                <a:tc>
                  <a:txBody>
                    <a:bodyPr/>
                    <a:lstStyle/>
                    <a:p>
                      <a:pPr marL="90170" algn="l">
                        <a:spcBef>
                          <a:spcPts val="795"/>
                        </a:spcBef>
                        <a:spcAft>
                          <a:spcPts val="0"/>
                        </a:spcAft>
                      </a:pPr>
                      <a:r>
                        <a:rPr lang="es-CL" sz="1400" dirty="0">
                          <a:effectLst/>
                          <a:latin typeface="Arial Narrow" panose="020B0606020202030204" pitchFamily="34" charset="0"/>
                          <a:ea typeface="Arial" panose="020B0604020202020204" pitchFamily="34" charset="0"/>
                          <a:cs typeface="Times New Roman" panose="02020603050405020304" pitchFamily="18" charset="0"/>
                        </a:rPr>
                        <a:t>Familias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marR="86995" algn="just">
                        <a:lnSpc>
                          <a:spcPct val="103000"/>
                        </a:lnSpc>
                        <a:spcBef>
                          <a:spcPts val="195"/>
                        </a:spcBef>
                        <a:spcAft>
                          <a:spcPts val="0"/>
                        </a:spcAft>
                      </a:pPr>
                      <a:r>
                        <a:rPr lang="es-CL" sz="1400" dirty="0">
                          <a:effectLst/>
                          <a:latin typeface="Arial Narrow" panose="020B0606020202030204" pitchFamily="34" charset="0"/>
                          <a:ea typeface="Arial" panose="020B0604020202020204" pitchFamily="34" charset="0"/>
                          <a:cs typeface="Times New Roman" panose="02020603050405020304" pitchFamily="18" charset="0"/>
                        </a:rPr>
                        <a:t>Superar la situación de vulneración y recibir un buen trato en el proceso, apoyo y orientación frente al cuidado de sus hijos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algn="l">
                        <a:spcBef>
                          <a:spcPts val="795"/>
                        </a:spcBef>
                        <a:spcAft>
                          <a:spcPts val="0"/>
                        </a:spcAft>
                      </a:pPr>
                      <a:r>
                        <a:rPr lang="es-CL" sz="1400">
                          <a:effectLst/>
                          <a:latin typeface="Arial Narrow" panose="020B0606020202030204" pitchFamily="34" charset="0"/>
                          <a:ea typeface="Arial" panose="020B0604020202020204" pitchFamily="34" charset="0"/>
                          <a:cs typeface="Times New Roman" panose="02020603050405020304" pitchFamily="18" charset="0"/>
                        </a:rPr>
                        <a:t>Presencial, escrito y remoto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2166162"/>
                  </a:ext>
                </a:extLst>
              </a:tr>
              <a:tr h="412844">
                <a:tc>
                  <a:txBody>
                    <a:bodyPr/>
                    <a:lstStyle/>
                    <a:p>
                      <a:pPr marL="90170" algn="l">
                        <a:spcBef>
                          <a:spcPts val="795"/>
                        </a:spcBef>
                        <a:spcAft>
                          <a:spcPts val="0"/>
                        </a:spcAft>
                      </a:pPr>
                      <a:r>
                        <a:rPr lang="es-CL" sz="1400">
                          <a:effectLst/>
                          <a:latin typeface="Arial Narrow" panose="020B0606020202030204" pitchFamily="34" charset="0"/>
                          <a:ea typeface="Arial" panose="020B0604020202020204" pitchFamily="34" charset="0"/>
                          <a:cs typeface="Times New Roman" panose="02020603050405020304" pitchFamily="18" charset="0"/>
                        </a:rPr>
                        <a:t>Ministerio de Justicia y Derechos Humanos, SENAME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marR="86995" algn="just">
                        <a:lnSpc>
                          <a:spcPct val="103000"/>
                        </a:lnSpc>
                        <a:spcBef>
                          <a:spcPts val="195"/>
                        </a:spcBef>
                        <a:spcAft>
                          <a:spcPts val="0"/>
                        </a:spcAft>
                      </a:pPr>
                      <a:r>
                        <a:rPr lang="es-CL" sz="1400" dirty="0">
                          <a:solidFill>
                            <a:srgbClr val="000000"/>
                          </a:solidFill>
                          <a:effectLst/>
                          <a:latin typeface="Arial Narrow" panose="020B0606020202030204" pitchFamily="34" charset="0"/>
                          <a:ea typeface="Arial" panose="020B0604020202020204" pitchFamily="34" charset="0"/>
                          <a:cs typeface="Times New Roman" panose="02020603050405020304" pitchFamily="18" charset="0"/>
                        </a:rPr>
                        <a:t>Cumplimiento del convenio y normativas vigentes.</a:t>
                      </a:r>
                      <a:endParaRPr lang="es-CL" sz="1400" dirty="0">
                        <a:effectLst/>
                        <a:latin typeface="Arial Narrow" panose="020B060602020203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90170" algn="l">
                        <a:spcBef>
                          <a:spcPts val="795"/>
                        </a:spcBef>
                        <a:spcAft>
                          <a:spcPts val="0"/>
                        </a:spcAft>
                      </a:pPr>
                      <a:r>
                        <a:rPr lang="es-CL" sz="1400">
                          <a:effectLst/>
                          <a:latin typeface="Arial Narrow" panose="020B0606020202030204" pitchFamily="34" charset="0"/>
                          <a:ea typeface="Arial" panose="020B0604020202020204" pitchFamily="34" charset="0"/>
                          <a:cs typeface="Times New Roman" panose="02020603050405020304" pitchFamily="18" charset="0"/>
                        </a:rPr>
                        <a:t>Oficios, E-mail y reuniones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9133109"/>
                  </a:ext>
                </a:extLst>
              </a:tr>
              <a:tr h="412844">
                <a:tc>
                  <a:txBody>
                    <a:bodyPr/>
                    <a:lstStyle/>
                    <a:p>
                      <a:pPr marL="90170" algn="l"/>
                      <a:r>
                        <a:rPr lang="es-CL" sz="1400" dirty="0">
                          <a:solidFill>
                            <a:srgbClr val="000000"/>
                          </a:solidFill>
                          <a:effectLst/>
                          <a:latin typeface="Arial Narrow" panose="020B0606020202030204" pitchFamily="34" charset="0"/>
                          <a:ea typeface="Arial" panose="020B0604020202020204" pitchFamily="34" charset="0"/>
                          <a:cs typeface="Times New Roman" panose="02020603050405020304" pitchFamily="18" charset="0"/>
                        </a:rPr>
                        <a:t>Servicio Nacional de Protección Especializada a la Niñez y Adolescencia</a:t>
                      </a:r>
                      <a:endParaRPr lang="es-CL" sz="1400" dirty="0">
                        <a:effectLst/>
                        <a:latin typeface="Arial Narrow" panose="020B060602020203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90170" marR="86995" algn="just">
                        <a:spcBef>
                          <a:spcPts val="195"/>
                        </a:spcBef>
                        <a:spcAft>
                          <a:spcPts val="0"/>
                        </a:spcAft>
                      </a:pPr>
                      <a:r>
                        <a:rPr lang="es-CL" sz="1400">
                          <a:solidFill>
                            <a:srgbClr val="000000"/>
                          </a:solidFill>
                          <a:effectLst/>
                          <a:latin typeface="Arial Narrow" panose="020B0606020202030204" pitchFamily="34" charset="0"/>
                          <a:ea typeface="Arial" panose="020B0604020202020204" pitchFamily="34" charset="0"/>
                          <a:cs typeface="Times New Roman" panose="02020603050405020304" pitchFamily="18" charset="0"/>
                        </a:rPr>
                        <a:t>Cumplimiento del convenio y normativas vigentes. </a:t>
                      </a:r>
                      <a:endParaRPr lang="es-CL" sz="1400">
                        <a:effectLst/>
                        <a:latin typeface="Arial Narrow" panose="020B060602020203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90170" algn="l">
                        <a:spcBef>
                          <a:spcPts val="795"/>
                        </a:spcBef>
                        <a:spcAft>
                          <a:spcPts val="0"/>
                        </a:spcAft>
                      </a:pPr>
                      <a:r>
                        <a:rPr lang="es-CL" sz="1400">
                          <a:solidFill>
                            <a:srgbClr val="000000"/>
                          </a:solidFill>
                          <a:effectLst/>
                          <a:latin typeface="Arial Narrow" panose="020B0606020202030204" pitchFamily="34" charset="0"/>
                          <a:ea typeface="Arial" panose="020B0604020202020204" pitchFamily="34" charset="0"/>
                          <a:cs typeface="Times New Roman" panose="02020603050405020304" pitchFamily="18" charset="0"/>
                        </a:rPr>
                        <a:t>Oficios, E-mail y reuniones</a:t>
                      </a:r>
                      <a:endParaRPr lang="es-CL" sz="1400">
                        <a:effectLst/>
                        <a:latin typeface="Arial Narrow" panose="020B060602020203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216613"/>
                  </a:ext>
                </a:extLst>
              </a:tr>
              <a:tr h="412844">
                <a:tc>
                  <a:txBody>
                    <a:bodyPr/>
                    <a:lstStyle/>
                    <a:p>
                      <a:pPr marL="90170" algn="l"/>
                      <a:r>
                        <a:rPr lang="es-CL" sz="1400">
                          <a:solidFill>
                            <a:srgbClr val="000000"/>
                          </a:solidFill>
                          <a:effectLst/>
                          <a:latin typeface="Arial Narrow" panose="020B0606020202030204" pitchFamily="34" charset="0"/>
                          <a:ea typeface="Arial" panose="020B0604020202020204" pitchFamily="34" charset="0"/>
                          <a:cs typeface="Times New Roman" panose="02020603050405020304" pitchFamily="18" charset="0"/>
                        </a:rPr>
                        <a:t>Servicio Nacional de Reinserción Social Juvenil</a:t>
                      </a:r>
                      <a:endParaRPr lang="es-CL" sz="1400">
                        <a:effectLst/>
                        <a:latin typeface="Arial Narrow" panose="020B060602020203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90170" marR="86995" algn="just">
                        <a:spcBef>
                          <a:spcPts val="195"/>
                        </a:spcBef>
                        <a:spcAft>
                          <a:spcPts val="0"/>
                        </a:spcAft>
                      </a:pPr>
                      <a:r>
                        <a:rPr lang="es-CL" sz="1400" dirty="0">
                          <a:solidFill>
                            <a:srgbClr val="000000"/>
                          </a:solidFill>
                          <a:effectLst/>
                          <a:latin typeface="Arial Narrow" panose="020B0606020202030204" pitchFamily="34" charset="0"/>
                          <a:ea typeface="Arial" panose="020B0604020202020204" pitchFamily="34" charset="0"/>
                          <a:cs typeface="Times New Roman" panose="02020603050405020304" pitchFamily="18" charset="0"/>
                        </a:rPr>
                        <a:t>Cumplimiento del convenio y normativas vigentes.</a:t>
                      </a:r>
                      <a:endParaRPr lang="es-CL" sz="1400" dirty="0">
                        <a:effectLst/>
                        <a:latin typeface="Arial Narrow" panose="020B060602020203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90170" algn="l">
                        <a:spcBef>
                          <a:spcPts val="795"/>
                        </a:spcBef>
                        <a:spcAft>
                          <a:spcPts val="0"/>
                        </a:spcAft>
                      </a:pPr>
                      <a:r>
                        <a:rPr lang="es-CL" sz="1400">
                          <a:solidFill>
                            <a:srgbClr val="000000"/>
                          </a:solidFill>
                          <a:effectLst/>
                          <a:latin typeface="Arial Narrow" panose="020B0606020202030204" pitchFamily="34" charset="0"/>
                          <a:ea typeface="Arial" panose="020B0604020202020204" pitchFamily="34" charset="0"/>
                          <a:cs typeface="Times New Roman" panose="02020603050405020304" pitchFamily="18" charset="0"/>
                        </a:rPr>
                        <a:t>Oficios, E-mail y reuniones</a:t>
                      </a:r>
                      <a:endParaRPr lang="es-CL" sz="1400">
                        <a:effectLst/>
                        <a:latin typeface="Arial Narrow" panose="020B060602020203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2920334931"/>
                  </a:ext>
                </a:extLst>
              </a:tr>
              <a:tr h="412844">
                <a:tc>
                  <a:txBody>
                    <a:bodyPr/>
                    <a:lstStyle/>
                    <a:p>
                      <a:pPr marL="90170" algn="l">
                        <a:lnSpc>
                          <a:spcPct val="103000"/>
                        </a:lnSpc>
                        <a:spcBef>
                          <a:spcPts val="195"/>
                        </a:spcBef>
                        <a:spcAft>
                          <a:spcPts val="0"/>
                        </a:spcAft>
                      </a:pPr>
                      <a:r>
                        <a:rPr lang="es-CL" sz="1400">
                          <a:effectLst/>
                          <a:latin typeface="Arial Narrow" panose="020B0606020202030204" pitchFamily="34" charset="0"/>
                          <a:ea typeface="Arial" panose="020B0604020202020204" pitchFamily="34" charset="0"/>
                          <a:cs typeface="Times New Roman" panose="02020603050405020304" pitchFamily="18" charset="0"/>
                        </a:rPr>
                        <a:t>Tribunales de Familia o Juzgado de Familia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marR="86995" algn="just">
                        <a:lnSpc>
                          <a:spcPct val="103000"/>
                        </a:lnSpc>
                        <a:spcBef>
                          <a:spcPts val="195"/>
                        </a:spcBef>
                        <a:spcAft>
                          <a:spcPts val="0"/>
                        </a:spcAft>
                      </a:pPr>
                      <a:r>
                        <a:rPr lang="es-CL" sz="1400" dirty="0">
                          <a:effectLst/>
                          <a:latin typeface="Arial Narrow" panose="020B0606020202030204" pitchFamily="34" charset="0"/>
                          <a:ea typeface="Arial" panose="020B0604020202020204" pitchFamily="34" charset="0"/>
                          <a:cs typeface="Times New Roman" panose="02020603050405020304" pitchFamily="18" charset="0"/>
                        </a:rPr>
                        <a:t>Diagnósticos oportunos y certeros, atención oportuna y de calidad a las vulneraciones detectadas, cumplimiento de plazos en entrega de informes.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algn="l">
                        <a:spcBef>
                          <a:spcPts val="795"/>
                        </a:spcBef>
                        <a:spcAft>
                          <a:spcPts val="0"/>
                        </a:spcAft>
                      </a:pPr>
                      <a:r>
                        <a:rPr lang="es-CL" sz="1400">
                          <a:effectLst/>
                          <a:latin typeface="Arial Narrow" panose="020B0606020202030204" pitchFamily="34" charset="0"/>
                          <a:ea typeface="Arial" panose="020B0604020202020204" pitchFamily="34" charset="0"/>
                          <a:cs typeface="Times New Roman" panose="02020603050405020304" pitchFamily="18" charset="0"/>
                        </a:rPr>
                        <a:t>Oficios, E-mail y reuniones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9048407"/>
                  </a:ext>
                </a:extLst>
              </a:tr>
              <a:tr h="412844">
                <a:tc>
                  <a:txBody>
                    <a:bodyPr/>
                    <a:lstStyle/>
                    <a:p>
                      <a:pPr marL="90170" algn="l">
                        <a:spcBef>
                          <a:spcPts val="795"/>
                        </a:spcBef>
                        <a:spcAft>
                          <a:spcPts val="0"/>
                        </a:spcAft>
                      </a:pPr>
                      <a:r>
                        <a:rPr lang="es-CL" sz="1400">
                          <a:effectLst/>
                          <a:latin typeface="Arial Narrow" panose="020B0606020202030204" pitchFamily="34" charset="0"/>
                          <a:ea typeface="Arial" panose="020B0604020202020204" pitchFamily="34" charset="0"/>
                          <a:cs typeface="Times New Roman" panose="02020603050405020304" pitchFamily="18" charset="0"/>
                        </a:rPr>
                        <a:t>Ministerio Público o Fiscalía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marR="86995" algn="just">
                        <a:lnSpc>
                          <a:spcPct val="103000"/>
                        </a:lnSpc>
                        <a:spcBef>
                          <a:spcPts val="195"/>
                        </a:spcBef>
                        <a:spcAft>
                          <a:spcPts val="0"/>
                        </a:spcAft>
                      </a:pPr>
                      <a:r>
                        <a:rPr lang="es-CL" sz="1400" dirty="0">
                          <a:effectLst/>
                          <a:latin typeface="Arial Narrow" panose="020B0606020202030204" pitchFamily="34" charset="0"/>
                          <a:ea typeface="Arial" panose="020B0604020202020204" pitchFamily="34" charset="0"/>
                          <a:cs typeface="Times New Roman" panose="02020603050405020304" pitchFamily="18" charset="0"/>
                        </a:rPr>
                        <a:t>Atención</a:t>
                      </a:r>
                      <a:r>
                        <a:rPr lang="es-CL" sz="1400" spc="-25" dirty="0">
                          <a:effectLst/>
                          <a:latin typeface="Arial Narrow" panose="020B0606020202030204" pitchFamily="34" charset="0"/>
                          <a:ea typeface="Arial" panose="020B0604020202020204" pitchFamily="34" charset="0"/>
                          <a:cs typeface="Times New Roman" panose="02020603050405020304" pitchFamily="18" charset="0"/>
                        </a:rPr>
                        <a:t> </a:t>
                      </a:r>
                      <a:r>
                        <a:rPr lang="es-CL" sz="1400" dirty="0">
                          <a:effectLst/>
                          <a:latin typeface="Arial Narrow" panose="020B0606020202030204" pitchFamily="34" charset="0"/>
                          <a:ea typeface="Arial" panose="020B0604020202020204" pitchFamily="34" charset="0"/>
                          <a:cs typeface="Times New Roman" panose="02020603050405020304" pitchFamily="18" charset="0"/>
                        </a:rPr>
                        <a:t>oportuna</a:t>
                      </a:r>
                      <a:r>
                        <a:rPr lang="es-CL" sz="1400" spc="-40" dirty="0">
                          <a:effectLst/>
                          <a:latin typeface="Arial Narrow" panose="020B0606020202030204" pitchFamily="34" charset="0"/>
                          <a:ea typeface="Arial" panose="020B0604020202020204" pitchFamily="34" charset="0"/>
                          <a:cs typeface="Times New Roman" panose="02020603050405020304" pitchFamily="18" charset="0"/>
                        </a:rPr>
                        <a:t> </a:t>
                      </a:r>
                      <a:r>
                        <a:rPr lang="es-CL" sz="1400" dirty="0">
                          <a:effectLst/>
                          <a:latin typeface="Arial Narrow" panose="020B0606020202030204" pitchFamily="34" charset="0"/>
                          <a:ea typeface="Arial" panose="020B0604020202020204" pitchFamily="34" charset="0"/>
                          <a:cs typeface="Times New Roman" panose="02020603050405020304" pitchFamily="18" charset="0"/>
                        </a:rPr>
                        <a:t>y</a:t>
                      </a:r>
                      <a:r>
                        <a:rPr lang="es-CL" sz="1400" spc="-30" dirty="0">
                          <a:effectLst/>
                          <a:latin typeface="Arial Narrow" panose="020B0606020202030204" pitchFamily="34" charset="0"/>
                          <a:ea typeface="Arial" panose="020B0604020202020204" pitchFamily="34" charset="0"/>
                          <a:cs typeface="Times New Roman" panose="02020603050405020304" pitchFamily="18" charset="0"/>
                        </a:rPr>
                        <a:t> </a:t>
                      </a:r>
                      <a:r>
                        <a:rPr lang="es-CL" sz="1400" dirty="0">
                          <a:effectLst/>
                          <a:latin typeface="Arial Narrow" panose="020B0606020202030204" pitchFamily="34" charset="0"/>
                          <a:ea typeface="Arial" panose="020B0604020202020204" pitchFamily="34" charset="0"/>
                          <a:cs typeface="Times New Roman" panose="02020603050405020304" pitchFamily="18" charset="0"/>
                        </a:rPr>
                        <a:t>de</a:t>
                      </a:r>
                      <a:r>
                        <a:rPr lang="es-CL" sz="1400" spc="-25" dirty="0">
                          <a:effectLst/>
                          <a:latin typeface="Arial Narrow" panose="020B0606020202030204" pitchFamily="34" charset="0"/>
                          <a:ea typeface="Arial" panose="020B0604020202020204" pitchFamily="34" charset="0"/>
                          <a:cs typeface="Times New Roman" panose="02020603050405020304" pitchFamily="18" charset="0"/>
                        </a:rPr>
                        <a:t> </a:t>
                      </a:r>
                      <a:r>
                        <a:rPr lang="es-CL" sz="1400" dirty="0">
                          <a:effectLst/>
                          <a:latin typeface="Arial Narrow" panose="020B0606020202030204" pitchFamily="34" charset="0"/>
                          <a:ea typeface="Arial" panose="020B0604020202020204" pitchFamily="34" charset="0"/>
                          <a:cs typeface="Times New Roman" panose="02020603050405020304" pitchFamily="18" charset="0"/>
                        </a:rPr>
                        <a:t>calidad</a:t>
                      </a:r>
                      <a:r>
                        <a:rPr lang="es-CL" sz="1400" spc="-25" dirty="0">
                          <a:effectLst/>
                          <a:latin typeface="Arial Narrow" panose="020B0606020202030204" pitchFamily="34" charset="0"/>
                          <a:ea typeface="Arial" panose="020B0604020202020204" pitchFamily="34" charset="0"/>
                          <a:cs typeface="Times New Roman" panose="02020603050405020304" pitchFamily="18" charset="0"/>
                        </a:rPr>
                        <a:t> </a:t>
                      </a:r>
                      <a:r>
                        <a:rPr lang="es-CL" sz="1400" dirty="0">
                          <a:effectLst/>
                          <a:latin typeface="Arial Narrow" panose="020B0606020202030204" pitchFamily="34" charset="0"/>
                          <a:ea typeface="Arial" panose="020B0604020202020204" pitchFamily="34" charset="0"/>
                          <a:cs typeface="Times New Roman" panose="02020603050405020304" pitchFamily="18" charset="0"/>
                        </a:rPr>
                        <a:t>a</a:t>
                      </a:r>
                      <a:r>
                        <a:rPr lang="es-CL" sz="1400" spc="-25" dirty="0">
                          <a:effectLst/>
                          <a:latin typeface="Arial Narrow" panose="020B0606020202030204" pitchFamily="34" charset="0"/>
                          <a:ea typeface="Arial" panose="020B0604020202020204" pitchFamily="34" charset="0"/>
                          <a:cs typeface="Times New Roman" panose="02020603050405020304" pitchFamily="18" charset="0"/>
                        </a:rPr>
                        <a:t> </a:t>
                      </a:r>
                      <a:r>
                        <a:rPr lang="es-CL" sz="1400" dirty="0">
                          <a:effectLst/>
                          <a:latin typeface="Arial Narrow" panose="020B0606020202030204" pitchFamily="34" charset="0"/>
                          <a:ea typeface="Arial" panose="020B0604020202020204" pitchFamily="34" charset="0"/>
                          <a:cs typeface="Times New Roman" panose="02020603050405020304" pitchFamily="18" charset="0"/>
                        </a:rPr>
                        <a:t>las</a:t>
                      </a:r>
                      <a:r>
                        <a:rPr lang="es-CL" sz="1400" spc="-20" dirty="0">
                          <a:effectLst/>
                          <a:latin typeface="Arial Narrow" panose="020B0606020202030204" pitchFamily="34" charset="0"/>
                          <a:ea typeface="Arial" panose="020B0604020202020204" pitchFamily="34" charset="0"/>
                          <a:cs typeface="Times New Roman" panose="02020603050405020304" pitchFamily="18" charset="0"/>
                        </a:rPr>
                        <a:t> </a:t>
                      </a:r>
                      <a:r>
                        <a:rPr lang="es-CL" sz="1400" dirty="0">
                          <a:effectLst/>
                          <a:latin typeface="Arial Narrow" panose="020B0606020202030204" pitchFamily="34" charset="0"/>
                          <a:ea typeface="Arial" panose="020B0604020202020204" pitchFamily="34" charset="0"/>
                          <a:cs typeface="Times New Roman" panose="02020603050405020304" pitchFamily="18" charset="0"/>
                        </a:rPr>
                        <a:t>vulneraciones</a:t>
                      </a:r>
                      <a:r>
                        <a:rPr lang="es-CL" sz="1400" spc="-10" dirty="0">
                          <a:effectLst/>
                          <a:latin typeface="Arial Narrow" panose="020B0606020202030204" pitchFamily="34" charset="0"/>
                          <a:ea typeface="Arial" panose="020B0604020202020204" pitchFamily="34" charset="0"/>
                          <a:cs typeface="Times New Roman" panose="02020603050405020304" pitchFamily="18" charset="0"/>
                        </a:rPr>
                        <a:t> </a:t>
                      </a:r>
                      <a:r>
                        <a:rPr lang="es-CL" sz="1400" dirty="0">
                          <a:effectLst/>
                          <a:latin typeface="Arial Narrow" panose="020B0606020202030204" pitchFamily="34" charset="0"/>
                          <a:ea typeface="Arial" panose="020B0604020202020204" pitchFamily="34" charset="0"/>
                          <a:cs typeface="Times New Roman" panose="02020603050405020304" pitchFamily="18" charset="0"/>
                        </a:rPr>
                        <a:t>detectadas;</a:t>
                      </a:r>
                      <a:r>
                        <a:rPr lang="es-CL" sz="1400" spc="-50" dirty="0">
                          <a:effectLst/>
                          <a:latin typeface="Arial Narrow" panose="020B0606020202030204" pitchFamily="34" charset="0"/>
                          <a:ea typeface="Arial" panose="020B0604020202020204" pitchFamily="34" charset="0"/>
                          <a:cs typeface="Times New Roman" panose="02020603050405020304" pitchFamily="18" charset="0"/>
                        </a:rPr>
                        <a:t> </a:t>
                      </a:r>
                      <a:r>
                        <a:rPr lang="es-CL" sz="1400" dirty="0">
                          <a:effectLst/>
                          <a:latin typeface="Arial Narrow" panose="020B0606020202030204" pitchFamily="34" charset="0"/>
                          <a:ea typeface="Arial" panose="020B0604020202020204" pitchFamily="34" charset="0"/>
                          <a:cs typeface="Times New Roman" panose="02020603050405020304" pitchFamily="18" charset="0"/>
                        </a:rPr>
                        <a:t>envío</a:t>
                      </a:r>
                      <a:r>
                        <a:rPr lang="es-CL" sz="1400" spc="-25" dirty="0">
                          <a:effectLst/>
                          <a:latin typeface="Arial Narrow" panose="020B0606020202030204" pitchFamily="34" charset="0"/>
                          <a:ea typeface="Arial" panose="020B0604020202020204" pitchFamily="34" charset="0"/>
                          <a:cs typeface="Times New Roman" panose="02020603050405020304" pitchFamily="18" charset="0"/>
                        </a:rPr>
                        <a:t> </a:t>
                      </a:r>
                      <a:r>
                        <a:rPr lang="es-CL" sz="1400" dirty="0">
                          <a:effectLst/>
                          <a:latin typeface="Arial Narrow" panose="020B0606020202030204" pitchFamily="34" charset="0"/>
                          <a:ea typeface="Arial" panose="020B0604020202020204" pitchFamily="34" charset="0"/>
                          <a:cs typeface="Times New Roman" panose="02020603050405020304" pitchFamily="18" charset="0"/>
                        </a:rPr>
                        <a:t>de</a:t>
                      </a:r>
                      <a:r>
                        <a:rPr lang="es-CL" sz="1400" spc="-35" dirty="0">
                          <a:effectLst/>
                          <a:latin typeface="Arial Narrow" panose="020B0606020202030204" pitchFamily="34" charset="0"/>
                          <a:ea typeface="Arial" panose="020B0604020202020204" pitchFamily="34" charset="0"/>
                          <a:cs typeface="Times New Roman" panose="02020603050405020304" pitchFamily="18" charset="0"/>
                        </a:rPr>
                        <a:t> </a:t>
                      </a:r>
                      <a:r>
                        <a:rPr lang="es-CL" sz="1400" dirty="0">
                          <a:effectLst/>
                          <a:latin typeface="Arial Narrow" panose="020B0606020202030204" pitchFamily="34" charset="0"/>
                          <a:ea typeface="Arial" panose="020B0604020202020204" pitchFamily="34" charset="0"/>
                          <a:cs typeface="Times New Roman" panose="02020603050405020304" pitchFamily="18" charset="0"/>
                        </a:rPr>
                        <a:t>informes de daño; acompañamiento y apoyo en los procesos</a:t>
                      </a:r>
                      <a:r>
                        <a:rPr lang="es-CL" sz="1400" spc="-125" dirty="0">
                          <a:effectLst/>
                          <a:latin typeface="Arial Narrow" panose="020B0606020202030204" pitchFamily="34" charset="0"/>
                          <a:ea typeface="Arial" panose="020B0604020202020204" pitchFamily="34" charset="0"/>
                          <a:cs typeface="Times New Roman" panose="02020603050405020304" pitchFamily="18" charset="0"/>
                        </a:rPr>
                        <a:t> </a:t>
                      </a:r>
                      <a:r>
                        <a:rPr lang="es-CL" sz="1400" dirty="0">
                          <a:effectLst/>
                          <a:latin typeface="Arial Narrow" panose="020B0606020202030204" pitchFamily="34" charset="0"/>
                          <a:ea typeface="Arial" panose="020B0604020202020204" pitchFamily="34" charset="0"/>
                          <a:cs typeface="Times New Roman" panose="02020603050405020304" pitchFamily="18" charset="0"/>
                        </a:rPr>
                        <a:t>penales.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algn="l">
                        <a:spcBef>
                          <a:spcPts val="795"/>
                        </a:spcBef>
                        <a:spcAft>
                          <a:spcPts val="0"/>
                        </a:spcAft>
                      </a:pPr>
                      <a:r>
                        <a:rPr lang="es-CL" sz="1400">
                          <a:effectLst/>
                          <a:latin typeface="Arial Narrow" panose="020B0606020202030204" pitchFamily="34" charset="0"/>
                          <a:ea typeface="Arial" panose="020B0604020202020204" pitchFamily="34" charset="0"/>
                          <a:cs typeface="Times New Roman" panose="02020603050405020304" pitchFamily="18" charset="0"/>
                        </a:rPr>
                        <a:t>Oficios, E-mail y reuniones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6187936"/>
                  </a:ext>
                </a:extLst>
              </a:tr>
              <a:tr h="825688">
                <a:tc>
                  <a:txBody>
                    <a:bodyPr/>
                    <a:lstStyle/>
                    <a:p>
                      <a:pPr marL="90170" algn="l"/>
                      <a:r>
                        <a:rPr lang="es-CL" sz="1400">
                          <a:effectLst/>
                          <a:latin typeface="Arial Narrow" panose="020B0606020202030204" pitchFamily="34" charset="0"/>
                          <a:ea typeface="Arial" panose="020B0604020202020204" pitchFamily="34" charset="0"/>
                          <a:cs typeface="Times New Roman" panose="02020603050405020304" pitchFamily="18" charset="0"/>
                        </a:rPr>
                        <a:t>Ministerio de Desarrollo Social, Subsecretaría de la Niñez, Servicio Nacional de Protección Especializada a la Niñez y Adolescencia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9375" marR="86995" algn="just">
                        <a:lnSpc>
                          <a:spcPct val="103000"/>
                        </a:lnSpc>
                        <a:spcAft>
                          <a:spcPts val="0"/>
                        </a:spcAft>
                      </a:pPr>
                      <a:r>
                        <a:rPr lang="es-CL" sz="1400">
                          <a:effectLst/>
                          <a:latin typeface="Arial Narrow" panose="020B0606020202030204" pitchFamily="34" charset="0"/>
                          <a:ea typeface="Arial" panose="020B0604020202020204" pitchFamily="34" charset="0"/>
                          <a:cs typeface="Arial" panose="020B0604020202020204" pitchFamily="34" charset="0"/>
                        </a:rPr>
                        <a:t>  </a:t>
                      </a:r>
                      <a:r>
                        <a:rPr lang="es-CL" sz="1400">
                          <a:effectLst/>
                          <a:latin typeface="Arial Narrow" panose="020B0606020202030204" pitchFamily="34" charset="0"/>
                          <a:ea typeface="Arial" panose="020B0604020202020204" pitchFamily="34" charset="0"/>
                          <a:cs typeface="Times New Roman" panose="02020603050405020304" pitchFamily="18" charset="0"/>
                        </a:rPr>
                        <a:t>Experiencia institucional y los buenos resultados en la gestión de la política</a:t>
                      </a:r>
                    </a:p>
                    <a:p>
                      <a:pPr marL="79375" marR="86995" algn="just">
                        <a:lnSpc>
                          <a:spcPct val="103000"/>
                        </a:lnSpc>
                        <a:spcAft>
                          <a:spcPts val="0"/>
                        </a:spcAft>
                      </a:pPr>
                      <a:r>
                        <a:rPr lang="es-CL" sz="1400">
                          <a:effectLst/>
                          <a:latin typeface="Arial Narrow" panose="020B0606020202030204" pitchFamily="34" charset="0"/>
                          <a:ea typeface="Arial" panose="020B0604020202020204" pitchFamily="34" charset="0"/>
                          <a:cs typeface="Times New Roman" panose="02020603050405020304" pitchFamily="18" charset="0"/>
                        </a:rPr>
                        <a:t>  pública.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9375" algn="l">
                        <a:spcBef>
                          <a:spcPts val="5"/>
                        </a:spcBef>
                        <a:spcAft>
                          <a:spcPts val="0"/>
                        </a:spcAft>
                      </a:pPr>
                      <a:r>
                        <a:rPr lang="es-CL" sz="1400">
                          <a:effectLst/>
                          <a:latin typeface="Arial Narrow" panose="020B0606020202030204" pitchFamily="34" charset="0"/>
                          <a:ea typeface="Arial" panose="020B0604020202020204" pitchFamily="34" charset="0"/>
                          <a:cs typeface="Arial" panose="020B0604020202020204" pitchFamily="34" charset="0"/>
                        </a:rPr>
                        <a:t>  </a:t>
                      </a:r>
                      <a:r>
                        <a:rPr lang="es-CL" sz="1400">
                          <a:effectLst/>
                          <a:latin typeface="Arial Narrow" panose="020B0606020202030204" pitchFamily="34" charset="0"/>
                          <a:ea typeface="Arial" panose="020B0604020202020204" pitchFamily="34" charset="0"/>
                          <a:cs typeface="Times New Roman" panose="02020603050405020304" pitchFamily="18" charset="0"/>
                        </a:rPr>
                        <a:t>Oficios, E-mail y reuniones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6890320"/>
                  </a:ext>
                </a:extLst>
              </a:tr>
              <a:tr h="412844">
                <a:tc>
                  <a:txBody>
                    <a:bodyPr/>
                    <a:lstStyle/>
                    <a:p>
                      <a:pPr marL="90170" algn="l">
                        <a:spcBef>
                          <a:spcPts val="590"/>
                        </a:spcBef>
                        <a:spcAft>
                          <a:spcPts val="0"/>
                        </a:spcAft>
                      </a:pPr>
                      <a:r>
                        <a:rPr lang="es-CL" sz="1400">
                          <a:solidFill>
                            <a:srgbClr val="000000"/>
                          </a:solidFill>
                          <a:effectLst/>
                          <a:latin typeface="Arial Narrow" panose="020B0606020202030204" pitchFamily="34" charset="0"/>
                          <a:ea typeface="Arial" panose="020B0604020202020204" pitchFamily="34" charset="0"/>
                          <a:cs typeface="Times New Roman" panose="02020603050405020304" pitchFamily="18" charset="0"/>
                        </a:rPr>
                        <a:t>Ministerio Desarrollo Social</a:t>
                      </a:r>
                      <a:endParaRPr lang="es-CL" sz="1400">
                        <a:effectLst/>
                        <a:latin typeface="Arial Narrow" panose="020B060602020203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marR="86995" algn="just">
                        <a:spcBef>
                          <a:spcPts val="590"/>
                        </a:spcBef>
                        <a:spcAft>
                          <a:spcPts val="0"/>
                        </a:spcAft>
                      </a:pPr>
                      <a:r>
                        <a:rPr lang="es-CL" sz="1400">
                          <a:solidFill>
                            <a:srgbClr val="000000"/>
                          </a:solidFill>
                          <a:effectLst/>
                          <a:latin typeface="Arial Narrow" panose="020B0606020202030204" pitchFamily="34" charset="0"/>
                          <a:ea typeface="Arial" panose="020B0604020202020204" pitchFamily="34" charset="0"/>
                          <a:cs typeface="Times New Roman" panose="02020603050405020304" pitchFamily="18" charset="0"/>
                        </a:rPr>
                        <a:t>Sistema de Gestión técnica y administrativa-financiera, sistemas de control</a:t>
                      </a:r>
                      <a:endParaRPr lang="es-CL" sz="1400">
                        <a:effectLst/>
                        <a:latin typeface="Arial Narrow" panose="020B060602020203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algn="l">
                        <a:spcBef>
                          <a:spcPts val="590"/>
                        </a:spcBef>
                        <a:spcAft>
                          <a:spcPts val="0"/>
                        </a:spcAft>
                      </a:pPr>
                      <a:r>
                        <a:rPr lang="es-CL" sz="1400">
                          <a:solidFill>
                            <a:srgbClr val="000000"/>
                          </a:solidFill>
                          <a:effectLst/>
                          <a:latin typeface="Arial Narrow" panose="020B0606020202030204" pitchFamily="34" charset="0"/>
                          <a:ea typeface="Arial" panose="020B0604020202020204" pitchFamily="34" charset="0"/>
                          <a:cs typeface="Times New Roman" panose="02020603050405020304" pitchFamily="18" charset="0"/>
                        </a:rPr>
                        <a:t>Oficios, E-mail y reuniones</a:t>
                      </a:r>
                      <a:endParaRPr lang="es-CL" sz="1400">
                        <a:effectLst/>
                        <a:latin typeface="Arial Narrow" panose="020B060602020203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1072367"/>
                  </a:ext>
                </a:extLst>
              </a:tr>
              <a:tr h="623029">
                <a:tc>
                  <a:txBody>
                    <a:bodyPr/>
                    <a:lstStyle/>
                    <a:p>
                      <a:pPr marL="90170" algn="l"/>
                      <a:r>
                        <a:rPr lang="es-CL" sz="1400" dirty="0">
                          <a:effectLst/>
                          <a:latin typeface="Arial Narrow" panose="020B0606020202030204" pitchFamily="34" charset="0"/>
                          <a:ea typeface="Arial" panose="020B0604020202020204" pitchFamily="34" charset="0"/>
                          <a:cs typeface="Times New Roman" panose="02020603050405020304" pitchFamily="18" charset="0"/>
                        </a:rPr>
                        <a:t>Defensoría Penal Pública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marR="86995" algn="just">
                        <a:lnSpc>
                          <a:spcPct val="103000"/>
                        </a:lnSpc>
                        <a:spcBef>
                          <a:spcPts val="510"/>
                        </a:spcBef>
                        <a:spcAft>
                          <a:spcPts val="0"/>
                        </a:spcAft>
                      </a:pPr>
                      <a:r>
                        <a:rPr lang="es-CL" sz="1400">
                          <a:effectLst/>
                          <a:latin typeface="Arial Narrow" panose="020B0606020202030204" pitchFamily="34" charset="0"/>
                          <a:ea typeface="Arial" panose="020B0604020202020204" pitchFamily="34" charset="0"/>
                          <a:cs typeface="Times New Roman" panose="02020603050405020304" pitchFamily="18" charset="0"/>
                        </a:rPr>
                        <a:t>Informar oportunamente respecto al cumplimiento de la medida o sanción de los jóvenes (incumplimiento de la LRPA); coordinación para solicitar remisión de condenas o cumplimiento adelantado de la sanción (LRPA).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9375" algn="l"/>
                      <a:r>
                        <a:rPr lang="es-CL" sz="1400" dirty="0">
                          <a:effectLst/>
                          <a:latin typeface="Arial Narrow" panose="020B0606020202030204" pitchFamily="34" charset="0"/>
                          <a:ea typeface="Arial" panose="020B0604020202020204" pitchFamily="34" charset="0"/>
                          <a:cs typeface="Arial" panose="020B0604020202020204" pitchFamily="34" charset="0"/>
                        </a:rPr>
                        <a:t>  </a:t>
                      </a:r>
                      <a:r>
                        <a:rPr lang="es-CL" sz="1400" dirty="0">
                          <a:effectLst/>
                          <a:latin typeface="Arial Narrow" panose="020B0606020202030204" pitchFamily="34" charset="0"/>
                          <a:ea typeface="Arial" panose="020B0604020202020204" pitchFamily="34" charset="0"/>
                          <a:cs typeface="Times New Roman" panose="02020603050405020304" pitchFamily="18" charset="0"/>
                        </a:rPr>
                        <a:t>Oficios, E-mail y reuniones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9000508"/>
                  </a:ext>
                </a:extLst>
              </a:tr>
            </a:tbl>
          </a:graphicData>
        </a:graphic>
      </p:graphicFrame>
      <p:sp>
        <p:nvSpPr>
          <p:cNvPr id="3" name="Título 1">
            <a:extLst>
              <a:ext uri="{FF2B5EF4-FFF2-40B4-BE49-F238E27FC236}">
                <a16:creationId xmlns:a16="http://schemas.microsoft.com/office/drawing/2014/main" id="{DEDB77F8-04E1-45A6-9A3F-47F21A56B5F8}"/>
              </a:ext>
            </a:extLst>
          </p:cNvPr>
          <p:cNvSpPr txBox="1">
            <a:spLocks/>
          </p:cNvSpPr>
          <p:nvPr/>
        </p:nvSpPr>
        <p:spPr>
          <a:xfrm>
            <a:off x="1772529" y="262657"/>
            <a:ext cx="7877908" cy="109026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altLang="en-US" sz="3600" b="1" dirty="0">
                <a:latin typeface="Arial Narrow" panose="020B0606020202030204" pitchFamily="34" charset="0"/>
              </a:rPr>
              <a:t>PARTES INTERESADAS Y SUS REQUISITOS PERTINENTES AL SGC</a:t>
            </a:r>
            <a:endParaRPr lang="es-CL" altLang="en-US" sz="3600" b="1" dirty="0">
              <a:latin typeface="Arial Narrow" panose="020B0606020202030204" pitchFamily="34" charset="0"/>
            </a:endParaRPr>
          </a:p>
        </p:txBody>
      </p:sp>
    </p:spTree>
    <p:extLst>
      <p:ext uri="{BB962C8B-B14F-4D97-AF65-F5344CB8AC3E}">
        <p14:creationId xmlns:p14="http://schemas.microsoft.com/office/powerpoint/2010/main" val="1572096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bwMode="auto">
          <a:xfrm>
            <a:off x="789561" y="2235200"/>
            <a:ext cx="10612877" cy="238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fontScale="97500"/>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eaLnBrk="1" fontAlgn="auto" hangingPunct="1">
              <a:spcAft>
                <a:spcPts val="0"/>
              </a:spcAft>
              <a:defRPr/>
            </a:pPr>
            <a:r>
              <a:rPr lang="es-CL" sz="4100" b="1" dirty="0">
                <a:latin typeface="Arial Narrow" panose="020B0606020202030204" pitchFamily="34" charset="0"/>
              </a:rPr>
              <a:t>0) Seguimiento</a:t>
            </a:r>
            <a:r>
              <a:rPr lang="en-US" sz="4100" b="1" dirty="0">
                <a:latin typeface="Arial Narrow" panose="020B0606020202030204" pitchFamily="34" charset="0"/>
              </a:rPr>
              <a:t> de </a:t>
            </a:r>
            <a:r>
              <a:rPr lang="es-CL" sz="4100" b="1" dirty="0">
                <a:latin typeface="Arial Narrow" panose="020B0606020202030204" pitchFamily="34" charset="0"/>
              </a:rPr>
              <a:t>Acuerdos</a:t>
            </a:r>
            <a:r>
              <a:rPr lang="en-US" sz="4100" b="1" dirty="0">
                <a:latin typeface="Arial Narrow" panose="020B0606020202030204" pitchFamily="34" charset="0"/>
              </a:rPr>
              <a:t> de la </a:t>
            </a:r>
            <a:r>
              <a:rPr lang="es-CL" sz="4100" b="1" dirty="0">
                <a:latin typeface="Arial Narrow" panose="020B0606020202030204" pitchFamily="34" charset="0"/>
              </a:rPr>
              <a:t>Reunión</a:t>
            </a:r>
            <a:r>
              <a:rPr lang="en-US" sz="4100" b="1" dirty="0">
                <a:latin typeface="Arial Narrow" panose="020B0606020202030204" pitchFamily="34" charset="0"/>
              </a:rPr>
              <a:t> Anterior</a:t>
            </a:r>
          </a:p>
        </p:txBody>
      </p:sp>
    </p:spTree>
    <p:extLst>
      <p:ext uri="{BB962C8B-B14F-4D97-AF65-F5344CB8AC3E}">
        <p14:creationId xmlns:p14="http://schemas.microsoft.com/office/powerpoint/2010/main" val="41325908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E970925A-6698-4324-88E6-1D92002AC59A}"/>
              </a:ext>
            </a:extLst>
          </p:cNvPr>
          <p:cNvGraphicFramePr>
            <a:graphicFrameLocks noGrp="1"/>
          </p:cNvGraphicFramePr>
          <p:nvPr>
            <p:extLst>
              <p:ext uri="{D42A27DB-BD31-4B8C-83A1-F6EECF244321}">
                <p14:modId xmlns:p14="http://schemas.microsoft.com/office/powerpoint/2010/main" val="4230121001"/>
              </p:ext>
            </p:extLst>
          </p:nvPr>
        </p:nvGraphicFramePr>
        <p:xfrm>
          <a:off x="98322" y="1494939"/>
          <a:ext cx="11946193" cy="5329243"/>
        </p:xfrm>
        <a:graphic>
          <a:graphicData uri="http://schemas.openxmlformats.org/drawingml/2006/table">
            <a:tbl>
              <a:tblPr firstRow="1" firstCol="1" lastRow="1" lastCol="1" bandRow="1" bandCol="1"/>
              <a:tblGrid>
                <a:gridCol w="2240350">
                  <a:extLst>
                    <a:ext uri="{9D8B030D-6E8A-4147-A177-3AD203B41FA5}">
                      <a16:colId xmlns:a16="http://schemas.microsoft.com/office/drawing/2014/main" val="2134141559"/>
                    </a:ext>
                  </a:extLst>
                </a:gridCol>
                <a:gridCol w="6824640">
                  <a:extLst>
                    <a:ext uri="{9D8B030D-6E8A-4147-A177-3AD203B41FA5}">
                      <a16:colId xmlns:a16="http://schemas.microsoft.com/office/drawing/2014/main" val="1897922582"/>
                    </a:ext>
                  </a:extLst>
                </a:gridCol>
                <a:gridCol w="2881203">
                  <a:extLst>
                    <a:ext uri="{9D8B030D-6E8A-4147-A177-3AD203B41FA5}">
                      <a16:colId xmlns:a16="http://schemas.microsoft.com/office/drawing/2014/main" val="3778193498"/>
                    </a:ext>
                  </a:extLst>
                </a:gridCol>
              </a:tblGrid>
              <a:tr h="314762">
                <a:tc>
                  <a:txBody>
                    <a:bodyPr/>
                    <a:lstStyle/>
                    <a:p>
                      <a:pPr marL="61595">
                        <a:lnSpc>
                          <a:spcPts val="1110"/>
                        </a:lnSpc>
                        <a:spcBef>
                          <a:spcPts val="45"/>
                        </a:spcBef>
                        <a:spcAft>
                          <a:spcPts val="0"/>
                        </a:spcAft>
                      </a:pPr>
                      <a:r>
                        <a:rPr lang="es-CL" sz="1600" b="1" dirty="0">
                          <a:solidFill>
                            <a:srgbClr val="FFFFFF"/>
                          </a:solidFill>
                          <a:effectLst/>
                          <a:latin typeface="Arial Narrow" panose="020B0606020202030204" pitchFamily="34" charset="0"/>
                          <a:ea typeface="Arial" panose="020B0604020202020204" pitchFamily="34" charset="0"/>
                          <a:cs typeface="Times New Roman" panose="02020603050405020304" pitchFamily="18" charset="0"/>
                        </a:rPr>
                        <a:t>PARTES INTERESADAS</a:t>
                      </a:r>
                      <a:endParaRPr lang="es-CL" sz="1600" dirty="0">
                        <a:effectLst/>
                        <a:latin typeface="Arial Narrow" panose="020B060602020203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AFEF"/>
                    </a:solidFill>
                  </a:tcPr>
                </a:tc>
                <a:tc>
                  <a:txBody>
                    <a:bodyPr/>
                    <a:lstStyle/>
                    <a:p>
                      <a:pPr marL="1860550" marR="1845310" algn="ctr">
                        <a:lnSpc>
                          <a:spcPts val="1110"/>
                        </a:lnSpc>
                        <a:spcBef>
                          <a:spcPts val="45"/>
                        </a:spcBef>
                        <a:spcAft>
                          <a:spcPts val="0"/>
                        </a:spcAft>
                      </a:pPr>
                      <a:r>
                        <a:rPr lang="es-CL" sz="1600" b="1">
                          <a:solidFill>
                            <a:srgbClr val="FFFFFF"/>
                          </a:solidFill>
                          <a:effectLst/>
                          <a:latin typeface="Arial Narrow" panose="020B0606020202030204" pitchFamily="34" charset="0"/>
                          <a:ea typeface="Arial" panose="020B0604020202020204" pitchFamily="34" charset="0"/>
                          <a:cs typeface="Times New Roman" panose="02020603050405020304" pitchFamily="18" charset="0"/>
                        </a:rPr>
                        <a:t>REQUISITOS</a:t>
                      </a:r>
                      <a:endParaRPr lang="es-CL" sz="1600">
                        <a:effectLst/>
                        <a:latin typeface="Arial Narrow" panose="020B060602020203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AFEF"/>
                    </a:solidFill>
                  </a:tcPr>
                </a:tc>
                <a:tc>
                  <a:txBody>
                    <a:bodyPr/>
                    <a:lstStyle/>
                    <a:p>
                      <a:pPr marL="33655">
                        <a:lnSpc>
                          <a:spcPts val="1110"/>
                        </a:lnSpc>
                        <a:spcBef>
                          <a:spcPts val="45"/>
                        </a:spcBef>
                        <a:spcAft>
                          <a:spcPts val="0"/>
                        </a:spcAft>
                      </a:pPr>
                      <a:r>
                        <a:rPr lang="es-CL" sz="1600" b="1">
                          <a:solidFill>
                            <a:srgbClr val="FFFFFF"/>
                          </a:solidFill>
                          <a:effectLst/>
                          <a:latin typeface="Arial Narrow" panose="020B0606020202030204" pitchFamily="34" charset="0"/>
                          <a:ea typeface="Arial" panose="020B0604020202020204" pitchFamily="34" charset="0"/>
                          <a:cs typeface="Times New Roman" panose="02020603050405020304" pitchFamily="18" charset="0"/>
                        </a:rPr>
                        <a:t>CANAL DE COMUNICACIÓN</a:t>
                      </a:r>
                      <a:endParaRPr lang="es-CL" sz="1600">
                        <a:effectLst/>
                        <a:latin typeface="Arial Narrow" panose="020B060602020203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AFEF"/>
                    </a:solidFill>
                  </a:tcPr>
                </a:tc>
                <a:extLst>
                  <a:ext uri="{0D108BD9-81ED-4DB2-BD59-A6C34878D82A}">
                    <a16:rowId xmlns:a16="http://schemas.microsoft.com/office/drawing/2014/main" val="2073836698"/>
                  </a:ext>
                </a:extLst>
              </a:tr>
              <a:tr h="402482">
                <a:tc>
                  <a:txBody>
                    <a:bodyPr/>
                    <a:lstStyle/>
                    <a:p>
                      <a:pPr marL="90170">
                        <a:spcBef>
                          <a:spcPts val="735"/>
                        </a:spcBef>
                        <a:spcAft>
                          <a:spcPts val="0"/>
                        </a:spcAft>
                      </a:pPr>
                      <a:r>
                        <a:rPr lang="es-CL" sz="1600">
                          <a:effectLst/>
                          <a:latin typeface="Arial Narrow" panose="020B0606020202030204" pitchFamily="34" charset="0"/>
                          <a:ea typeface="Arial" panose="020B0604020202020204" pitchFamily="34" charset="0"/>
                          <a:cs typeface="Times New Roman" panose="02020603050405020304" pitchFamily="18" charset="0"/>
                        </a:rPr>
                        <a:t>Personal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marR="76200" algn="just">
                        <a:spcBef>
                          <a:spcPts val="735"/>
                        </a:spcBef>
                        <a:spcAft>
                          <a:spcPts val="0"/>
                        </a:spcAft>
                      </a:pPr>
                      <a:r>
                        <a:rPr lang="es-CL" sz="1600">
                          <a:effectLst/>
                          <a:latin typeface="Arial Narrow" panose="020B0606020202030204" pitchFamily="34" charset="0"/>
                          <a:ea typeface="Arial" panose="020B0604020202020204" pitchFamily="34" charset="0"/>
                          <a:cs typeface="Times New Roman" panose="02020603050405020304" pitchFamily="18" charset="0"/>
                        </a:rPr>
                        <a:t>Remuneraciones, capacitación, estabilidad laboral, resguardo del clima laboral, proyección y desarrollo profesional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0">
                        <a:spcBef>
                          <a:spcPts val="50"/>
                        </a:spcBef>
                        <a:spcAft>
                          <a:spcPts val="0"/>
                        </a:spcAft>
                      </a:pPr>
                      <a:r>
                        <a:rPr lang="es-CL" sz="1600">
                          <a:effectLst/>
                          <a:latin typeface="Arial Narrow" panose="020B0606020202030204" pitchFamily="34" charset="0"/>
                          <a:ea typeface="Arial" panose="020B0604020202020204" pitchFamily="34" charset="0"/>
                          <a:cs typeface="Times New Roman" panose="02020603050405020304" pitchFamily="18" charset="0"/>
                        </a:rPr>
                        <a:t>  Presencial, escrito, E-mail y</a:t>
                      </a:r>
                      <a:br>
                        <a:rPr lang="es-CL" sz="1600">
                          <a:effectLst/>
                          <a:latin typeface="Arial Narrow" panose="020B0606020202030204" pitchFamily="34" charset="0"/>
                          <a:ea typeface="Arial" panose="020B0604020202020204" pitchFamily="34" charset="0"/>
                          <a:cs typeface="Times New Roman" panose="02020603050405020304" pitchFamily="18" charset="0"/>
                        </a:rPr>
                      </a:br>
                      <a:r>
                        <a:rPr lang="es-CL" sz="1600">
                          <a:effectLst/>
                          <a:latin typeface="Arial Narrow" panose="020B0606020202030204" pitchFamily="34" charset="0"/>
                          <a:ea typeface="Arial" panose="020B0604020202020204" pitchFamily="34" charset="0"/>
                          <a:cs typeface="Times New Roman" panose="02020603050405020304" pitchFamily="18" charset="0"/>
                        </a:rPr>
                        <a:t>  remoto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62231"/>
                  </a:ext>
                </a:extLst>
              </a:tr>
              <a:tr h="603723">
                <a:tc>
                  <a:txBody>
                    <a:bodyPr/>
                    <a:lstStyle/>
                    <a:p>
                      <a:pPr marL="76200">
                        <a:spcBef>
                          <a:spcPts val="100"/>
                        </a:spcBef>
                        <a:spcAft>
                          <a:spcPts val="0"/>
                        </a:spcAft>
                      </a:pPr>
                      <a:r>
                        <a:rPr lang="es-CL" sz="1600">
                          <a:effectLst/>
                          <a:latin typeface="Arial Narrow" panose="020B0606020202030204" pitchFamily="34" charset="0"/>
                          <a:ea typeface="Arial" panose="020B0604020202020204" pitchFamily="34" charset="0"/>
                          <a:cs typeface="Times New Roman" panose="02020603050405020304" pitchFamily="18" charset="0"/>
                        </a:rPr>
                        <a:t>Sociedad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9375" marR="76200">
                        <a:spcBef>
                          <a:spcPts val="100"/>
                        </a:spcBef>
                        <a:spcAft>
                          <a:spcPts val="0"/>
                        </a:spcAft>
                      </a:pPr>
                      <a:r>
                        <a:rPr lang="es-CL" sz="1600" dirty="0">
                          <a:effectLst/>
                          <a:latin typeface="Arial Narrow" panose="020B0606020202030204" pitchFamily="34" charset="0"/>
                          <a:ea typeface="Arial" panose="020B0604020202020204" pitchFamily="34" charset="0"/>
                          <a:cs typeface="Times New Roman" panose="02020603050405020304" pitchFamily="18" charset="0"/>
                        </a:rPr>
                        <a:t>En RPA, lograr la reinserción social. </a:t>
                      </a:r>
                      <a:br>
                        <a:rPr lang="es-CL" sz="1600" dirty="0">
                          <a:effectLst/>
                          <a:latin typeface="Arial Narrow" panose="020B0606020202030204" pitchFamily="34" charset="0"/>
                          <a:ea typeface="Arial" panose="020B0604020202020204" pitchFamily="34" charset="0"/>
                          <a:cs typeface="Times New Roman" panose="02020603050405020304" pitchFamily="18" charset="0"/>
                        </a:rPr>
                      </a:br>
                      <a:r>
                        <a:rPr lang="es-CL" sz="1600" dirty="0">
                          <a:effectLst/>
                          <a:latin typeface="Arial Narrow" panose="020B0606020202030204" pitchFamily="34" charset="0"/>
                          <a:ea typeface="Arial" panose="020B0604020202020204" pitchFamily="34" charset="0"/>
                          <a:cs typeface="Times New Roman" panose="02020603050405020304" pitchFamily="18" charset="0"/>
                        </a:rPr>
                        <a:t>En PD, disminuir el reingreso al sistema. </a:t>
                      </a:r>
                      <a:br>
                        <a:rPr lang="es-CL" sz="1600" dirty="0">
                          <a:effectLst/>
                          <a:latin typeface="Arial Narrow" panose="020B0606020202030204" pitchFamily="34" charset="0"/>
                          <a:ea typeface="Arial" panose="020B0604020202020204" pitchFamily="34" charset="0"/>
                          <a:cs typeface="Times New Roman" panose="02020603050405020304" pitchFamily="18" charset="0"/>
                        </a:rPr>
                      </a:br>
                      <a:r>
                        <a:rPr lang="es-CL" sz="1600" dirty="0">
                          <a:effectLst/>
                          <a:latin typeface="Arial Narrow" panose="020B0606020202030204" pitchFamily="34" charset="0"/>
                          <a:ea typeface="Arial" panose="020B0604020202020204" pitchFamily="34" charset="0"/>
                          <a:cs typeface="Times New Roman" panose="02020603050405020304" pitchFamily="18" charset="0"/>
                        </a:rPr>
                        <a:t>Contribuir la formación de buenos ciudadanos.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0010">
                        <a:spcBef>
                          <a:spcPts val="100"/>
                        </a:spcBef>
                        <a:spcAft>
                          <a:spcPts val="0"/>
                        </a:spcAft>
                      </a:pPr>
                      <a:r>
                        <a:rPr lang="es-CL" sz="1600">
                          <a:effectLst/>
                          <a:latin typeface="Arial Narrow" panose="020B0606020202030204" pitchFamily="34" charset="0"/>
                          <a:ea typeface="Arial" panose="020B0604020202020204" pitchFamily="34" charset="0"/>
                          <a:cs typeface="Times New Roman" panose="02020603050405020304" pitchFamily="18" charset="0"/>
                        </a:rPr>
                        <a:t>Escrito, canales digitales propios y   medios de comunicación social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7723029"/>
                  </a:ext>
                </a:extLst>
              </a:tr>
              <a:tr h="415382">
                <a:tc>
                  <a:txBody>
                    <a:bodyPr/>
                    <a:lstStyle/>
                    <a:p>
                      <a:pPr marL="76200">
                        <a:spcBef>
                          <a:spcPts val="100"/>
                        </a:spcBef>
                        <a:spcAft>
                          <a:spcPts val="0"/>
                        </a:spcAft>
                      </a:pPr>
                      <a:r>
                        <a:rPr lang="es-CL" sz="1600" dirty="0">
                          <a:effectLst/>
                          <a:latin typeface="Arial Narrow" panose="020B0606020202030204" pitchFamily="34" charset="0"/>
                          <a:ea typeface="Arial" panose="020B0604020202020204" pitchFamily="34" charset="0"/>
                          <a:cs typeface="Times New Roman" panose="02020603050405020304" pitchFamily="18" charset="0"/>
                        </a:rPr>
                        <a:t>Proveedores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9375" marR="76200" algn="just">
                        <a:spcBef>
                          <a:spcPts val="100"/>
                        </a:spcBef>
                        <a:spcAft>
                          <a:spcPts val="0"/>
                        </a:spcAft>
                      </a:pPr>
                      <a:r>
                        <a:rPr lang="es-CL" sz="1600" dirty="0">
                          <a:effectLst/>
                          <a:latin typeface="Arial Narrow" panose="020B0606020202030204" pitchFamily="34" charset="0"/>
                          <a:ea typeface="Arial" panose="020B0604020202020204" pitchFamily="34" charset="0"/>
                          <a:cs typeface="Times New Roman" panose="02020603050405020304" pitchFamily="18" charset="0"/>
                        </a:rPr>
                        <a:t>Pago oportuno, cumplimiento contractual, especificaciones de compra claras.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a:spcBef>
                          <a:spcPts val="135"/>
                        </a:spcBef>
                        <a:spcAft>
                          <a:spcPts val="0"/>
                        </a:spcAft>
                      </a:pPr>
                      <a:r>
                        <a:rPr lang="es-CL" sz="1600">
                          <a:effectLst/>
                          <a:latin typeface="Arial Narrow" panose="020B0606020202030204" pitchFamily="34" charset="0"/>
                          <a:ea typeface="Arial" panose="020B0604020202020204" pitchFamily="34" charset="0"/>
                          <a:cs typeface="Times New Roman" panose="02020603050405020304" pitchFamily="18" charset="0"/>
                        </a:rPr>
                        <a:t>Contratos, órdenes de compra y</a:t>
                      </a:r>
                    </a:p>
                    <a:p>
                      <a:pPr marL="80010">
                        <a:spcBef>
                          <a:spcPts val="100"/>
                        </a:spcBef>
                        <a:spcAft>
                          <a:spcPts val="0"/>
                        </a:spcAft>
                      </a:pPr>
                      <a:r>
                        <a:rPr lang="es-CL" sz="1600">
                          <a:effectLst/>
                          <a:latin typeface="Arial Narrow" panose="020B0606020202030204" pitchFamily="34" charset="0"/>
                          <a:ea typeface="Arial" panose="020B0604020202020204" pitchFamily="34" charset="0"/>
                          <a:cs typeface="Times New Roman" panose="02020603050405020304" pitchFamily="18" charset="0"/>
                        </a:rPr>
                        <a:t>reuniones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7511072"/>
                  </a:ext>
                </a:extLst>
              </a:tr>
              <a:tr h="250906">
                <a:tc>
                  <a:txBody>
                    <a:bodyPr/>
                    <a:lstStyle/>
                    <a:p>
                      <a:pPr marL="76200">
                        <a:spcBef>
                          <a:spcPts val="340"/>
                        </a:spcBef>
                        <a:spcAft>
                          <a:spcPts val="0"/>
                        </a:spcAft>
                      </a:pPr>
                      <a:r>
                        <a:rPr lang="es-CL" sz="1600">
                          <a:effectLst/>
                          <a:latin typeface="Arial Narrow" panose="020B0606020202030204" pitchFamily="34" charset="0"/>
                          <a:ea typeface="Arial" panose="020B0604020202020204" pitchFamily="34" charset="0"/>
                          <a:cs typeface="Times New Roman" panose="02020603050405020304" pitchFamily="18" charset="0"/>
                        </a:rPr>
                        <a:t>SII</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9375" marR="76200" algn="just">
                        <a:spcBef>
                          <a:spcPts val="340"/>
                        </a:spcBef>
                        <a:spcAft>
                          <a:spcPts val="0"/>
                        </a:spcAft>
                      </a:pPr>
                      <a:r>
                        <a:rPr lang="es-CL" sz="1600">
                          <a:effectLst/>
                          <a:latin typeface="Arial Narrow" panose="020B0606020202030204" pitchFamily="34" charset="0"/>
                          <a:ea typeface="Arial" panose="020B0604020202020204" pitchFamily="34" charset="0"/>
                          <a:cs typeface="Times New Roman" panose="02020603050405020304" pitchFamily="18" charset="0"/>
                        </a:rPr>
                        <a:t>Pago oportuno de las obligaciones tributarias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0010">
                        <a:spcBef>
                          <a:spcPts val="340"/>
                        </a:spcBef>
                        <a:spcAft>
                          <a:spcPts val="0"/>
                        </a:spcAft>
                      </a:pPr>
                      <a:r>
                        <a:rPr lang="es-CL" sz="1600">
                          <a:effectLst/>
                          <a:latin typeface="Arial Narrow" panose="020B0606020202030204" pitchFamily="34" charset="0"/>
                          <a:ea typeface="Arial" panose="020B0604020202020204" pitchFamily="34" charset="0"/>
                          <a:cs typeface="Times New Roman" panose="02020603050405020304" pitchFamily="18" charset="0"/>
                        </a:rPr>
                        <a:t>Declaraciones, oficios, E-mail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4306952"/>
                  </a:ext>
                </a:extLst>
              </a:tr>
              <a:tr h="250906">
                <a:tc>
                  <a:txBody>
                    <a:bodyPr/>
                    <a:lstStyle/>
                    <a:p>
                      <a:pPr marL="76200">
                        <a:spcBef>
                          <a:spcPts val="395"/>
                        </a:spcBef>
                        <a:spcAft>
                          <a:spcPts val="0"/>
                        </a:spcAft>
                      </a:pPr>
                      <a:r>
                        <a:rPr lang="es-CL" sz="1600">
                          <a:effectLst/>
                          <a:latin typeface="Arial Narrow" panose="020B0606020202030204" pitchFamily="34" charset="0"/>
                          <a:ea typeface="Arial" panose="020B0604020202020204" pitchFamily="34" charset="0"/>
                          <a:cs typeface="Times New Roman" panose="02020603050405020304" pitchFamily="18" charset="0"/>
                        </a:rPr>
                        <a:t>Contraloría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9375" marR="76200" algn="just">
                        <a:spcBef>
                          <a:spcPts val="395"/>
                        </a:spcBef>
                        <a:spcAft>
                          <a:spcPts val="0"/>
                        </a:spcAft>
                      </a:pPr>
                      <a:r>
                        <a:rPr lang="es-CL" sz="1600" dirty="0">
                          <a:effectLst/>
                          <a:latin typeface="Arial Narrow" panose="020B0606020202030204" pitchFamily="34" charset="0"/>
                          <a:ea typeface="Arial" panose="020B0604020202020204" pitchFamily="34" charset="0"/>
                          <a:cs typeface="Times New Roman" panose="02020603050405020304" pitchFamily="18" charset="0"/>
                        </a:rPr>
                        <a:t>Que se utilicen los recursos conforme al marco legal.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0645">
                        <a:spcBef>
                          <a:spcPts val="395"/>
                        </a:spcBef>
                        <a:spcAft>
                          <a:spcPts val="0"/>
                        </a:spcAft>
                      </a:pPr>
                      <a:r>
                        <a:rPr lang="es-CL" sz="1600">
                          <a:effectLst/>
                          <a:latin typeface="Arial Narrow" panose="020B0606020202030204" pitchFamily="34" charset="0"/>
                          <a:ea typeface="Arial" panose="020B0604020202020204" pitchFamily="34" charset="0"/>
                          <a:cs typeface="Times New Roman" panose="02020603050405020304" pitchFamily="18" charset="0"/>
                        </a:rPr>
                        <a:t>Oficios y audiencias en ley de lobby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737031"/>
                  </a:ext>
                </a:extLst>
              </a:tr>
              <a:tr h="231556">
                <a:tc>
                  <a:txBody>
                    <a:bodyPr/>
                    <a:lstStyle/>
                    <a:p>
                      <a:pPr marL="76200">
                        <a:spcBef>
                          <a:spcPts val="315"/>
                        </a:spcBef>
                        <a:spcAft>
                          <a:spcPts val="0"/>
                        </a:spcAft>
                      </a:pPr>
                      <a:r>
                        <a:rPr lang="es-CL" sz="1600">
                          <a:effectLst/>
                          <a:latin typeface="Arial Narrow" panose="020B0606020202030204" pitchFamily="34" charset="0"/>
                          <a:ea typeface="Arial" panose="020B0604020202020204" pitchFamily="34" charset="0"/>
                          <a:cs typeface="Times New Roman" panose="02020603050405020304" pitchFamily="18" charset="0"/>
                        </a:rPr>
                        <a:t>PDI y Carabineros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9375" marR="76200" algn="just">
                        <a:spcBef>
                          <a:spcPts val="315"/>
                        </a:spcBef>
                        <a:spcAft>
                          <a:spcPts val="0"/>
                        </a:spcAft>
                      </a:pPr>
                      <a:r>
                        <a:rPr lang="es-CL" sz="1600">
                          <a:effectLst/>
                          <a:latin typeface="Arial Narrow" panose="020B0606020202030204" pitchFamily="34" charset="0"/>
                          <a:ea typeface="Arial" panose="020B0604020202020204" pitchFamily="34" charset="0"/>
                          <a:cs typeface="Times New Roman" panose="02020603050405020304" pitchFamily="18" charset="0"/>
                        </a:rPr>
                        <a:t>Cumplimiento de protocolos de denuncia.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0645">
                        <a:spcBef>
                          <a:spcPts val="315"/>
                        </a:spcBef>
                        <a:spcAft>
                          <a:spcPts val="0"/>
                        </a:spcAft>
                      </a:pPr>
                      <a:r>
                        <a:rPr lang="es-CL" sz="1600">
                          <a:effectLst/>
                          <a:latin typeface="Arial Narrow" panose="020B0606020202030204" pitchFamily="34" charset="0"/>
                          <a:ea typeface="Arial" panose="020B0604020202020204" pitchFamily="34" charset="0"/>
                          <a:cs typeface="Times New Roman" panose="02020603050405020304" pitchFamily="18" charset="0"/>
                        </a:rPr>
                        <a:t>Oficios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4651693"/>
                  </a:ext>
                </a:extLst>
              </a:tr>
              <a:tr h="328952">
                <a:tc>
                  <a:txBody>
                    <a:bodyPr/>
                    <a:lstStyle/>
                    <a:p>
                      <a:pPr marL="76200">
                        <a:spcBef>
                          <a:spcPts val="695"/>
                        </a:spcBef>
                        <a:spcAft>
                          <a:spcPts val="0"/>
                        </a:spcAft>
                      </a:pPr>
                      <a:r>
                        <a:rPr lang="es-CL" sz="1600" dirty="0">
                          <a:effectLst/>
                          <a:latin typeface="Arial Narrow" panose="020B0606020202030204" pitchFamily="34" charset="0"/>
                          <a:ea typeface="Arial" panose="020B0604020202020204" pitchFamily="34" charset="0"/>
                          <a:cs typeface="Times New Roman" panose="02020603050405020304" pitchFamily="18" charset="0"/>
                        </a:rPr>
                        <a:t>Dirección del Trabajo (DT)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9375" marR="76200" algn="just">
                        <a:lnSpc>
                          <a:spcPts val="1200"/>
                        </a:lnSpc>
                        <a:spcBef>
                          <a:spcPts val="45"/>
                        </a:spcBef>
                        <a:spcAft>
                          <a:spcPts val="0"/>
                        </a:spcAft>
                      </a:pPr>
                      <a:r>
                        <a:rPr lang="es-CL" sz="1600">
                          <a:effectLst/>
                          <a:latin typeface="Arial Narrow" panose="020B0606020202030204" pitchFamily="34" charset="0"/>
                          <a:ea typeface="Arial" panose="020B0604020202020204" pitchFamily="34" charset="0"/>
                          <a:cs typeface="Times New Roman" panose="02020603050405020304" pitchFamily="18" charset="0"/>
                        </a:rPr>
                        <a:t>Cumplimiento de normativa laboral.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0645">
                        <a:spcBef>
                          <a:spcPts val="695"/>
                        </a:spcBef>
                        <a:spcAft>
                          <a:spcPts val="0"/>
                        </a:spcAft>
                      </a:pPr>
                      <a:r>
                        <a:rPr lang="es-CL" sz="1600">
                          <a:effectLst/>
                          <a:latin typeface="Arial Narrow" panose="020B0606020202030204" pitchFamily="34" charset="0"/>
                          <a:ea typeface="Arial" panose="020B0604020202020204" pitchFamily="34" charset="0"/>
                          <a:cs typeface="Times New Roman" panose="02020603050405020304" pitchFamily="18" charset="0"/>
                        </a:rPr>
                        <a:t>Presencial y remoto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6479440"/>
                  </a:ext>
                </a:extLst>
              </a:tr>
              <a:tr h="328952">
                <a:tc>
                  <a:txBody>
                    <a:bodyPr/>
                    <a:lstStyle/>
                    <a:p>
                      <a:pPr marL="76200">
                        <a:spcBef>
                          <a:spcPts val="695"/>
                        </a:spcBef>
                        <a:spcAft>
                          <a:spcPts val="0"/>
                        </a:spcAft>
                      </a:pPr>
                      <a:r>
                        <a:rPr lang="es-CL" sz="1600">
                          <a:effectLst/>
                          <a:latin typeface="Arial Narrow" panose="020B0606020202030204" pitchFamily="34" charset="0"/>
                          <a:ea typeface="Arial" panose="020B0604020202020204" pitchFamily="34" charset="0"/>
                          <a:cs typeface="Times New Roman" panose="02020603050405020304" pitchFamily="18" charset="0"/>
                        </a:rPr>
                        <a:t>Vecinos de los programas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9375" marR="76200" algn="just">
                        <a:lnSpc>
                          <a:spcPts val="1200"/>
                        </a:lnSpc>
                        <a:spcBef>
                          <a:spcPts val="45"/>
                        </a:spcBef>
                        <a:spcAft>
                          <a:spcPts val="0"/>
                        </a:spcAft>
                      </a:pPr>
                      <a:r>
                        <a:rPr lang="es-CL" sz="1600">
                          <a:effectLst/>
                          <a:latin typeface="Arial Narrow" panose="020B0606020202030204" pitchFamily="34" charset="0"/>
                          <a:ea typeface="Arial" panose="020B0604020202020204" pitchFamily="34" charset="0"/>
                          <a:cs typeface="Times New Roman" panose="02020603050405020304" pitchFamily="18" charset="0"/>
                        </a:rPr>
                        <a:t>Que no se entorpezca su vida cotidiana y su entorno.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0645">
                        <a:spcBef>
                          <a:spcPts val="695"/>
                        </a:spcBef>
                        <a:spcAft>
                          <a:spcPts val="0"/>
                        </a:spcAft>
                      </a:pPr>
                      <a:r>
                        <a:rPr lang="es-CL" sz="1600">
                          <a:effectLst/>
                          <a:latin typeface="Arial Narrow" panose="020B0606020202030204" pitchFamily="34" charset="0"/>
                          <a:ea typeface="Arial" panose="020B0604020202020204" pitchFamily="34" charset="0"/>
                          <a:cs typeface="Times New Roman" panose="02020603050405020304" pitchFamily="18" charset="0"/>
                        </a:rPr>
                        <a:t>Presencial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301489"/>
                  </a:ext>
                </a:extLst>
              </a:tr>
              <a:tr h="443954">
                <a:tc>
                  <a:txBody>
                    <a:bodyPr/>
                    <a:lstStyle/>
                    <a:p>
                      <a:pPr marL="76200">
                        <a:lnSpc>
                          <a:spcPts val="1100"/>
                        </a:lnSpc>
                        <a:spcBef>
                          <a:spcPts val="40"/>
                        </a:spcBef>
                        <a:spcAft>
                          <a:spcPts val="0"/>
                        </a:spcAft>
                      </a:pPr>
                      <a:r>
                        <a:rPr lang="es-CL" sz="1600">
                          <a:effectLst/>
                          <a:latin typeface="Arial Narrow" panose="020B0606020202030204" pitchFamily="34" charset="0"/>
                          <a:ea typeface="Arial" panose="020B0604020202020204" pitchFamily="34" charset="0"/>
                          <a:cs typeface="Times New Roman" panose="02020603050405020304" pitchFamily="18" charset="0"/>
                        </a:rPr>
                        <a:t>Universidades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9375" marR="76200" algn="just">
                        <a:lnSpc>
                          <a:spcPts val="1100"/>
                        </a:lnSpc>
                        <a:spcBef>
                          <a:spcPts val="40"/>
                        </a:spcBef>
                        <a:spcAft>
                          <a:spcPts val="0"/>
                        </a:spcAft>
                      </a:pPr>
                      <a:r>
                        <a:rPr lang="es-CL" sz="1600">
                          <a:effectLst/>
                          <a:latin typeface="Arial Narrow" panose="020B0606020202030204" pitchFamily="34" charset="0"/>
                          <a:ea typeface="Arial" panose="020B0604020202020204" pitchFamily="34" charset="0"/>
                          <a:cs typeface="Times New Roman" panose="02020603050405020304" pitchFamily="18" charset="0"/>
                        </a:rPr>
                        <a:t>Espacio de formación, prácticas profesionales y de investigación. Promover la suscripción de convenios y posterior cumplimiento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0645">
                        <a:lnSpc>
                          <a:spcPts val="1100"/>
                        </a:lnSpc>
                        <a:spcBef>
                          <a:spcPts val="40"/>
                        </a:spcBef>
                        <a:spcAft>
                          <a:spcPts val="0"/>
                        </a:spcAft>
                      </a:pPr>
                      <a:r>
                        <a:rPr lang="es-CL" sz="1600">
                          <a:effectLst/>
                          <a:latin typeface="Arial Narrow" panose="020B0606020202030204" pitchFamily="34" charset="0"/>
                          <a:ea typeface="Arial" panose="020B0604020202020204" pitchFamily="34" charset="0"/>
                          <a:cs typeface="Times New Roman" panose="02020603050405020304" pitchFamily="18" charset="0"/>
                        </a:rPr>
                        <a:t>Presencial, remoto y escrito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1640910"/>
                  </a:ext>
                </a:extLst>
              </a:tr>
              <a:tr h="433483">
                <a:tc>
                  <a:txBody>
                    <a:bodyPr/>
                    <a:lstStyle/>
                    <a:p>
                      <a:pPr marL="76200">
                        <a:lnSpc>
                          <a:spcPts val="1200"/>
                        </a:lnSpc>
                        <a:spcBef>
                          <a:spcPts val="45"/>
                        </a:spcBef>
                        <a:spcAft>
                          <a:spcPts val="0"/>
                        </a:spcAft>
                      </a:pPr>
                      <a:r>
                        <a:rPr lang="es-CL" sz="1600">
                          <a:effectLst/>
                          <a:latin typeface="Arial Narrow" panose="020B0606020202030204" pitchFamily="34" charset="0"/>
                          <a:ea typeface="Arial" panose="020B0604020202020204" pitchFamily="34" charset="0"/>
                          <a:cs typeface="Times New Roman" panose="02020603050405020304" pitchFamily="18" charset="0"/>
                        </a:rPr>
                        <a:t>ACHS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9375" marR="76200" algn="just">
                        <a:lnSpc>
                          <a:spcPts val="1200"/>
                        </a:lnSpc>
                        <a:spcBef>
                          <a:spcPts val="45"/>
                        </a:spcBef>
                        <a:spcAft>
                          <a:spcPts val="0"/>
                        </a:spcAft>
                      </a:pPr>
                      <a:r>
                        <a:rPr lang="es-CL" sz="1600">
                          <a:effectLst/>
                          <a:latin typeface="Arial Narrow" panose="020B0606020202030204" pitchFamily="34" charset="0"/>
                          <a:ea typeface="Arial" panose="020B0604020202020204" pitchFamily="34" charset="0"/>
                          <a:cs typeface="Times New Roman" panose="02020603050405020304" pitchFamily="18" charset="0"/>
                        </a:rPr>
                        <a:t>Ambiente laboral que prevenga accidentes laborales, enfermedades profesionales y promueva la calidad de vida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0645">
                        <a:spcBef>
                          <a:spcPts val="695"/>
                        </a:spcBef>
                        <a:spcAft>
                          <a:spcPts val="0"/>
                        </a:spcAft>
                      </a:pPr>
                      <a:r>
                        <a:rPr lang="es-CL" sz="1600">
                          <a:effectLst/>
                          <a:latin typeface="Arial Narrow" panose="020B0606020202030204" pitchFamily="34" charset="0"/>
                          <a:ea typeface="Arial" panose="020B0604020202020204" pitchFamily="34" charset="0"/>
                          <a:cs typeface="Times New Roman" panose="02020603050405020304" pitchFamily="18" charset="0"/>
                        </a:rPr>
                        <a:t>Presencial y remoto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0040515"/>
                  </a:ext>
                </a:extLst>
              </a:tr>
              <a:tr h="282388">
                <a:tc>
                  <a:txBody>
                    <a:bodyPr/>
                    <a:lstStyle/>
                    <a:p>
                      <a:pPr marL="76200">
                        <a:lnSpc>
                          <a:spcPts val="1125"/>
                        </a:lnSpc>
                        <a:spcBef>
                          <a:spcPts val="45"/>
                        </a:spcBef>
                        <a:spcAft>
                          <a:spcPts val="0"/>
                        </a:spcAft>
                      </a:pPr>
                      <a:r>
                        <a:rPr lang="es-CL" sz="1600">
                          <a:effectLst/>
                          <a:latin typeface="Arial Narrow" panose="020B0606020202030204" pitchFamily="34" charset="0"/>
                          <a:ea typeface="Arial" panose="020B0604020202020204" pitchFamily="34" charset="0"/>
                          <a:cs typeface="Times New Roman" panose="02020603050405020304" pitchFamily="18" charset="0"/>
                        </a:rPr>
                        <a:t>Red de Salud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9375" marR="76200" algn="just">
                        <a:lnSpc>
                          <a:spcPts val="1125"/>
                        </a:lnSpc>
                        <a:spcBef>
                          <a:spcPts val="45"/>
                        </a:spcBef>
                        <a:spcAft>
                          <a:spcPts val="0"/>
                        </a:spcAft>
                      </a:pPr>
                      <a:r>
                        <a:rPr lang="es-CL" sz="1600">
                          <a:effectLst/>
                          <a:latin typeface="Arial Narrow" panose="020B0606020202030204" pitchFamily="34" charset="0"/>
                          <a:ea typeface="Arial" panose="020B0604020202020204" pitchFamily="34" charset="0"/>
                          <a:cs typeface="Times New Roman" panose="02020603050405020304" pitchFamily="18" charset="0"/>
                        </a:rPr>
                        <a:t>Coordinación para el tratamiento médico de los NNA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0645">
                        <a:lnSpc>
                          <a:spcPts val="1125"/>
                        </a:lnSpc>
                        <a:spcBef>
                          <a:spcPts val="45"/>
                        </a:spcBef>
                        <a:spcAft>
                          <a:spcPts val="0"/>
                        </a:spcAft>
                      </a:pPr>
                      <a:r>
                        <a:rPr lang="es-CL" sz="1600">
                          <a:effectLst/>
                          <a:latin typeface="Arial Narrow" panose="020B0606020202030204" pitchFamily="34" charset="0"/>
                          <a:ea typeface="Arial" panose="020B0604020202020204" pitchFamily="34" charset="0"/>
                          <a:cs typeface="Times New Roman" panose="02020603050405020304" pitchFamily="18" charset="0"/>
                        </a:rPr>
                        <a:t>Presencial y remoto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4530054"/>
                  </a:ext>
                </a:extLst>
              </a:tr>
              <a:tr h="394679">
                <a:tc>
                  <a:txBody>
                    <a:bodyPr/>
                    <a:lstStyle/>
                    <a:p>
                      <a:pPr marL="76200">
                        <a:spcBef>
                          <a:spcPts val="615"/>
                        </a:spcBef>
                        <a:spcAft>
                          <a:spcPts val="0"/>
                        </a:spcAft>
                      </a:pPr>
                      <a:r>
                        <a:rPr lang="es-CL" sz="1600">
                          <a:effectLst/>
                          <a:latin typeface="Arial Narrow" panose="020B0606020202030204" pitchFamily="34" charset="0"/>
                          <a:ea typeface="Arial" panose="020B0604020202020204" pitchFamily="34" charset="0"/>
                          <a:cs typeface="Times New Roman" panose="02020603050405020304" pitchFamily="18" charset="0"/>
                        </a:rPr>
                        <a:t>Asociaciones gremiales de infancia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9375" marR="76200" algn="just">
                        <a:spcBef>
                          <a:spcPts val="615"/>
                        </a:spcBef>
                        <a:spcAft>
                          <a:spcPts val="0"/>
                        </a:spcAft>
                      </a:pPr>
                      <a:r>
                        <a:rPr lang="es-CL" sz="1600">
                          <a:effectLst/>
                          <a:latin typeface="Arial Narrow" panose="020B0606020202030204" pitchFamily="34" charset="0"/>
                          <a:ea typeface="Arial" panose="020B0604020202020204" pitchFamily="34" charset="0"/>
                          <a:cs typeface="Times New Roman" panose="02020603050405020304" pitchFamily="18" charset="0"/>
                        </a:rPr>
                        <a:t>Discurso común frente a la autoridad para que los planteamientos sean acogidos.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0645">
                        <a:lnSpc>
                          <a:spcPts val="1070"/>
                        </a:lnSpc>
                        <a:spcBef>
                          <a:spcPts val="50"/>
                        </a:spcBef>
                        <a:spcAft>
                          <a:spcPts val="0"/>
                        </a:spcAft>
                      </a:pPr>
                      <a:r>
                        <a:rPr lang="es-CL" sz="1600">
                          <a:effectLst/>
                          <a:latin typeface="Arial Narrow" panose="020B0606020202030204" pitchFamily="34" charset="0"/>
                          <a:ea typeface="Arial" panose="020B0604020202020204" pitchFamily="34" charset="0"/>
                          <a:cs typeface="Times New Roman" panose="02020603050405020304" pitchFamily="18" charset="0"/>
                        </a:rPr>
                        <a:t>Presencial y escrito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1429422"/>
                  </a:ext>
                </a:extLst>
              </a:tr>
              <a:tr h="201241">
                <a:tc>
                  <a:txBody>
                    <a:bodyPr/>
                    <a:lstStyle/>
                    <a:p>
                      <a:pPr marL="76200">
                        <a:spcBef>
                          <a:spcPts val="695"/>
                        </a:spcBef>
                        <a:spcAft>
                          <a:spcPts val="0"/>
                        </a:spcAft>
                      </a:pPr>
                      <a:r>
                        <a:rPr lang="es-CL" sz="1600">
                          <a:effectLst/>
                          <a:latin typeface="Arial Narrow" panose="020B0606020202030204" pitchFamily="34" charset="0"/>
                          <a:ea typeface="Arial" panose="020B0604020202020204" pitchFamily="34" charset="0"/>
                          <a:cs typeface="Times New Roman" panose="02020603050405020304" pitchFamily="18" charset="0"/>
                        </a:rPr>
                        <a:t>Casa Certificadora SGC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6200" marR="76200" algn="just">
                        <a:lnSpc>
                          <a:spcPct val="103000"/>
                        </a:lnSpc>
                        <a:spcBef>
                          <a:spcPts val="695"/>
                        </a:spcBef>
                        <a:spcAft>
                          <a:spcPts val="0"/>
                        </a:spcAft>
                      </a:pPr>
                      <a:r>
                        <a:rPr lang="es-CL" sz="1600">
                          <a:effectLst/>
                          <a:latin typeface="Arial Narrow" panose="020B0606020202030204" pitchFamily="34" charset="0"/>
                          <a:ea typeface="Arial" panose="020B0604020202020204" pitchFamily="34" charset="0"/>
                          <a:cs typeface="Times New Roman" panose="02020603050405020304" pitchFamily="18" charset="0"/>
                        </a:rPr>
                        <a:t>Mantener la certificación.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6200">
                        <a:lnSpc>
                          <a:spcPct val="103000"/>
                        </a:lnSpc>
                        <a:spcBef>
                          <a:spcPts val="695"/>
                        </a:spcBef>
                        <a:spcAft>
                          <a:spcPts val="0"/>
                        </a:spcAft>
                      </a:pPr>
                      <a:r>
                        <a:rPr lang="es-CL" sz="1600" dirty="0">
                          <a:effectLst/>
                          <a:latin typeface="Arial Narrow" panose="020B0606020202030204" pitchFamily="34" charset="0"/>
                          <a:ea typeface="Arial" panose="020B0604020202020204" pitchFamily="34" charset="0"/>
                          <a:cs typeface="Times New Roman" panose="02020603050405020304" pitchFamily="18" charset="0"/>
                        </a:rPr>
                        <a:t>Presencial, remoto y escrito.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8502252"/>
                  </a:ext>
                </a:extLst>
              </a:tr>
            </a:tbl>
          </a:graphicData>
        </a:graphic>
      </p:graphicFrame>
      <p:sp>
        <p:nvSpPr>
          <p:cNvPr id="5" name="Título 1">
            <a:extLst>
              <a:ext uri="{FF2B5EF4-FFF2-40B4-BE49-F238E27FC236}">
                <a16:creationId xmlns:a16="http://schemas.microsoft.com/office/drawing/2014/main" id="{9A8C3D88-341B-4C57-B416-B16B7FE21226}"/>
              </a:ext>
            </a:extLst>
          </p:cNvPr>
          <p:cNvSpPr txBox="1">
            <a:spLocks/>
          </p:cNvSpPr>
          <p:nvPr/>
        </p:nvSpPr>
        <p:spPr>
          <a:xfrm>
            <a:off x="1772529" y="262657"/>
            <a:ext cx="7877908" cy="109026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altLang="en-US" sz="3600" b="1" dirty="0">
                <a:latin typeface="Arial Narrow" panose="020B0606020202030204" pitchFamily="34" charset="0"/>
              </a:rPr>
              <a:t>PARTES INTERESADAS Y SUS REQUISITOS PERTINENTES AL SGC</a:t>
            </a:r>
            <a:endParaRPr lang="es-CL" altLang="en-US" sz="3600" b="1" dirty="0">
              <a:latin typeface="Arial Narrow" panose="020B0606020202030204" pitchFamily="34" charset="0"/>
            </a:endParaRPr>
          </a:p>
        </p:txBody>
      </p:sp>
    </p:spTree>
    <p:extLst>
      <p:ext uri="{BB962C8B-B14F-4D97-AF65-F5344CB8AC3E}">
        <p14:creationId xmlns:p14="http://schemas.microsoft.com/office/powerpoint/2010/main" val="24536842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D1E73169-1CDD-422E-9F78-30556561B3A5}"/>
              </a:ext>
            </a:extLst>
          </p:cNvPr>
          <p:cNvGraphicFramePr>
            <a:graphicFrameLocks noGrp="1"/>
          </p:cNvGraphicFramePr>
          <p:nvPr>
            <p:extLst>
              <p:ext uri="{D42A27DB-BD31-4B8C-83A1-F6EECF244321}">
                <p14:modId xmlns:p14="http://schemas.microsoft.com/office/powerpoint/2010/main" val="2089988115"/>
              </p:ext>
            </p:extLst>
          </p:nvPr>
        </p:nvGraphicFramePr>
        <p:xfrm>
          <a:off x="137652" y="1249252"/>
          <a:ext cx="11916696" cy="5550689"/>
        </p:xfrm>
        <a:graphic>
          <a:graphicData uri="http://schemas.openxmlformats.org/drawingml/2006/table">
            <a:tbl>
              <a:tblPr firstRow="1" firstCol="1" lastRow="1" lastCol="1" bandRow="1" bandCol="1"/>
              <a:tblGrid>
                <a:gridCol w="2234818">
                  <a:extLst>
                    <a:ext uri="{9D8B030D-6E8A-4147-A177-3AD203B41FA5}">
                      <a16:colId xmlns:a16="http://schemas.microsoft.com/office/drawing/2014/main" val="3345010007"/>
                    </a:ext>
                  </a:extLst>
                </a:gridCol>
                <a:gridCol w="6807789">
                  <a:extLst>
                    <a:ext uri="{9D8B030D-6E8A-4147-A177-3AD203B41FA5}">
                      <a16:colId xmlns:a16="http://schemas.microsoft.com/office/drawing/2014/main" val="3111935735"/>
                    </a:ext>
                  </a:extLst>
                </a:gridCol>
                <a:gridCol w="2874089">
                  <a:extLst>
                    <a:ext uri="{9D8B030D-6E8A-4147-A177-3AD203B41FA5}">
                      <a16:colId xmlns:a16="http://schemas.microsoft.com/office/drawing/2014/main" val="4245719409"/>
                    </a:ext>
                  </a:extLst>
                </a:gridCol>
              </a:tblGrid>
              <a:tr h="301987">
                <a:tc>
                  <a:txBody>
                    <a:bodyPr/>
                    <a:lstStyle/>
                    <a:p>
                      <a:pPr marL="61595">
                        <a:lnSpc>
                          <a:spcPct val="100000"/>
                        </a:lnSpc>
                        <a:spcBef>
                          <a:spcPts val="45"/>
                        </a:spcBef>
                        <a:spcAft>
                          <a:spcPts val="0"/>
                        </a:spcAft>
                      </a:pPr>
                      <a:r>
                        <a:rPr lang="es-CL" sz="1400" b="1" dirty="0">
                          <a:solidFill>
                            <a:srgbClr val="FFFFFF"/>
                          </a:solidFill>
                          <a:effectLst/>
                          <a:latin typeface="Arial Narrow" panose="020B0606020202030204" pitchFamily="34" charset="0"/>
                          <a:ea typeface="Arial" panose="020B0604020202020204" pitchFamily="34" charset="0"/>
                          <a:cs typeface="Times New Roman" panose="02020603050405020304" pitchFamily="18" charset="0"/>
                        </a:rPr>
                        <a:t>PARTES INTERESADAS</a:t>
                      </a:r>
                      <a:endParaRPr lang="es-CL" sz="1400" dirty="0">
                        <a:effectLst/>
                        <a:latin typeface="Arial Narrow" panose="020B060602020203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AFEF"/>
                    </a:solidFill>
                  </a:tcPr>
                </a:tc>
                <a:tc>
                  <a:txBody>
                    <a:bodyPr/>
                    <a:lstStyle/>
                    <a:p>
                      <a:pPr marL="1860550" marR="1845310" algn="ctr">
                        <a:lnSpc>
                          <a:spcPct val="100000"/>
                        </a:lnSpc>
                        <a:spcBef>
                          <a:spcPts val="45"/>
                        </a:spcBef>
                        <a:spcAft>
                          <a:spcPts val="0"/>
                        </a:spcAft>
                      </a:pPr>
                      <a:r>
                        <a:rPr lang="es-CL" sz="1400" b="1" dirty="0">
                          <a:solidFill>
                            <a:srgbClr val="FFFFFF"/>
                          </a:solidFill>
                          <a:effectLst/>
                          <a:latin typeface="Arial Narrow" panose="020B0606020202030204" pitchFamily="34" charset="0"/>
                          <a:ea typeface="Arial" panose="020B0604020202020204" pitchFamily="34" charset="0"/>
                          <a:cs typeface="Times New Roman" panose="02020603050405020304" pitchFamily="18" charset="0"/>
                        </a:rPr>
                        <a:t>REQUISITOS</a:t>
                      </a:r>
                      <a:endParaRPr lang="es-CL" sz="1400" dirty="0">
                        <a:effectLst/>
                        <a:latin typeface="Arial Narrow" panose="020B060602020203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AFEF"/>
                    </a:solidFill>
                  </a:tcPr>
                </a:tc>
                <a:tc>
                  <a:txBody>
                    <a:bodyPr/>
                    <a:lstStyle/>
                    <a:p>
                      <a:pPr marL="33655" algn="ctr">
                        <a:lnSpc>
                          <a:spcPct val="100000"/>
                        </a:lnSpc>
                        <a:spcBef>
                          <a:spcPts val="45"/>
                        </a:spcBef>
                        <a:spcAft>
                          <a:spcPts val="0"/>
                        </a:spcAft>
                      </a:pPr>
                      <a:r>
                        <a:rPr lang="es-CL" sz="1400" b="1">
                          <a:solidFill>
                            <a:srgbClr val="FFFFFF"/>
                          </a:solidFill>
                          <a:effectLst/>
                          <a:latin typeface="Arial Narrow" panose="020B0606020202030204" pitchFamily="34" charset="0"/>
                          <a:ea typeface="Arial" panose="020B0604020202020204" pitchFamily="34" charset="0"/>
                          <a:cs typeface="Times New Roman" panose="02020603050405020304" pitchFamily="18" charset="0"/>
                        </a:rPr>
                        <a:t>CANAL DE COMUNICACIÓN</a:t>
                      </a:r>
                      <a:endParaRPr lang="es-CL" sz="1400">
                        <a:effectLst/>
                        <a:latin typeface="Arial Narrow" panose="020B060602020203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AFEF"/>
                    </a:solidFill>
                  </a:tcPr>
                </a:tc>
                <a:extLst>
                  <a:ext uri="{0D108BD9-81ED-4DB2-BD59-A6C34878D82A}">
                    <a16:rowId xmlns:a16="http://schemas.microsoft.com/office/drawing/2014/main" val="1701272811"/>
                  </a:ext>
                </a:extLst>
              </a:tr>
              <a:tr h="271959">
                <a:tc>
                  <a:txBody>
                    <a:bodyPr/>
                    <a:lstStyle/>
                    <a:p>
                      <a:pPr marL="76200">
                        <a:lnSpc>
                          <a:spcPct val="100000"/>
                        </a:lnSpc>
                        <a:spcBef>
                          <a:spcPts val="50"/>
                        </a:spcBef>
                        <a:spcAft>
                          <a:spcPts val="0"/>
                        </a:spcAft>
                      </a:pPr>
                      <a:r>
                        <a:rPr lang="es-CL" sz="1400">
                          <a:effectLst/>
                          <a:latin typeface="Arial Narrow" panose="020B0606020202030204" pitchFamily="34" charset="0"/>
                          <a:ea typeface="Arial" panose="020B0604020202020204" pitchFamily="34" charset="0"/>
                          <a:cs typeface="Times New Roman" panose="02020603050405020304" pitchFamily="18" charset="0"/>
                        </a:rPr>
                        <a:t>Políticos y legisladores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76200" algn="just">
                        <a:lnSpc>
                          <a:spcPct val="100000"/>
                        </a:lnSpc>
                      </a:pPr>
                      <a:r>
                        <a:rPr lang="es-CL" sz="1400" dirty="0">
                          <a:effectLst/>
                          <a:latin typeface="Arial Narrow" panose="020B0606020202030204" pitchFamily="34" charset="0"/>
                          <a:ea typeface="Arial" panose="020B0604020202020204" pitchFamily="34" charset="0"/>
                          <a:cs typeface="Times New Roman" panose="02020603050405020304" pitchFamily="18" charset="0"/>
                        </a:rPr>
                        <a:t>Información de nuestro quehacer para la toma de decisiones.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0645">
                        <a:lnSpc>
                          <a:spcPct val="100000"/>
                        </a:lnSpc>
                        <a:spcBef>
                          <a:spcPts val="15"/>
                        </a:spcBef>
                        <a:spcAft>
                          <a:spcPts val="0"/>
                        </a:spcAft>
                      </a:pPr>
                      <a:r>
                        <a:rPr lang="es-CL" sz="1400">
                          <a:effectLst/>
                          <a:latin typeface="Arial Narrow" panose="020B0606020202030204" pitchFamily="34" charset="0"/>
                          <a:ea typeface="Arial" panose="020B0604020202020204" pitchFamily="34" charset="0"/>
                          <a:cs typeface="Times New Roman" panose="02020603050405020304" pitchFamily="18" charset="0"/>
                        </a:rPr>
                        <a:t>Presencial, escrito, canales</a:t>
                      </a:r>
                    </a:p>
                    <a:p>
                      <a:pPr marL="80645">
                        <a:lnSpc>
                          <a:spcPct val="100000"/>
                        </a:lnSpc>
                      </a:pPr>
                      <a:r>
                        <a:rPr lang="es-CL" sz="1400">
                          <a:effectLst/>
                          <a:latin typeface="Arial Narrow" panose="020B0606020202030204" pitchFamily="34" charset="0"/>
                          <a:ea typeface="Arial" panose="020B0604020202020204" pitchFamily="34" charset="0"/>
                          <a:cs typeface="Times New Roman" panose="02020603050405020304" pitchFamily="18" charset="0"/>
                        </a:rPr>
                        <a:t>digitales propios y MCS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8274062"/>
                  </a:ext>
                </a:extLst>
              </a:tr>
              <a:tr h="951855">
                <a:tc>
                  <a:txBody>
                    <a:bodyPr/>
                    <a:lstStyle/>
                    <a:p>
                      <a:pPr marL="76200">
                        <a:lnSpc>
                          <a:spcPct val="100000"/>
                        </a:lnSpc>
                        <a:spcBef>
                          <a:spcPts val="510"/>
                        </a:spcBef>
                        <a:spcAft>
                          <a:spcPts val="0"/>
                        </a:spcAft>
                      </a:pPr>
                      <a:r>
                        <a:rPr lang="es-CL" sz="1400">
                          <a:effectLst/>
                          <a:latin typeface="Arial Narrow" panose="020B0606020202030204" pitchFamily="34" charset="0"/>
                          <a:ea typeface="Arial" panose="020B0604020202020204" pitchFamily="34" charset="0"/>
                          <a:cs typeface="Times New Roman" panose="02020603050405020304" pitchFamily="18" charset="0"/>
                        </a:rPr>
                        <a:t>Consejo Directivo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76200" algn="just">
                        <a:lnSpc>
                          <a:spcPct val="100000"/>
                        </a:lnSpc>
                        <a:spcBef>
                          <a:spcPts val="510"/>
                        </a:spcBef>
                        <a:spcAft>
                          <a:spcPts val="0"/>
                        </a:spcAft>
                      </a:pPr>
                      <a:r>
                        <a:rPr lang="es-CL" sz="1400" dirty="0">
                          <a:effectLst/>
                          <a:latin typeface="Arial Narrow" panose="020B0606020202030204" pitchFamily="34" charset="0"/>
                          <a:ea typeface="Arial" panose="020B0604020202020204" pitchFamily="34" charset="0"/>
                          <a:cs typeface="Times New Roman" panose="02020603050405020304" pitchFamily="18" charset="0"/>
                        </a:rPr>
                        <a:t>Cumplir un rol relevante y creciente en las áreas de prevención y atención de la niñez vulnerada, y de los jóvenes infractores de ley, proporcionándoles un servicio de calidad con foco en la mejora de sus habilidades parentales y relaciones familiares. También, influir en las políticas de niñez y adolescencia, el bienestar del personal y el clima laboral de la Fundación, administrar eficientemente el patrimonio de la institución, el resultado de las intervenciones, la diversificación de nuestros servicios y su financiamiento.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9375">
                        <a:lnSpc>
                          <a:spcPct val="100000"/>
                        </a:lnSpc>
                        <a:spcBef>
                          <a:spcPts val="45"/>
                        </a:spcBef>
                        <a:spcAft>
                          <a:spcPts val="0"/>
                        </a:spcAft>
                      </a:pPr>
                      <a:r>
                        <a:rPr lang="es-CL" sz="1400">
                          <a:effectLst/>
                          <a:latin typeface="Arial Narrow" panose="020B0606020202030204" pitchFamily="34" charset="0"/>
                          <a:ea typeface="Arial" panose="020B0604020202020204" pitchFamily="34" charset="0"/>
                          <a:cs typeface="Arial" panose="020B0604020202020204" pitchFamily="34" charset="0"/>
                        </a:rPr>
                        <a:t> </a:t>
                      </a:r>
                      <a:endParaRPr lang="es-CL" sz="1400">
                        <a:effectLst/>
                        <a:latin typeface="Arial Narrow" panose="020B0606020202030204" pitchFamily="34" charset="0"/>
                        <a:ea typeface="Arial" panose="020B0604020202020204" pitchFamily="34" charset="0"/>
                        <a:cs typeface="Times New Roman" panose="02020603050405020304" pitchFamily="18" charset="0"/>
                      </a:endParaRPr>
                    </a:p>
                    <a:p>
                      <a:pPr marL="80645">
                        <a:lnSpc>
                          <a:spcPct val="100000"/>
                        </a:lnSpc>
                        <a:spcBef>
                          <a:spcPts val="510"/>
                        </a:spcBef>
                        <a:spcAft>
                          <a:spcPts val="0"/>
                        </a:spcAft>
                      </a:pPr>
                      <a:r>
                        <a:rPr lang="es-CL" sz="1400">
                          <a:effectLst/>
                          <a:latin typeface="Arial Narrow" panose="020B0606020202030204" pitchFamily="34" charset="0"/>
                          <a:ea typeface="Arial" panose="020B0604020202020204" pitchFamily="34" charset="0"/>
                          <a:cs typeface="Times New Roman" panose="02020603050405020304" pitchFamily="18" charset="0"/>
                        </a:rPr>
                        <a:t>Presencial, escrito, canales digitales propios y MCS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6962060"/>
                  </a:ext>
                </a:extLst>
              </a:tr>
              <a:tr h="754062">
                <a:tc>
                  <a:txBody>
                    <a:bodyPr/>
                    <a:lstStyle/>
                    <a:p>
                      <a:pPr marL="76200">
                        <a:lnSpc>
                          <a:spcPct val="100000"/>
                        </a:lnSpc>
                        <a:spcBef>
                          <a:spcPts val="20"/>
                        </a:spcBef>
                        <a:spcAft>
                          <a:spcPts val="0"/>
                        </a:spcAft>
                      </a:pPr>
                      <a:r>
                        <a:rPr lang="es-CL" sz="1400">
                          <a:effectLst/>
                          <a:latin typeface="Arial Narrow" panose="020B0606020202030204" pitchFamily="34" charset="0"/>
                          <a:ea typeface="Arial" panose="020B0604020202020204" pitchFamily="34" charset="0"/>
                          <a:cs typeface="Times New Roman" panose="02020603050405020304" pitchFamily="18" charset="0"/>
                        </a:rPr>
                        <a:t>Organismos</a:t>
                      </a:r>
                      <a:r>
                        <a:rPr lang="es-CL" sz="1400" spc="-100">
                          <a:effectLst/>
                          <a:latin typeface="Arial Narrow" panose="020B0606020202030204" pitchFamily="34" charset="0"/>
                          <a:ea typeface="Arial" panose="020B0604020202020204" pitchFamily="34" charset="0"/>
                          <a:cs typeface="Times New Roman" panose="02020603050405020304" pitchFamily="18" charset="0"/>
                        </a:rPr>
                        <a:t> </a:t>
                      </a:r>
                      <a:r>
                        <a:rPr lang="es-CL" sz="1400">
                          <a:effectLst/>
                          <a:latin typeface="Arial Narrow" panose="020B0606020202030204" pitchFamily="34" charset="0"/>
                          <a:ea typeface="Arial" panose="020B0604020202020204" pitchFamily="34" charset="0"/>
                          <a:cs typeface="Times New Roman" panose="02020603050405020304" pitchFamily="18" charset="0"/>
                        </a:rPr>
                        <a:t>internacionales</a:t>
                      </a:r>
                    </a:p>
                    <a:p>
                      <a:pPr marL="76200">
                        <a:lnSpc>
                          <a:spcPct val="100000"/>
                        </a:lnSpc>
                        <a:spcBef>
                          <a:spcPts val="50"/>
                        </a:spcBef>
                        <a:spcAft>
                          <a:spcPts val="0"/>
                        </a:spcAft>
                      </a:pPr>
                      <a:r>
                        <a:rPr lang="es-CL" sz="1400">
                          <a:effectLst/>
                          <a:latin typeface="Arial Narrow" panose="020B0606020202030204" pitchFamily="34" charset="0"/>
                          <a:ea typeface="Arial" panose="020B0604020202020204" pitchFamily="34" charset="0"/>
                          <a:cs typeface="Times New Roman" panose="02020603050405020304" pitchFamily="18" charset="0"/>
                        </a:rPr>
                        <a:t>y OCAS (ejemplo:</a:t>
                      </a:r>
                      <a:r>
                        <a:rPr lang="es-CL" sz="1400" spc="-90">
                          <a:effectLst/>
                          <a:latin typeface="Arial Narrow" panose="020B0606020202030204" pitchFamily="34" charset="0"/>
                          <a:ea typeface="Arial" panose="020B0604020202020204" pitchFamily="34" charset="0"/>
                          <a:cs typeface="Times New Roman" panose="02020603050405020304" pitchFamily="18" charset="0"/>
                        </a:rPr>
                        <a:t> </a:t>
                      </a:r>
                      <a:r>
                        <a:rPr lang="es-CL" sz="1400">
                          <a:effectLst/>
                          <a:latin typeface="Arial Narrow" panose="020B0606020202030204" pitchFamily="34" charset="0"/>
                          <a:ea typeface="Arial" panose="020B0604020202020204" pitchFamily="34" charset="0"/>
                          <a:cs typeface="Times New Roman" panose="02020603050405020304" pitchFamily="18" charset="0"/>
                        </a:rPr>
                        <a:t>UNICEF,</a:t>
                      </a:r>
                    </a:p>
                    <a:p>
                      <a:pPr marL="76200">
                        <a:lnSpc>
                          <a:spcPct val="100000"/>
                        </a:lnSpc>
                        <a:spcBef>
                          <a:spcPts val="620"/>
                        </a:spcBef>
                        <a:spcAft>
                          <a:spcPts val="0"/>
                        </a:spcAft>
                      </a:pPr>
                      <a:r>
                        <a:rPr lang="es-CL" sz="1400">
                          <a:effectLst/>
                          <a:latin typeface="Arial Narrow" panose="020B0606020202030204" pitchFamily="34" charset="0"/>
                          <a:ea typeface="Arial" panose="020B0604020202020204" pitchFamily="34" charset="0"/>
                          <a:cs typeface="Times New Roman" panose="02020603050405020304" pitchFamily="18" charset="0"/>
                        </a:rPr>
                        <a:t>ACNUR)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76200" algn="just">
                        <a:lnSpc>
                          <a:spcPct val="100000"/>
                        </a:lnSpc>
                        <a:spcBef>
                          <a:spcPts val="10"/>
                        </a:spcBef>
                        <a:spcAft>
                          <a:spcPts val="0"/>
                        </a:spcAft>
                      </a:pPr>
                      <a:r>
                        <a:rPr lang="es-CL" sz="1400" dirty="0">
                          <a:effectLst/>
                          <a:latin typeface="Arial Narrow" panose="020B0606020202030204" pitchFamily="34" charset="0"/>
                          <a:ea typeface="Arial" panose="020B0604020202020204" pitchFamily="34" charset="0"/>
                          <a:cs typeface="Arial" panose="020B0604020202020204" pitchFamily="34" charset="0"/>
                        </a:rPr>
                        <a:t> </a:t>
                      </a:r>
                      <a:endParaRPr lang="es-CL" sz="1400" dirty="0">
                        <a:effectLst/>
                        <a:latin typeface="Arial Narrow" panose="020B0606020202030204" pitchFamily="34" charset="0"/>
                        <a:ea typeface="Arial" panose="020B0604020202020204" pitchFamily="34" charset="0"/>
                        <a:cs typeface="Times New Roman" panose="02020603050405020304" pitchFamily="18" charset="0"/>
                      </a:endParaRPr>
                    </a:p>
                    <a:p>
                      <a:pPr marL="72000" marR="76200" algn="just">
                        <a:lnSpc>
                          <a:spcPct val="100000"/>
                        </a:lnSpc>
                      </a:pPr>
                      <a:r>
                        <a:rPr lang="es-CL" sz="1400" dirty="0">
                          <a:effectLst/>
                          <a:latin typeface="Arial Narrow" panose="020B0606020202030204" pitchFamily="34" charset="0"/>
                          <a:ea typeface="Arial" panose="020B0604020202020204" pitchFamily="34" charset="0"/>
                          <a:cs typeface="Times New Roman" panose="02020603050405020304" pitchFamily="18" charset="0"/>
                        </a:rPr>
                        <a:t>Participación activa institucional y vincularse con la sociedad civil.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9375">
                        <a:lnSpc>
                          <a:spcPct val="100000"/>
                        </a:lnSpc>
                        <a:spcBef>
                          <a:spcPts val="10"/>
                        </a:spcBef>
                        <a:spcAft>
                          <a:spcPts val="0"/>
                        </a:spcAft>
                      </a:pPr>
                      <a:r>
                        <a:rPr lang="es-CL" sz="1400">
                          <a:effectLst/>
                          <a:latin typeface="Arial Narrow" panose="020B0606020202030204" pitchFamily="34" charset="0"/>
                          <a:ea typeface="Arial" panose="020B0604020202020204" pitchFamily="34" charset="0"/>
                          <a:cs typeface="Arial" panose="020B0604020202020204" pitchFamily="34" charset="0"/>
                        </a:rPr>
                        <a:t> </a:t>
                      </a:r>
                      <a:endParaRPr lang="es-CL" sz="1400">
                        <a:effectLst/>
                        <a:latin typeface="Arial Narrow" panose="020B0606020202030204" pitchFamily="34" charset="0"/>
                        <a:ea typeface="Arial" panose="020B0604020202020204" pitchFamily="34" charset="0"/>
                        <a:cs typeface="Times New Roman" panose="02020603050405020304" pitchFamily="18" charset="0"/>
                      </a:endParaRPr>
                    </a:p>
                    <a:p>
                      <a:pPr marL="80645">
                        <a:lnSpc>
                          <a:spcPct val="100000"/>
                        </a:lnSpc>
                      </a:pPr>
                      <a:r>
                        <a:rPr lang="es-CL" sz="1400">
                          <a:effectLst/>
                          <a:latin typeface="Arial Narrow" panose="020B0606020202030204" pitchFamily="34" charset="0"/>
                          <a:ea typeface="Arial" panose="020B0604020202020204" pitchFamily="34" charset="0"/>
                          <a:cs typeface="Times New Roman" panose="02020603050405020304" pitchFamily="18" charset="0"/>
                        </a:rPr>
                        <a:t>Presencial, remoto y escrito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7395077"/>
                  </a:ext>
                </a:extLst>
              </a:tr>
              <a:tr h="220400">
                <a:tc>
                  <a:txBody>
                    <a:bodyPr/>
                    <a:lstStyle/>
                    <a:p>
                      <a:pPr marL="76200">
                        <a:lnSpc>
                          <a:spcPct val="100000"/>
                        </a:lnSpc>
                        <a:spcBef>
                          <a:spcPts val="620"/>
                        </a:spcBef>
                        <a:spcAft>
                          <a:spcPts val="0"/>
                        </a:spcAft>
                      </a:pPr>
                      <a:r>
                        <a:rPr lang="es-CL" sz="1400">
                          <a:effectLst/>
                          <a:latin typeface="Arial Narrow" panose="020B0606020202030204" pitchFamily="34" charset="0"/>
                          <a:ea typeface="Arial" panose="020B0604020202020204" pitchFamily="34" charset="0"/>
                          <a:cs typeface="Times New Roman" panose="02020603050405020304" pitchFamily="18" charset="0"/>
                        </a:rPr>
                        <a:t>Educación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76200" algn="just">
                        <a:lnSpc>
                          <a:spcPct val="100000"/>
                        </a:lnSpc>
                      </a:pPr>
                      <a:r>
                        <a:rPr lang="es-CL" sz="1400" dirty="0">
                          <a:effectLst/>
                          <a:latin typeface="Arial Narrow" panose="020B0606020202030204" pitchFamily="34" charset="0"/>
                          <a:ea typeface="Arial" panose="020B0604020202020204" pitchFamily="34" charset="0"/>
                          <a:cs typeface="Times New Roman" panose="02020603050405020304" pitchFamily="18" charset="0"/>
                        </a:rPr>
                        <a:t>Colaboración en el proceso formativo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0645">
                        <a:lnSpc>
                          <a:spcPct val="100000"/>
                        </a:lnSpc>
                      </a:pPr>
                      <a:r>
                        <a:rPr lang="es-CL" sz="1400">
                          <a:effectLst/>
                          <a:latin typeface="Arial Narrow" panose="020B0606020202030204" pitchFamily="34" charset="0"/>
                          <a:ea typeface="Arial" panose="020B0604020202020204" pitchFamily="34" charset="0"/>
                          <a:cs typeface="Times New Roman" panose="02020603050405020304" pitchFamily="18" charset="0"/>
                        </a:rPr>
                        <a:t>Presencial, remoto y escrito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7195951"/>
                  </a:ext>
                </a:extLst>
              </a:tr>
              <a:tr h="407938">
                <a:tc>
                  <a:txBody>
                    <a:bodyPr/>
                    <a:lstStyle/>
                    <a:p>
                      <a:pPr marL="76200">
                        <a:lnSpc>
                          <a:spcPct val="100000"/>
                        </a:lnSpc>
                        <a:spcBef>
                          <a:spcPts val="620"/>
                        </a:spcBef>
                        <a:spcAft>
                          <a:spcPts val="0"/>
                        </a:spcAft>
                      </a:pPr>
                      <a:r>
                        <a:rPr lang="es-CL" sz="1400">
                          <a:effectLst/>
                          <a:latin typeface="Arial Narrow" panose="020B0606020202030204" pitchFamily="34" charset="0"/>
                          <a:ea typeface="Arial" panose="020B0604020202020204" pitchFamily="34" charset="0"/>
                          <a:cs typeface="Times New Roman" panose="02020603050405020304" pitchFamily="18" charset="0"/>
                        </a:rPr>
                        <a:t>Medios de Comunicación Social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76200" algn="just">
                        <a:lnSpc>
                          <a:spcPct val="100000"/>
                        </a:lnSpc>
                      </a:pPr>
                      <a:r>
                        <a:rPr lang="es-CL" sz="1400" dirty="0">
                          <a:effectLst/>
                          <a:latin typeface="Arial Narrow" panose="020B0606020202030204" pitchFamily="34" charset="0"/>
                          <a:ea typeface="Arial" panose="020B0604020202020204" pitchFamily="34" charset="0"/>
                          <a:cs typeface="Times New Roman" panose="02020603050405020304" pitchFamily="18" charset="0"/>
                        </a:rPr>
                        <a:t>Información veraz y oportuna sobre las acciones llevadas a cabo para el cumplimiento</a:t>
                      </a:r>
                      <a:r>
                        <a:rPr lang="es-CL" sz="1400" spc="-40" dirty="0">
                          <a:effectLst/>
                          <a:latin typeface="Arial Narrow" panose="020B0606020202030204" pitchFamily="34" charset="0"/>
                          <a:ea typeface="Arial" panose="020B0604020202020204" pitchFamily="34" charset="0"/>
                          <a:cs typeface="Times New Roman" panose="02020603050405020304" pitchFamily="18" charset="0"/>
                        </a:rPr>
                        <a:t> </a:t>
                      </a:r>
                      <a:r>
                        <a:rPr lang="es-CL" sz="1400" dirty="0">
                          <a:effectLst/>
                          <a:latin typeface="Arial Narrow" panose="020B0606020202030204" pitchFamily="34" charset="0"/>
                          <a:ea typeface="Arial" panose="020B0604020202020204" pitchFamily="34" charset="0"/>
                          <a:cs typeface="Times New Roman" panose="02020603050405020304" pitchFamily="18" charset="0"/>
                        </a:rPr>
                        <a:t>de</a:t>
                      </a:r>
                      <a:r>
                        <a:rPr lang="es-CL" sz="1400" spc="-15" dirty="0">
                          <a:effectLst/>
                          <a:latin typeface="Arial Narrow" panose="020B0606020202030204" pitchFamily="34" charset="0"/>
                          <a:ea typeface="Arial" panose="020B0604020202020204" pitchFamily="34" charset="0"/>
                          <a:cs typeface="Times New Roman" panose="02020603050405020304" pitchFamily="18" charset="0"/>
                        </a:rPr>
                        <a:t> </a:t>
                      </a:r>
                      <a:r>
                        <a:rPr lang="es-CL" sz="1400" dirty="0">
                          <a:effectLst/>
                          <a:latin typeface="Arial Narrow" panose="020B0606020202030204" pitchFamily="34" charset="0"/>
                          <a:ea typeface="Arial" panose="020B0604020202020204" pitchFamily="34" charset="0"/>
                          <a:cs typeface="Times New Roman" panose="02020603050405020304" pitchFamily="18" charset="0"/>
                        </a:rPr>
                        <a:t>la</a:t>
                      </a:r>
                      <a:r>
                        <a:rPr lang="es-CL" sz="1400" spc="-5" dirty="0">
                          <a:effectLst/>
                          <a:latin typeface="Arial Narrow" panose="020B0606020202030204" pitchFamily="34" charset="0"/>
                          <a:ea typeface="Arial" panose="020B0604020202020204" pitchFamily="34" charset="0"/>
                          <a:cs typeface="Times New Roman" panose="02020603050405020304" pitchFamily="18" charset="0"/>
                        </a:rPr>
                        <a:t> </a:t>
                      </a:r>
                      <a:r>
                        <a:rPr lang="es-CL" sz="1400" dirty="0">
                          <a:effectLst/>
                          <a:latin typeface="Arial Narrow" panose="020B0606020202030204" pitchFamily="34" charset="0"/>
                          <a:ea typeface="Arial" panose="020B0604020202020204" pitchFamily="34" charset="0"/>
                          <a:cs typeface="Times New Roman" panose="02020603050405020304" pitchFamily="18" charset="0"/>
                        </a:rPr>
                        <a:t>labor</a:t>
                      </a:r>
                      <a:r>
                        <a:rPr lang="es-CL" sz="1400" spc="-10" dirty="0">
                          <a:effectLst/>
                          <a:latin typeface="Arial Narrow" panose="020B0606020202030204" pitchFamily="34" charset="0"/>
                          <a:ea typeface="Arial" panose="020B0604020202020204" pitchFamily="34" charset="0"/>
                          <a:cs typeface="Times New Roman" panose="02020603050405020304" pitchFamily="18" charset="0"/>
                        </a:rPr>
                        <a:t> </a:t>
                      </a:r>
                      <a:r>
                        <a:rPr lang="es-CL" sz="1400" dirty="0">
                          <a:effectLst/>
                          <a:latin typeface="Arial Narrow" panose="020B0606020202030204" pitchFamily="34" charset="0"/>
                          <a:ea typeface="Arial" panose="020B0604020202020204" pitchFamily="34" charset="0"/>
                          <a:cs typeface="Times New Roman" panose="02020603050405020304" pitchFamily="18" charset="0"/>
                        </a:rPr>
                        <a:t>que</a:t>
                      </a:r>
                      <a:r>
                        <a:rPr lang="es-CL" sz="1400" spc="-30" dirty="0">
                          <a:effectLst/>
                          <a:latin typeface="Arial Narrow" panose="020B0606020202030204" pitchFamily="34" charset="0"/>
                          <a:ea typeface="Arial" panose="020B0604020202020204" pitchFamily="34" charset="0"/>
                          <a:cs typeface="Times New Roman" panose="02020603050405020304" pitchFamily="18" charset="0"/>
                        </a:rPr>
                        <a:t> </a:t>
                      </a:r>
                      <a:r>
                        <a:rPr lang="es-CL" sz="1400" dirty="0">
                          <a:effectLst/>
                          <a:latin typeface="Arial Narrow" panose="020B0606020202030204" pitchFamily="34" charset="0"/>
                          <a:ea typeface="Arial" panose="020B0604020202020204" pitchFamily="34" charset="0"/>
                          <a:cs typeface="Times New Roman" panose="02020603050405020304" pitchFamily="18" charset="0"/>
                        </a:rPr>
                        <a:t>se</a:t>
                      </a:r>
                      <a:r>
                        <a:rPr lang="es-CL" sz="1400" spc="-15" dirty="0">
                          <a:effectLst/>
                          <a:latin typeface="Arial Narrow" panose="020B0606020202030204" pitchFamily="34" charset="0"/>
                          <a:ea typeface="Arial" panose="020B0604020202020204" pitchFamily="34" charset="0"/>
                          <a:cs typeface="Times New Roman" panose="02020603050405020304" pitchFamily="18" charset="0"/>
                        </a:rPr>
                        <a:t> </a:t>
                      </a:r>
                      <a:r>
                        <a:rPr lang="es-CL" sz="1400" dirty="0">
                          <a:effectLst/>
                          <a:latin typeface="Arial Narrow" panose="020B0606020202030204" pitchFamily="34" charset="0"/>
                          <a:ea typeface="Arial" panose="020B0604020202020204" pitchFamily="34" charset="0"/>
                          <a:cs typeface="Times New Roman" panose="02020603050405020304" pitchFamily="18" charset="0"/>
                        </a:rPr>
                        <a:t>le</a:t>
                      </a:r>
                      <a:r>
                        <a:rPr lang="es-CL" sz="1400" spc="-10" dirty="0">
                          <a:effectLst/>
                          <a:latin typeface="Arial Narrow" panose="020B0606020202030204" pitchFamily="34" charset="0"/>
                          <a:ea typeface="Arial" panose="020B0604020202020204" pitchFamily="34" charset="0"/>
                          <a:cs typeface="Times New Roman" panose="02020603050405020304" pitchFamily="18" charset="0"/>
                        </a:rPr>
                        <a:t> </a:t>
                      </a:r>
                      <a:r>
                        <a:rPr lang="es-CL" sz="1400" dirty="0">
                          <a:effectLst/>
                          <a:latin typeface="Arial Narrow" panose="020B0606020202030204" pitchFamily="34" charset="0"/>
                          <a:ea typeface="Arial" panose="020B0604020202020204" pitchFamily="34" charset="0"/>
                          <a:cs typeface="Times New Roman" panose="02020603050405020304" pitchFamily="18" charset="0"/>
                        </a:rPr>
                        <a:t>ha</a:t>
                      </a:r>
                      <a:r>
                        <a:rPr lang="es-CL" sz="1400" spc="-15" dirty="0">
                          <a:effectLst/>
                          <a:latin typeface="Arial Narrow" panose="020B0606020202030204" pitchFamily="34" charset="0"/>
                          <a:ea typeface="Arial" panose="020B0604020202020204" pitchFamily="34" charset="0"/>
                          <a:cs typeface="Times New Roman" panose="02020603050405020304" pitchFamily="18" charset="0"/>
                        </a:rPr>
                        <a:t> </a:t>
                      </a:r>
                      <a:r>
                        <a:rPr lang="es-CL" sz="1400" dirty="0">
                          <a:effectLst/>
                          <a:latin typeface="Arial Narrow" panose="020B0606020202030204" pitchFamily="34" charset="0"/>
                          <a:ea typeface="Arial" panose="020B0604020202020204" pitchFamily="34" charset="0"/>
                          <a:cs typeface="Times New Roman" panose="02020603050405020304" pitchFamily="18" charset="0"/>
                        </a:rPr>
                        <a:t>encomendado,</a:t>
                      </a:r>
                      <a:r>
                        <a:rPr lang="es-CL" sz="1400" spc="-45" dirty="0">
                          <a:effectLst/>
                          <a:latin typeface="Arial Narrow" panose="020B0606020202030204" pitchFamily="34" charset="0"/>
                          <a:ea typeface="Arial" panose="020B0604020202020204" pitchFamily="34" charset="0"/>
                          <a:cs typeface="Times New Roman" panose="02020603050405020304" pitchFamily="18" charset="0"/>
                        </a:rPr>
                        <a:t> </a:t>
                      </a:r>
                      <a:r>
                        <a:rPr lang="es-CL" sz="1400" dirty="0">
                          <a:effectLst/>
                          <a:latin typeface="Arial Narrow" panose="020B0606020202030204" pitchFamily="34" charset="0"/>
                          <a:ea typeface="Arial" panose="020B0604020202020204" pitchFamily="34" charset="0"/>
                          <a:cs typeface="Times New Roman" panose="02020603050405020304" pitchFamily="18" charset="0"/>
                        </a:rPr>
                        <a:t>así</a:t>
                      </a:r>
                      <a:r>
                        <a:rPr lang="es-CL" sz="1400" spc="-25" dirty="0">
                          <a:effectLst/>
                          <a:latin typeface="Arial Narrow" panose="020B0606020202030204" pitchFamily="34" charset="0"/>
                          <a:ea typeface="Arial" panose="020B0604020202020204" pitchFamily="34" charset="0"/>
                          <a:cs typeface="Times New Roman" panose="02020603050405020304" pitchFamily="18" charset="0"/>
                        </a:rPr>
                        <a:t> </a:t>
                      </a:r>
                      <a:r>
                        <a:rPr lang="es-CL" sz="1400" dirty="0">
                          <a:effectLst/>
                          <a:latin typeface="Arial Narrow" panose="020B0606020202030204" pitchFamily="34" charset="0"/>
                          <a:ea typeface="Arial" panose="020B0604020202020204" pitchFamily="34" charset="0"/>
                          <a:cs typeface="Times New Roman" panose="02020603050405020304" pitchFamily="18" charset="0"/>
                        </a:rPr>
                        <a:t>como</a:t>
                      </a:r>
                      <a:r>
                        <a:rPr lang="es-CL" sz="1400" spc="-40" dirty="0">
                          <a:effectLst/>
                          <a:latin typeface="Arial Narrow" panose="020B0606020202030204" pitchFamily="34" charset="0"/>
                          <a:ea typeface="Arial" panose="020B0604020202020204" pitchFamily="34" charset="0"/>
                          <a:cs typeface="Times New Roman" panose="02020603050405020304" pitchFamily="18" charset="0"/>
                        </a:rPr>
                        <a:t> </a:t>
                      </a:r>
                      <a:r>
                        <a:rPr lang="es-CL" sz="1400" dirty="0">
                          <a:effectLst/>
                          <a:latin typeface="Arial Narrow" panose="020B0606020202030204" pitchFamily="34" charset="0"/>
                          <a:ea typeface="Arial" panose="020B0604020202020204" pitchFamily="34" charset="0"/>
                          <a:cs typeface="Times New Roman" panose="02020603050405020304" pitchFamily="18" charset="0"/>
                        </a:rPr>
                        <a:t>de</a:t>
                      </a:r>
                      <a:r>
                        <a:rPr lang="es-CL" sz="1400" spc="-10" dirty="0">
                          <a:effectLst/>
                          <a:latin typeface="Arial Narrow" panose="020B0606020202030204" pitchFamily="34" charset="0"/>
                          <a:ea typeface="Arial" panose="020B0604020202020204" pitchFamily="34" charset="0"/>
                          <a:cs typeface="Times New Roman" panose="02020603050405020304" pitchFamily="18" charset="0"/>
                        </a:rPr>
                        <a:t> </a:t>
                      </a:r>
                      <a:r>
                        <a:rPr lang="es-CL" sz="1400" dirty="0">
                          <a:effectLst/>
                          <a:latin typeface="Arial Narrow" panose="020B0606020202030204" pitchFamily="34" charset="0"/>
                          <a:ea typeface="Arial" panose="020B0604020202020204" pitchFamily="34" charset="0"/>
                          <a:cs typeface="Times New Roman" panose="02020603050405020304" pitchFamily="18" charset="0"/>
                        </a:rPr>
                        <a:t>su</a:t>
                      </a:r>
                      <a:r>
                        <a:rPr lang="es-CL" sz="1400" spc="-30" dirty="0">
                          <a:effectLst/>
                          <a:latin typeface="Arial Narrow" panose="020B0606020202030204" pitchFamily="34" charset="0"/>
                          <a:ea typeface="Arial" panose="020B0604020202020204" pitchFamily="34" charset="0"/>
                          <a:cs typeface="Times New Roman" panose="02020603050405020304" pitchFamily="18" charset="0"/>
                        </a:rPr>
                        <a:t> </a:t>
                      </a:r>
                      <a:r>
                        <a:rPr lang="es-CL" sz="1400" dirty="0">
                          <a:effectLst/>
                          <a:latin typeface="Arial Narrow" panose="020B0606020202030204" pitchFamily="34" charset="0"/>
                          <a:ea typeface="Arial" panose="020B0604020202020204" pitchFamily="34" charset="0"/>
                          <a:cs typeface="Times New Roman" panose="02020603050405020304" pitchFamily="18" charset="0"/>
                        </a:rPr>
                        <a:t>impacto</a:t>
                      </a:r>
                      <a:r>
                        <a:rPr lang="es-CL" sz="1400" spc="-30" dirty="0">
                          <a:effectLst/>
                          <a:latin typeface="Arial Narrow" panose="020B0606020202030204" pitchFamily="34" charset="0"/>
                          <a:ea typeface="Arial" panose="020B0604020202020204" pitchFamily="34" charset="0"/>
                          <a:cs typeface="Times New Roman" panose="02020603050405020304" pitchFamily="18" charset="0"/>
                        </a:rPr>
                        <a:t> </a:t>
                      </a:r>
                      <a:r>
                        <a:rPr lang="es-CL" sz="1400" dirty="0">
                          <a:effectLst/>
                          <a:latin typeface="Arial Narrow" panose="020B0606020202030204" pitchFamily="34" charset="0"/>
                          <a:ea typeface="Arial" panose="020B0604020202020204" pitchFamily="34" charset="0"/>
                          <a:cs typeface="Times New Roman" panose="02020603050405020304" pitchFamily="18" charset="0"/>
                        </a:rPr>
                        <a:t>en la sociedad y políticas</a:t>
                      </a:r>
                      <a:r>
                        <a:rPr lang="es-CL" sz="1400" spc="-25" dirty="0">
                          <a:effectLst/>
                          <a:latin typeface="Arial Narrow" panose="020B0606020202030204" pitchFamily="34" charset="0"/>
                          <a:ea typeface="Arial" panose="020B0604020202020204" pitchFamily="34" charset="0"/>
                          <a:cs typeface="Times New Roman" panose="02020603050405020304" pitchFamily="18" charset="0"/>
                        </a:rPr>
                        <a:t> </a:t>
                      </a:r>
                      <a:r>
                        <a:rPr lang="es-CL" sz="1400" dirty="0">
                          <a:effectLst/>
                          <a:latin typeface="Arial Narrow" panose="020B0606020202030204" pitchFamily="34" charset="0"/>
                          <a:ea typeface="Arial" panose="020B0604020202020204" pitchFamily="34" charset="0"/>
                          <a:cs typeface="Times New Roman" panose="02020603050405020304" pitchFamily="18" charset="0"/>
                        </a:rPr>
                        <a:t>públicas.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0645">
                        <a:lnSpc>
                          <a:spcPct val="100000"/>
                        </a:lnSpc>
                      </a:pPr>
                      <a:r>
                        <a:rPr lang="es-CL" sz="1400">
                          <a:effectLst/>
                          <a:latin typeface="Arial Narrow" panose="020B0606020202030204" pitchFamily="34" charset="0"/>
                          <a:ea typeface="Arial" panose="020B0604020202020204" pitchFamily="34" charset="0"/>
                          <a:cs typeface="Times New Roman" panose="02020603050405020304" pitchFamily="18" charset="0"/>
                        </a:rPr>
                        <a:t>Presencial, remoto, canales digitales propios por intermediación de los MCS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0691527"/>
                  </a:ext>
                </a:extLst>
              </a:tr>
              <a:tr h="407938">
                <a:tc>
                  <a:txBody>
                    <a:bodyPr/>
                    <a:lstStyle/>
                    <a:p>
                      <a:pPr marL="76200">
                        <a:lnSpc>
                          <a:spcPct val="100000"/>
                        </a:lnSpc>
                        <a:spcBef>
                          <a:spcPts val="620"/>
                        </a:spcBef>
                        <a:spcAft>
                          <a:spcPts val="0"/>
                        </a:spcAft>
                      </a:pPr>
                      <a:r>
                        <a:rPr lang="es-CL" sz="1400">
                          <a:effectLst/>
                          <a:latin typeface="Arial Narrow" panose="020B0606020202030204" pitchFamily="34" charset="0"/>
                          <a:ea typeface="Arial" panose="020B0604020202020204" pitchFamily="34" charset="0"/>
                          <a:cs typeface="Times New Roman" panose="02020603050405020304" pitchFamily="18" charset="0"/>
                        </a:rPr>
                        <a:t>Socios colaboradores y alianzas con terceros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76200" algn="just">
                        <a:lnSpc>
                          <a:spcPct val="100000"/>
                        </a:lnSpc>
                      </a:pPr>
                      <a:r>
                        <a:rPr lang="es-CL" sz="1400" dirty="0">
                          <a:effectLst/>
                          <a:latin typeface="Arial Narrow" panose="020B0606020202030204" pitchFamily="34" charset="0"/>
                          <a:ea typeface="Arial" panose="020B0604020202020204" pitchFamily="34" charset="0"/>
                          <a:cs typeface="Times New Roman" panose="02020603050405020304" pitchFamily="18" charset="0"/>
                        </a:rPr>
                        <a:t>Ser parte de la tarea de reparación de la condición de vulnerabilidad de los niños que llegan a nuestros programas incorporándoles un acceso a la cultura, deporte y otras actividades que complementan la intervención terapéutica que ejerce la fundación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0645">
                        <a:lnSpc>
                          <a:spcPct val="100000"/>
                        </a:lnSpc>
                      </a:pPr>
                      <a:r>
                        <a:rPr lang="es-CL" sz="1400" dirty="0">
                          <a:effectLst/>
                          <a:latin typeface="Arial Narrow" panose="020B0606020202030204" pitchFamily="34" charset="0"/>
                          <a:ea typeface="Arial" panose="020B0604020202020204" pitchFamily="34" charset="0"/>
                          <a:cs typeface="Times New Roman" panose="02020603050405020304" pitchFamily="18" charset="0"/>
                        </a:rPr>
                        <a:t>Presencial, remoto, canales digitales propios por intermediación de los MCS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8826842"/>
                  </a:ext>
                </a:extLst>
              </a:tr>
              <a:tr h="220400">
                <a:tc>
                  <a:txBody>
                    <a:bodyPr/>
                    <a:lstStyle/>
                    <a:p>
                      <a:pPr marL="76200">
                        <a:lnSpc>
                          <a:spcPct val="100000"/>
                        </a:lnSpc>
                        <a:spcBef>
                          <a:spcPts val="620"/>
                        </a:spcBef>
                        <a:spcAft>
                          <a:spcPts val="0"/>
                        </a:spcAft>
                      </a:pPr>
                      <a:r>
                        <a:rPr lang="es-CL" sz="1400">
                          <a:effectLst/>
                          <a:latin typeface="Arial Narrow" panose="020B0606020202030204" pitchFamily="34" charset="0"/>
                          <a:ea typeface="Arial" panose="020B0604020202020204" pitchFamily="34" charset="0"/>
                          <a:cs typeface="Times New Roman" panose="02020603050405020304" pitchFamily="18" charset="0"/>
                        </a:rPr>
                        <a:t>Defensoría de la Niñez</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76200" algn="just">
                        <a:lnSpc>
                          <a:spcPct val="100000"/>
                        </a:lnSpc>
                      </a:pPr>
                      <a:r>
                        <a:rPr lang="es-CL" sz="1400">
                          <a:effectLst/>
                          <a:latin typeface="Arial Narrow" panose="020B0606020202030204" pitchFamily="34" charset="0"/>
                          <a:ea typeface="Arial" panose="020B0604020202020204" pitchFamily="34" charset="0"/>
                          <a:cs typeface="Times New Roman" panose="02020603050405020304" pitchFamily="18" charset="0"/>
                        </a:rPr>
                        <a:t>Disponibilidad y oportunidad de respuesta ante requerimientos.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0645">
                        <a:lnSpc>
                          <a:spcPct val="100000"/>
                        </a:lnSpc>
                      </a:pPr>
                      <a:r>
                        <a:rPr lang="es-CL" sz="1400" dirty="0">
                          <a:effectLst/>
                          <a:latin typeface="Arial Narrow" panose="020B0606020202030204" pitchFamily="34" charset="0"/>
                          <a:ea typeface="Arial" panose="020B0604020202020204" pitchFamily="34" charset="0"/>
                          <a:cs typeface="Times New Roman" panose="02020603050405020304" pitchFamily="18" charset="0"/>
                        </a:rPr>
                        <a:t>Oficios, cartas, e-mail, reuniones.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9112314"/>
                  </a:ext>
                </a:extLst>
              </a:tr>
              <a:tr h="270882">
                <a:tc>
                  <a:txBody>
                    <a:bodyPr/>
                    <a:lstStyle/>
                    <a:p>
                      <a:pPr marL="76200">
                        <a:lnSpc>
                          <a:spcPct val="100000"/>
                        </a:lnSpc>
                        <a:spcBef>
                          <a:spcPts val="620"/>
                        </a:spcBef>
                        <a:spcAft>
                          <a:spcPts val="0"/>
                        </a:spcAft>
                      </a:pPr>
                      <a:r>
                        <a:rPr lang="es-CL" sz="1400">
                          <a:effectLst/>
                          <a:latin typeface="Arial Narrow" panose="020B0606020202030204" pitchFamily="34" charset="0"/>
                          <a:ea typeface="Arial" panose="020B0604020202020204" pitchFamily="34" charset="0"/>
                          <a:cs typeface="Times New Roman" panose="02020603050405020304" pitchFamily="18" charset="0"/>
                        </a:rPr>
                        <a:t>Instituto Nacional de Derechos Humanos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76200" algn="just">
                        <a:lnSpc>
                          <a:spcPct val="100000"/>
                        </a:lnSpc>
                      </a:pPr>
                      <a:r>
                        <a:rPr lang="es-CL" sz="1400">
                          <a:effectLst/>
                          <a:latin typeface="Arial Narrow" panose="020B0606020202030204" pitchFamily="34" charset="0"/>
                          <a:ea typeface="Arial" panose="020B0604020202020204" pitchFamily="34" charset="0"/>
                          <a:cs typeface="Times New Roman" panose="02020603050405020304" pitchFamily="18" charset="0"/>
                        </a:rPr>
                        <a:t>Disponibilidad y oportunidad de respuesta ante requerimientos.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0645">
                        <a:lnSpc>
                          <a:spcPct val="100000"/>
                        </a:lnSpc>
                      </a:pPr>
                      <a:r>
                        <a:rPr lang="es-CL" sz="1400" dirty="0">
                          <a:effectLst/>
                          <a:latin typeface="Arial Narrow" panose="020B0606020202030204" pitchFamily="34" charset="0"/>
                          <a:ea typeface="Arial" panose="020B0604020202020204" pitchFamily="34" charset="0"/>
                          <a:cs typeface="Times New Roman" panose="02020603050405020304" pitchFamily="18" charset="0"/>
                        </a:rPr>
                        <a:t>Oficios, cartas, e-mail, reuniones.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7987599"/>
                  </a:ext>
                </a:extLst>
              </a:tr>
              <a:tr h="271959">
                <a:tc>
                  <a:txBody>
                    <a:bodyPr/>
                    <a:lstStyle/>
                    <a:p>
                      <a:pPr marL="76200">
                        <a:lnSpc>
                          <a:spcPct val="100000"/>
                        </a:lnSpc>
                        <a:spcBef>
                          <a:spcPts val="620"/>
                        </a:spcBef>
                        <a:spcAft>
                          <a:spcPts val="0"/>
                        </a:spcAft>
                      </a:pPr>
                      <a:r>
                        <a:rPr lang="es-CL" sz="1400">
                          <a:solidFill>
                            <a:srgbClr val="000000"/>
                          </a:solidFill>
                          <a:effectLst/>
                          <a:latin typeface="Arial Narrow" panose="020B0606020202030204" pitchFamily="34" charset="0"/>
                          <a:ea typeface="Arial" panose="020B0604020202020204" pitchFamily="34" charset="0"/>
                          <a:cs typeface="Times New Roman" panose="02020603050405020304" pitchFamily="18" charset="0"/>
                        </a:rPr>
                        <a:t>Poder Judicial</a:t>
                      </a:r>
                      <a:endParaRPr lang="es-CL" sz="1400">
                        <a:effectLst/>
                        <a:latin typeface="Arial Narrow" panose="020B060602020203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72000" marR="76200" algn="just">
                        <a:lnSpc>
                          <a:spcPct val="100000"/>
                        </a:lnSpc>
                      </a:pPr>
                      <a:r>
                        <a:rPr lang="es-CL" sz="1400" dirty="0">
                          <a:solidFill>
                            <a:srgbClr val="000000"/>
                          </a:solidFill>
                          <a:effectLst/>
                          <a:latin typeface="Arial Narrow" panose="020B0606020202030204" pitchFamily="34" charset="0"/>
                          <a:ea typeface="Arial" panose="020B0604020202020204" pitchFamily="34" charset="0"/>
                          <a:cs typeface="Times New Roman" panose="02020603050405020304" pitchFamily="18" charset="0"/>
                        </a:rPr>
                        <a:t>Instancia judicial ante la Presentación de recursos en el ejercicio de nuestra fundación como OCA Acreditada.</a:t>
                      </a:r>
                      <a:endParaRPr lang="es-CL" sz="1400" dirty="0">
                        <a:effectLst/>
                        <a:latin typeface="Arial Narrow" panose="020B060602020203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80645">
                        <a:lnSpc>
                          <a:spcPct val="100000"/>
                        </a:lnSpc>
                      </a:pPr>
                      <a:r>
                        <a:rPr lang="es-CL" sz="1400" dirty="0">
                          <a:solidFill>
                            <a:srgbClr val="000000"/>
                          </a:solidFill>
                          <a:effectLst/>
                          <a:latin typeface="Arial Narrow" panose="020B0606020202030204" pitchFamily="34" charset="0"/>
                          <a:ea typeface="Arial" panose="020B0604020202020204" pitchFamily="34" charset="0"/>
                          <a:cs typeface="Times New Roman" panose="02020603050405020304" pitchFamily="18" charset="0"/>
                        </a:rPr>
                        <a:t>Presencial, remoto, oficios, cartas, e-mail, reuniones</a:t>
                      </a:r>
                      <a:endParaRPr lang="es-CL" sz="1400" dirty="0">
                        <a:effectLst/>
                        <a:latin typeface="Arial Narrow" panose="020B060602020203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558446746"/>
                  </a:ext>
                </a:extLst>
              </a:tr>
              <a:tr h="271959">
                <a:tc>
                  <a:txBody>
                    <a:bodyPr/>
                    <a:lstStyle/>
                    <a:p>
                      <a:pPr marL="76200">
                        <a:lnSpc>
                          <a:spcPct val="100000"/>
                        </a:lnSpc>
                        <a:spcBef>
                          <a:spcPts val="620"/>
                        </a:spcBef>
                        <a:spcAft>
                          <a:spcPts val="0"/>
                        </a:spcAft>
                      </a:pPr>
                      <a:r>
                        <a:rPr lang="es-CL" sz="1400">
                          <a:solidFill>
                            <a:srgbClr val="000000"/>
                          </a:solidFill>
                          <a:effectLst/>
                          <a:latin typeface="Arial Narrow" panose="020B0606020202030204" pitchFamily="34" charset="0"/>
                          <a:ea typeface="Arial" panose="020B0604020202020204" pitchFamily="34" charset="0"/>
                          <a:cs typeface="Times New Roman" panose="02020603050405020304" pitchFamily="18" charset="0"/>
                        </a:rPr>
                        <a:t>Tribunales Penales</a:t>
                      </a:r>
                      <a:endParaRPr lang="es-CL" sz="1400">
                        <a:effectLst/>
                        <a:latin typeface="Arial Narrow" panose="020B060602020203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72000" marR="76200" algn="just">
                        <a:lnSpc>
                          <a:spcPct val="100000"/>
                        </a:lnSpc>
                      </a:pPr>
                      <a:r>
                        <a:rPr lang="es-CL" sz="1400" dirty="0">
                          <a:solidFill>
                            <a:srgbClr val="000000"/>
                          </a:solidFill>
                          <a:effectLst/>
                          <a:latin typeface="Arial Narrow" panose="020B0606020202030204" pitchFamily="34" charset="0"/>
                          <a:ea typeface="Arial" panose="020B0604020202020204" pitchFamily="34" charset="0"/>
                          <a:cs typeface="Times New Roman" panose="02020603050405020304" pitchFamily="18" charset="0"/>
                        </a:rPr>
                        <a:t>Cumplimiento de sanciones y medidas. </a:t>
                      </a:r>
                      <a:endParaRPr lang="es-CL" sz="1400" dirty="0">
                        <a:effectLst/>
                        <a:latin typeface="Arial Narrow" panose="020B060602020203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80645">
                        <a:lnSpc>
                          <a:spcPct val="100000"/>
                        </a:lnSpc>
                      </a:pPr>
                      <a:r>
                        <a:rPr lang="es-CL" sz="1400" dirty="0">
                          <a:solidFill>
                            <a:srgbClr val="000000"/>
                          </a:solidFill>
                          <a:effectLst/>
                          <a:latin typeface="Arial Narrow" panose="020B0606020202030204" pitchFamily="34" charset="0"/>
                          <a:ea typeface="Arial" panose="020B0604020202020204" pitchFamily="34" charset="0"/>
                          <a:cs typeface="Times New Roman" panose="02020603050405020304" pitchFamily="18" charset="0"/>
                        </a:rPr>
                        <a:t>Presencial, remoto, oficios, cartas, e-mail, reuniones</a:t>
                      </a:r>
                      <a:endParaRPr lang="es-CL" sz="1400" dirty="0">
                        <a:effectLst/>
                        <a:latin typeface="Arial Narrow" panose="020B060602020203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2758032932"/>
                  </a:ext>
                </a:extLst>
              </a:tr>
            </a:tbl>
          </a:graphicData>
        </a:graphic>
      </p:graphicFrame>
      <p:sp>
        <p:nvSpPr>
          <p:cNvPr id="5" name="Título 1">
            <a:extLst>
              <a:ext uri="{FF2B5EF4-FFF2-40B4-BE49-F238E27FC236}">
                <a16:creationId xmlns:a16="http://schemas.microsoft.com/office/drawing/2014/main" id="{77A01509-A39B-434F-A20A-5B82F09BECFC}"/>
              </a:ext>
            </a:extLst>
          </p:cNvPr>
          <p:cNvSpPr txBox="1">
            <a:spLocks/>
          </p:cNvSpPr>
          <p:nvPr/>
        </p:nvSpPr>
        <p:spPr>
          <a:xfrm>
            <a:off x="1772529" y="262657"/>
            <a:ext cx="7877908" cy="109026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altLang="en-US" sz="3600" b="1" dirty="0">
                <a:latin typeface="Arial Narrow" panose="020B0606020202030204" pitchFamily="34" charset="0"/>
              </a:rPr>
              <a:t>PARTES INTERESADAS Y SUS REQUISITOS PERTINENTES AL SGC</a:t>
            </a:r>
            <a:endParaRPr lang="es-CL" altLang="en-US" sz="3600" b="1" dirty="0">
              <a:latin typeface="Arial Narrow" panose="020B0606020202030204" pitchFamily="34" charset="0"/>
            </a:endParaRPr>
          </a:p>
        </p:txBody>
      </p:sp>
    </p:spTree>
    <p:extLst>
      <p:ext uri="{BB962C8B-B14F-4D97-AF65-F5344CB8AC3E}">
        <p14:creationId xmlns:p14="http://schemas.microsoft.com/office/powerpoint/2010/main" val="39281662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D32E9917-2241-4BCB-82A3-8933ED76AC04}"/>
              </a:ext>
            </a:extLst>
          </p:cNvPr>
          <p:cNvGraphicFramePr>
            <a:graphicFrameLocks noGrp="1"/>
          </p:cNvGraphicFramePr>
          <p:nvPr>
            <p:extLst>
              <p:ext uri="{D42A27DB-BD31-4B8C-83A1-F6EECF244321}">
                <p14:modId xmlns:p14="http://schemas.microsoft.com/office/powerpoint/2010/main" val="1776623238"/>
              </p:ext>
            </p:extLst>
          </p:nvPr>
        </p:nvGraphicFramePr>
        <p:xfrm>
          <a:off x="152399" y="1352926"/>
          <a:ext cx="11887201" cy="5330356"/>
        </p:xfrm>
        <a:graphic>
          <a:graphicData uri="http://schemas.openxmlformats.org/drawingml/2006/table">
            <a:tbl>
              <a:tblPr firstRow="1" firstCol="1" lastRow="1" lastCol="1" bandRow="1" bandCol="1"/>
              <a:tblGrid>
                <a:gridCol w="2229288">
                  <a:extLst>
                    <a:ext uri="{9D8B030D-6E8A-4147-A177-3AD203B41FA5}">
                      <a16:colId xmlns:a16="http://schemas.microsoft.com/office/drawing/2014/main" val="3749075826"/>
                    </a:ext>
                  </a:extLst>
                </a:gridCol>
                <a:gridCol w="6790938">
                  <a:extLst>
                    <a:ext uri="{9D8B030D-6E8A-4147-A177-3AD203B41FA5}">
                      <a16:colId xmlns:a16="http://schemas.microsoft.com/office/drawing/2014/main" val="3394019644"/>
                    </a:ext>
                  </a:extLst>
                </a:gridCol>
                <a:gridCol w="2866975">
                  <a:extLst>
                    <a:ext uri="{9D8B030D-6E8A-4147-A177-3AD203B41FA5}">
                      <a16:colId xmlns:a16="http://schemas.microsoft.com/office/drawing/2014/main" val="47785145"/>
                    </a:ext>
                  </a:extLst>
                </a:gridCol>
              </a:tblGrid>
              <a:tr h="405891">
                <a:tc>
                  <a:txBody>
                    <a:bodyPr/>
                    <a:lstStyle/>
                    <a:p>
                      <a:pPr marL="61595">
                        <a:lnSpc>
                          <a:spcPts val="1110"/>
                        </a:lnSpc>
                        <a:spcBef>
                          <a:spcPts val="45"/>
                        </a:spcBef>
                        <a:spcAft>
                          <a:spcPts val="0"/>
                        </a:spcAft>
                      </a:pPr>
                      <a:r>
                        <a:rPr lang="es-CL" sz="1600" b="1">
                          <a:solidFill>
                            <a:srgbClr val="FFFFFF"/>
                          </a:solidFill>
                          <a:effectLst/>
                          <a:latin typeface="Arial Narrow" panose="020B0606020202030204" pitchFamily="34" charset="0"/>
                          <a:ea typeface="Arial" panose="020B0604020202020204" pitchFamily="34" charset="0"/>
                          <a:cs typeface="Times New Roman" panose="02020603050405020304" pitchFamily="18" charset="0"/>
                        </a:rPr>
                        <a:t>PARTES INTERESADAS</a:t>
                      </a:r>
                      <a:endParaRPr lang="es-CL" sz="1600">
                        <a:effectLst/>
                        <a:latin typeface="Arial Narrow" panose="020B060602020203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AFEF"/>
                    </a:solidFill>
                  </a:tcPr>
                </a:tc>
                <a:tc>
                  <a:txBody>
                    <a:bodyPr/>
                    <a:lstStyle/>
                    <a:p>
                      <a:pPr marL="1860550" marR="1845310" algn="ctr">
                        <a:lnSpc>
                          <a:spcPts val="1110"/>
                        </a:lnSpc>
                        <a:spcBef>
                          <a:spcPts val="45"/>
                        </a:spcBef>
                        <a:spcAft>
                          <a:spcPts val="0"/>
                        </a:spcAft>
                      </a:pPr>
                      <a:r>
                        <a:rPr lang="es-CL" sz="1600" b="1">
                          <a:solidFill>
                            <a:srgbClr val="FFFFFF"/>
                          </a:solidFill>
                          <a:effectLst/>
                          <a:latin typeface="Arial Narrow" panose="020B0606020202030204" pitchFamily="34" charset="0"/>
                          <a:ea typeface="Arial" panose="020B0604020202020204" pitchFamily="34" charset="0"/>
                          <a:cs typeface="Times New Roman" panose="02020603050405020304" pitchFamily="18" charset="0"/>
                        </a:rPr>
                        <a:t>REQUISITOS</a:t>
                      </a:r>
                      <a:endParaRPr lang="es-CL" sz="1600">
                        <a:effectLst/>
                        <a:latin typeface="Arial Narrow" panose="020B060602020203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AFEF"/>
                    </a:solidFill>
                  </a:tcPr>
                </a:tc>
                <a:tc>
                  <a:txBody>
                    <a:bodyPr/>
                    <a:lstStyle/>
                    <a:p>
                      <a:pPr marL="33655" algn="ctr">
                        <a:lnSpc>
                          <a:spcPts val="1110"/>
                        </a:lnSpc>
                        <a:spcBef>
                          <a:spcPts val="45"/>
                        </a:spcBef>
                        <a:spcAft>
                          <a:spcPts val="0"/>
                        </a:spcAft>
                      </a:pPr>
                      <a:r>
                        <a:rPr lang="es-CL" sz="1600" b="1">
                          <a:solidFill>
                            <a:srgbClr val="FFFFFF"/>
                          </a:solidFill>
                          <a:effectLst/>
                          <a:latin typeface="Arial Narrow" panose="020B0606020202030204" pitchFamily="34" charset="0"/>
                          <a:ea typeface="Arial" panose="020B0604020202020204" pitchFamily="34" charset="0"/>
                          <a:cs typeface="Times New Roman" panose="02020603050405020304" pitchFamily="18" charset="0"/>
                        </a:rPr>
                        <a:t>CANAL DE COMUNICACIÓN</a:t>
                      </a:r>
                      <a:endParaRPr lang="es-CL" sz="1600">
                        <a:effectLst/>
                        <a:latin typeface="Arial Narrow" panose="020B060602020203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AFEF"/>
                    </a:solidFill>
                  </a:tcPr>
                </a:tc>
                <a:extLst>
                  <a:ext uri="{0D108BD9-81ED-4DB2-BD59-A6C34878D82A}">
                    <a16:rowId xmlns:a16="http://schemas.microsoft.com/office/drawing/2014/main" val="431139512"/>
                  </a:ext>
                </a:extLst>
              </a:tr>
              <a:tr h="881708">
                <a:tc>
                  <a:txBody>
                    <a:bodyPr/>
                    <a:lstStyle/>
                    <a:p>
                      <a:pPr marL="76200">
                        <a:lnSpc>
                          <a:spcPct val="100000"/>
                        </a:lnSpc>
                        <a:spcBef>
                          <a:spcPts val="50"/>
                        </a:spcBef>
                        <a:spcAft>
                          <a:spcPts val="0"/>
                        </a:spcAft>
                      </a:pPr>
                      <a:r>
                        <a:rPr lang="es-CL" sz="1600" dirty="0">
                          <a:solidFill>
                            <a:srgbClr val="000000"/>
                          </a:solidFill>
                          <a:effectLst/>
                          <a:latin typeface="Arial Narrow" panose="020B0606020202030204" pitchFamily="34" charset="0"/>
                          <a:ea typeface="Arial" panose="020B0604020202020204" pitchFamily="34" charset="0"/>
                          <a:cs typeface="Times New Roman" panose="02020603050405020304" pitchFamily="18" charset="0"/>
                        </a:rPr>
                        <a:t>Oficinas locales de niñez (OLN), Establecimientos Educacionales, Jardines Infantiles, salud.</a:t>
                      </a:r>
                      <a:endParaRPr lang="es-CL" sz="1600" dirty="0">
                        <a:effectLst/>
                        <a:latin typeface="Arial Narrow" panose="020B060602020203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79375"/>
                      <a:r>
                        <a:rPr lang="es-CL" sz="1600" dirty="0">
                          <a:solidFill>
                            <a:srgbClr val="000000"/>
                          </a:solidFill>
                          <a:effectLst/>
                          <a:latin typeface="Arial Narrow" panose="020B0606020202030204" pitchFamily="34" charset="0"/>
                          <a:ea typeface="Arial" panose="020B0604020202020204" pitchFamily="34" charset="0"/>
                          <a:cs typeface="Times New Roman" panose="02020603050405020304" pitchFamily="18" charset="0"/>
                        </a:rPr>
                        <a:t>Otorgar atención preventiva de carácter terapéutico especializado a niños/as (PCIT) derivados de estas instituciones.</a:t>
                      </a:r>
                      <a:endParaRPr lang="es-CL" sz="1600" dirty="0">
                        <a:effectLst/>
                        <a:latin typeface="Arial Narrow" panose="020B060602020203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80645"/>
                      <a:r>
                        <a:rPr lang="es-CL" sz="1600" dirty="0">
                          <a:solidFill>
                            <a:srgbClr val="000000"/>
                          </a:solidFill>
                          <a:effectLst/>
                          <a:latin typeface="Arial Narrow" panose="020B0606020202030204" pitchFamily="34" charset="0"/>
                          <a:ea typeface="Arial" panose="020B0604020202020204" pitchFamily="34" charset="0"/>
                          <a:cs typeface="Times New Roman" panose="02020603050405020304" pitchFamily="18" charset="0"/>
                        </a:rPr>
                        <a:t>Presencial, Oficios, cartas, e-mail, reuniones.</a:t>
                      </a:r>
                      <a:endParaRPr lang="es-CL" sz="1600" dirty="0">
                        <a:effectLst/>
                        <a:latin typeface="Arial Narrow" panose="020B060602020203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40809241"/>
                  </a:ext>
                </a:extLst>
              </a:tr>
              <a:tr h="1169697">
                <a:tc>
                  <a:txBody>
                    <a:bodyPr/>
                    <a:lstStyle/>
                    <a:p>
                      <a:pPr marL="76200">
                        <a:lnSpc>
                          <a:spcPct val="100000"/>
                        </a:lnSpc>
                        <a:spcBef>
                          <a:spcPts val="50"/>
                        </a:spcBef>
                        <a:spcAft>
                          <a:spcPts val="0"/>
                        </a:spcAft>
                      </a:pPr>
                      <a:r>
                        <a:rPr lang="es-CL" sz="1600" dirty="0">
                          <a:solidFill>
                            <a:srgbClr val="000000"/>
                          </a:solidFill>
                          <a:effectLst/>
                          <a:latin typeface="Arial Narrow" panose="020B0606020202030204" pitchFamily="34" charset="0"/>
                          <a:ea typeface="Arial" panose="020B0604020202020204" pitchFamily="34" charset="0"/>
                          <a:cs typeface="Times New Roman" panose="02020603050405020304" pitchFamily="18" charset="0"/>
                        </a:rPr>
                        <a:t>Alcaldes y autoridades municipales</a:t>
                      </a:r>
                      <a:endParaRPr lang="es-CL" sz="1600" dirty="0">
                        <a:effectLst/>
                        <a:latin typeface="Arial Narrow" panose="020B060602020203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79375" marR="71120" algn="just"/>
                      <a:r>
                        <a:rPr lang="es-CL" sz="1600" dirty="0">
                          <a:solidFill>
                            <a:srgbClr val="000000"/>
                          </a:solidFill>
                          <a:effectLst/>
                          <a:latin typeface="Arial Narrow" panose="020B0606020202030204" pitchFamily="34" charset="0"/>
                          <a:ea typeface="Arial" panose="020B0604020202020204" pitchFamily="34" charset="0"/>
                          <a:cs typeface="Times New Roman" panose="02020603050405020304" pitchFamily="18" charset="0"/>
                        </a:rPr>
                        <a:t>Solicitud de servicios en beneficio de los usuarios vinculados con escolarización, salud, deporte, recreación, vivienda, situaciones de emergencia y otros relacionados con el bienestar y calidad de vida de los usuarios que viven en ese territorio. También, mantener informado y colaborar en propuestas de mejoras en políticas y servicios sociales.</a:t>
                      </a:r>
                      <a:endParaRPr lang="es-CL" sz="1600" dirty="0">
                        <a:effectLst/>
                        <a:latin typeface="Arial Narrow" panose="020B060602020203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80645"/>
                      <a:r>
                        <a:rPr lang="es-CL" sz="1600">
                          <a:solidFill>
                            <a:srgbClr val="000000"/>
                          </a:solidFill>
                          <a:effectLst/>
                          <a:latin typeface="Arial Narrow" panose="020B0606020202030204" pitchFamily="34" charset="0"/>
                          <a:ea typeface="Arial" panose="020B0604020202020204" pitchFamily="34" charset="0"/>
                          <a:cs typeface="Times New Roman" panose="02020603050405020304" pitchFamily="18" charset="0"/>
                        </a:rPr>
                        <a:t>Presencial, remoto, oficios, cartas, e-mail, reuniones</a:t>
                      </a:r>
                      <a:endParaRPr lang="es-CL" sz="1600">
                        <a:effectLst/>
                        <a:latin typeface="Arial Narrow" panose="020B060602020203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915075327"/>
                  </a:ext>
                </a:extLst>
              </a:tr>
              <a:tr h="661281">
                <a:tc>
                  <a:txBody>
                    <a:bodyPr/>
                    <a:lstStyle/>
                    <a:p>
                      <a:pPr marL="76200">
                        <a:lnSpc>
                          <a:spcPct val="100000"/>
                        </a:lnSpc>
                        <a:spcBef>
                          <a:spcPts val="50"/>
                        </a:spcBef>
                        <a:spcAft>
                          <a:spcPts val="0"/>
                        </a:spcAft>
                      </a:pPr>
                      <a:r>
                        <a:rPr lang="es-CL" sz="1600" dirty="0">
                          <a:solidFill>
                            <a:srgbClr val="000000"/>
                          </a:solidFill>
                          <a:effectLst/>
                          <a:latin typeface="Arial Narrow" panose="020B0606020202030204" pitchFamily="34" charset="0"/>
                          <a:ea typeface="Arial" panose="020B0604020202020204" pitchFamily="34" charset="0"/>
                          <a:cs typeface="Times New Roman" panose="02020603050405020304" pitchFamily="18" charset="0"/>
                        </a:rPr>
                        <a:t>Gobiernos Regionales y Delegados presidenciales regionales</a:t>
                      </a:r>
                      <a:endParaRPr lang="es-CL" sz="1600" dirty="0">
                        <a:effectLst/>
                        <a:latin typeface="Arial Narrow" panose="020B060602020203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79375" marR="71120" algn="just"/>
                      <a:r>
                        <a:rPr lang="es-CL" sz="1600" dirty="0">
                          <a:solidFill>
                            <a:srgbClr val="000000"/>
                          </a:solidFill>
                          <a:effectLst/>
                          <a:latin typeface="Arial Narrow" panose="020B0606020202030204" pitchFamily="34" charset="0"/>
                          <a:ea typeface="Arial" panose="020B0604020202020204" pitchFamily="34" charset="0"/>
                          <a:cs typeface="Times New Roman" panose="02020603050405020304" pitchFamily="18" charset="0"/>
                        </a:rPr>
                        <a:t>Información de nuestro quehacer para la toma de decisiones. También, solicitud de recursos a través de fondos concursables.</a:t>
                      </a:r>
                      <a:endParaRPr lang="es-CL" sz="1600" dirty="0">
                        <a:effectLst/>
                        <a:latin typeface="Arial Narrow" panose="020B060602020203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80645"/>
                      <a:r>
                        <a:rPr lang="es-CL" sz="1600" dirty="0">
                          <a:solidFill>
                            <a:srgbClr val="000000"/>
                          </a:solidFill>
                          <a:effectLst/>
                          <a:latin typeface="Arial Narrow" panose="020B0606020202030204" pitchFamily="34" charset="0"/>
                          <a:ea typeface="Arial" panose="020B0604020202020204" pitchFamily="34" charset="0"/>
                          <a:cs typeface="Times New Roman" panose="02020603050405020304" pitchFamily="18" charset="0"/>
                        </a:rPr>
                        <a:t>Presencial, remoto, oficios, cartas, e-mail, reuniones</a:t>
                      </a:r>
                      <a:endParaRPr lang="es-CL" sz="1600" dirty="0">
                        <a:effectLst/>
                        <a:latin typeface="Arial Narrow" panose="020B060602020203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396504138"/>
                  </a:ext>
                </a:extLst>
              </a:tr>
              <a:tr h="1322562">
                <a:tc>
                  <a:txBody>
                    <a:bodyPr/>
                    <a:lstStyle/>
                    <a:p>
                      <a:pPr marL="79375">
                        <a:lnSpc>
                          <a:spcPct val="100000"/>
                        </a:lnSpc>
                        <a:spcBef>
                          <a:spcPts val="50"/>
                        </a:spcBef>
                        <a:spcAft>
                          <a:spcPts val="0"/>
                        </a:spcAft>
                      </a:pPr>
                      <a:r>
                        <a:rPr lang="es-CL" sz="1600" dirty="0">
                          <a:solidFill>
                            <a:srgbClr val="000000"/>
                          </a:solidFill>
                          <a:effectLst/>
                          <a:latin typeface="Arial Narrow" panose="020B0606020202030204" pitchFamily="34" charset="0"/>
                          <a:ea typeface="Arial" panose="020B0604020202020204" pitchFamily="34" charset="0"/>
                          <a:cs typeface="Times New Roman" panose="02020603050405020304" pitchFamily="18" charset="0"/>
                        </a:rPr>
                        <a:t>Organismos Técnicos intermedios para Capacitación (OTIC) / Servicio Nacional de Capacitación y Empleo (SENCE)</a:t>
                      </a:r>
                      <a:endParaRPr lang="es-CL" sz="1600" dirty="0">
                        <a:effectLst/>
                        <a:latin typeface="Arial Narrow" panose="020B060602020203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79375" marR="71120" algn="just"/>
                      <a:r>
                        <a:rPr lang="es-CL" sz="1600" dirty="0">
                          <a:solidFill>
                            <a:srgbClr val="000000"/>
                          </a:solidFill>
                          <a:effectLst/>
                          <a:latin typeface="Arial Narrow" panose="020B0606020202030204" pitchFamily="34" charset="0"/>
                          <a:ea typeface="Arial" panose="020B0604020202020204" pitchFamily="34" charset="0"/>
                          <a:cs typeface="Times New Roman" panose="02020603050405020304" pitchFamily="18" charset="0"/>
                        </a:rPr>
                        <a:t>Cumplimiento de plazos y cantidad participantes de las capacitaciones. Otorgar la información y base de datos de nuestros colaboradores para la encuesta de confianza.</a:t>
                      </a:r>
                      <a:endParaRPr lang="es-CL" sz="1600" dirty="0">
                        <a:effectLst/>
                        <a:latin typeface="Arial Narrow" panose="020B060602020203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80645"/>
                      <a:r>
                        <a:rPr lang="es-CL" sz="1600">
                          <a:solidFill>
                            <a:srgbClr val="000000"/>
                          </a:solidFill>
                          <a:effectLst/>
                          <a:latin typeface="Arial Narrow" panose="020B0606020202030204" pitchFamily="34" charset="0"/>
                          <a:ea typeface="Arial" panose="020B0604020202020204" pitchFamily="34" charset="0"/>
                          <a:cs typeface="Times New Roman" panose="02020603050405020304" pitchFamily="18" charset="0"/>
                        </a:rPr>
                        <a:t>Presencia, remoto, e-mail, reuniones.</a:t>
                      </a:r>
                      <a:endParaRPr lang="es-CL" sz="1600">
                        <a:effectLst/>
                        <a:latin typeface="Arial Narrow" panose="020B060602020203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2080630817"/>
                  </a:ext>
                </a:extLst>
              </a:tr>
              <a:tr h="584848">
                <a:tc>
                  <a:txBody>
                    <a:bodyPr/>
                    <a:lstStyle/>
                    <a:p>
                      <a:pPr marL="76200">
                        <a:lnSpc>
                          <a:spcPts val="1065"/>
                        </a:lnSpc>
                        <a:spcBef>
                          <a:spcPts val="50"/>
                        </a:spcBef>
                        <a:spcAft>
                          <a:spcPts val="0"/>
                        </a:spcAft>
                      </a:pPr>
                      <a:r>
                        <a:rPr lang="es-CL" sz="1600" dirty="0">
                          <a:solidFill>
                            <a:srgbClr val="000000"/>
                          </a:solidFill>
                          <a:effectLst/>
                          <a:latin typeface="Arial Narrow" panose="020B0606020202030204" pitchFamily="34" charset="0"/>
                          <a:ea typeface="Arial" panose="020B0604020202020204" pitchFamily="34" charset="0"/>
                          <a:cs typeface="Times New Roman" panose="02020603050405020304" pitchFamily="18" charset="0"/>
                        </a:rPr>
                        <a:t>Mercado Público</a:t>
                      </a:r>
                      <a:endParaRPr lang="es-CL" sz="1600" dirty="0">
                        <a:effectLst/>
                        <a:latin typeface="Arial Narrow" panose="020B060602020203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79375" marR="71120" algn="just"/>
                      <a:r>
                        <a:rPr lang="es-CL" sz="1600" dirty="0">
                          <a:solidFill>
                            <a:srgbClr val="000000"/>
                          </a:solidFill>
                          <a:effectLst/>
                          <a:latin typeface="Arial Narrow" panose="020B0606020202030204" pitchFamily="34" charset="0"/>
                          <a:ea typeface="Arial" panose="020B0604020202020204" pitchFamily="34" charset="0"/>
                          <a:cs typeface="Times New Roman" panose="02020603050405020304" pitchFamily="18" charset="0"/>
                        </a:rPr>
                        <a:t>Cumplir con los requisitos para participar del proceso de licitación. Proporcionar información pertinente, veraz y oportuna.</a:t>
                      </a:r>
                      <a:endParaRPr lang="es-CL" sz="1600" dirty="0">
                        <a:effectLst/>
                        <a:latin typeface="Arial Narrow" panose="020B060602020203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80645"/>
                      <a:r>
                        <a:rPr lang="es-CL" sz="1600" dirty="0">
                          <a:solidFill>
                            <a:srgbClr val="000000"/>
                          </a:solidFill>
                          <a:effectLst/>
                          <a:latin typeface="Arial Narrow" panose="020B0606020202030204" pitchFamily="34" charset="0"/>
                          <a:ea typeface="Arial" panose="020B0604020202020204" pitchFamily="34" charset="0"/>
                          <a:cs typeface="Times New Roman" panose="02020603050405020304" pitchFamily="18" charset="0"/>
                        </a:rPr>
                        <a:t>Plataforma web.</a:t>
                      </a:r>
                      <a:endParaRPr lang="es-CL" sz="1600" dirty="0">
                        <a:effectLst/>
                        <a:latin typeface="Arial Narrow" panose="020B060602020203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2263172864"/>
                  </a:ext>
                </a:extLst>
              </a:tr>
            </a:tbl>
          </a:graphicData>
        </a:graphic>
      </p:graphicFrame>
      <p:sp>
        <p:nvSpPr>
          <p:cNvPr id="5" name="Título 1">
            <a:extLst>
              <a:ext uri="{FF2B5EF4-FFF2-40B4-BE49-F238E27FC236}">
                <a16:creationId xmlns:a16="http://schemas.microsoft.com/office/drawing/2014/main" id="{D0E31F5A-82CE-4DD3-93BA-F0DF69C7140E}"/>
              </a:ext>
            </a:extLst>
          </p:cNvPr>
          <p:cNvSpPr txBox="1">
            <a:spLocks/>
          </p:cNvSpPr>
          <p:nvPr/>
        </p:nvSpPr>
        <p:spPr>
          <a:xfrm>
            <a:off x="1772529" y="262657"/>
            <a:ext cx="7877908" cy="109026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altLang="en-US" sz="3600" b="1" dirty="0">
                <a:latin typeface="Arial Narrow" panose="020B0606020202030204" pitchFamily="34" charset="0"/>
              </a:rPr>
              <a:t>PARTES INTERESADAS Y SUS REQUISITOS PERTINENTES AL SGC</a:t>
            </a:r>
            <a:endParaRPr lang="es-CL" altLang="en-US" sz="3600" b="1" dirty="0">
              <a:latin typeface="Arial Narrow" panose="020B0606020202030204" pitchFamily="34" charset="0"/>
            </a:endParaRPr>
          </a:p>
        </p:txBody>
      </p:sp>
    </p:spTree>
    <p:extLst>
      <p:ext uri="{BB962C8B-B14F-4D97-AF65-F5344CB8AC3E}">
        <p14:creationId xmlns:p14="http://schemas.microsoft.com/office/powerpoint/2010/main" val="7568614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D32E9917-2241-4BCB-82A3-8933ED76AC04}"/>
              </a:ext>
            </a:extLst>
          </p:cNvPr>
          <p:cNvGraphicFramePr>
            <a:graphicFrameLocks noGrp="1"/>
          </p:cNvGraphicFramePr>
          <p:nvPr>
            <p:extLst>
              <p:ext uri="{D42A27DB-BD31-4B8C-83A1-F6EECF244321}">
                <p14:modId xmlns:p14="http://schemas.microsoft.com/office/powerpoint/2010/main" val="2980886726"/>
              </p:ext>
            </p:extLst>
          </p:nvPr>
        </p:nvGraphicFramePr>
        <p:xfrm>
          <a:off x="152399" y="1352926"/>
          <a:ext cx="11887201" cy="1575587"/>
        </p:xfrm>
        <a:graphic>
          <a:graphicData uri="http://schemas.openxmlformats.org/drawingml/2006/table">
            <a:tbl>
              <a:tblPr firstRow="1" firstCol="1" lastRow="1" lastCol="1" bandRow="1" bandCol="1"/>
              <a:tblGrid>
                <a:gridCol w="2229288">
                  <a:extLst>
                    <a:ext uri="{9D8B030D-6E8A-4147-A177-3AD203B41FA5}">
                      <a16:colId xmlns:a16="http://schemas.microsoft.com/office/drawing/2014/main" val="3749075826"/>
                    </a:ext>
                  </a:extLst>
                </a:gridCol>
                <a:gridCol w="6790938">
                  <a:extLst>
                    <a:ext uri="{9D8B030D-6E8A-4147-A177-3AD203B41FA5}">
                      <a16:colId xmlns:a16="http://schemas.microsoft.com/office/drawing/2014/main" val="3394019644"/>
                    </a:ext>
                  </a:extLst>
                </a:gridCol>
                <a:gridCol w="2866975">
                  <a:extLst>
                    <a:ext uri="{9D8B030D-6E8A-4147-A177-3AD203B41FA5}">
                      <a16:colId xmlns:a16="http://schemas.microsoft.com/office/drawing/2014/main" val="47785145"/>
                    </a:ext>
                  </a:extLst>
                </a:gridCol>
              </a:tblGrid>
              <a:tr h="405891">
                <a:tc>
                  <a:txBody>
                    <a:bodyPr/>
                    <a:lstStyle/>
                    <a:p>
                      <a:pPr marL="61595">
                        <a:lnSpc>
                          <a:spcPts val="1110"/>
                        </a:lnSpc>
                        <a:spcBef>
                          <a:spcPts val="45"/>
                        </a:spcBef>
                        <a:spcAft>
                          <a:spcPts val="0"/>
                        </a:spcAft>
                      </a:pPr>
                      <a:r>
                        <a:rPr lang="es-CL" sz="1600" b="1">
                          <a:solidFill>
                            <a:srgbClr val="FFFFFF"/>
                          </a:solidFill>
                          <a:effectLst/>
                          <a:latin typeface="Arial Narrow" panose="020B0606020202030204" pitchFamily="34" charset="0"/>
                          <a:ea typeface="Arial" panose="020B0604020202020204" pitchFamily="34" charset="0"/>
                          <a:cs typeface="Times New Roman" panose="02020603050405020304" pitchFamily="18" charset="0"/>
                        </a:rPr>
                        <a:t>PARTES INTERESADAS</a:t>
                      </a:r>
                      <a:endParaRPr lang="es-CL" sz="1600">
                        <a:effectLst/>
                        <a:latin typeface="Arial Narrow" panose="020B060602020203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AFEF"/>
                    </a:solidFill>
                  </a:tcPr>
                </a:tc>
                <a:tc>
                  <a:txBody>
                    <a:bodyPr/>
                    <a:lstStyle/>
                    <a:p>
                      <a:pPr marL="1860550" marR="1845310" algn="ctr">
                        <a:lnSpc>
                          <a:spcPts val="1110"/>
                        </a:lnSpc>
                        <a:spcBef>
                          <a:spcPts val="45"/>
                        </a:spcBef>
                        <a:spcAft>
                          <a:spcPts val="0"/>
                        </a:spcAft>
                      </a:pPr>
                      <a:r>
                        <a:rPr lang="es-CL" sz="1600" b="1">
                          <a:solidFill>
                            <a:srgbClr val="FFFFFF"/>
                          </a:solidFill>
                          <a:effectLst/>
                          <a:latin typeface="Arial Narrow" panose="020B0606020202030204" pitchFamily="34" charset="0"/>
                          <a:ea typeface="Arial" panose="020B0604020202020204" pitchFamily="34" charset="0"/>
                          <a:cs typeface="Times New Roman" panose="02020603050405020304" pitchFamily="18" charset="0"/>
                        </a:rPr>
                        <a:t>REQUISITOS</a:t>
                      </a:r>
                      <a:endParaRPr lang="es-CL" sz="1600">
                        <a:effectLst/>
                        <a:latin typeface="Arial Narrow" panose="020B060602020203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AFEF"/>
                    </a:solidFill>
                  </a:tcPr>
                </a:tc>
                <a:tc>
                  <a:txBody>
                    <a:bodyPr/>
                    <a:lstStyle/>
                    <a:p>
                      <a:pPr marL="33655" algn="ctr">
                        <a:lnSpc>
                          <a:spcPts val="1110"/>
                        </a:lnSpc>
                        <a:spcBef>
                          <a:spcPts val="45"/>
                        </a:spcBef>
                        <a:spcAft>
                          <a:spcPts val="0"/>
                        </a:spcAft>
                      </a:pPr>
                      <a:r>
                        <a:rPr lang="es-CL" sz="1600" b="1">
                          <a:solidFill>
                            <a:srgbClr val="FFFFFF"/>
                          </a:solidFill>
                          <a:effectLst/>
                          <a:latin typeface="Arial Narrow" panose="020B0606020202030204" pitchFamily="34" charset="0"/>
                          <a:ea typeface="Arial" panose="020B0604020202020204" pitchFamily="34" charset="0"/>
                          <a:cs typeface="Times New Roman" panose="02020603050405020304" pitchFamily="18" charset="0"/>
                        </a:rPr>
                        <a:t>CANAL DE COMUNICACIÓN</a:t>
                      </a:r>
                      <a:endParaRPr lang="es-CL" sz="1600">
                        <a:effectLst/>
                        <a:latin typeface="Arial Narrow" panose="020B060602020203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AFEF"/>
                    </a:solidFill>
                  </a:tcPr>
                </a:tc>
                <a:extLst>
                  <a:ext uri="{0D108BD9-81ED-4DB2-BD59-A6C34878D82A}">
                    <a16:rowId xmlns:a16="http://schemas.microsoft.com/office/drawing/2014/main" val="431139512"/>
                  </a:ext>
                </a:extLst>
              </a:tr>
              <a:tr h="584848">
                <a:tc>
                  <a:txBody>
                    <a:bodyPr/>
                    <a:lstStyle/>
                    <a:p>
                      <a:pPr marL="76200">
                        <a:lnSpc>
                          <a:spcPct val="100000"/>
                        </a:lnSpc>
                        <a:spcBef>
                          <a:spcPts val="50"/>
                        </a:spcBef>
                        <a:spcAft>
                          <a:spcPts val="0"/>
                        </a:spcAft>
                      </a:pPr>
                      <a:r>
                        <a:rPr lang="es-ES" sz="1600" dirty="0">
                          <a:effectLst/>
                          <a:latin typeface="Arial Narrow" panose="020B0606020202030204" pitchFamily="34" charset="0"/>
                          <a:ea typeface="Arial" panose="020B0604020202020204" pitchFamily="34" charset="0"/>
                          <a:cs typeface="Times New Roman" panose="02020603050405020304" pitchFamily="18" charset="0"/>
                        </a:rPr>
                        <a:t>OLN de la Protección Administrativa</a:t>
                      </a:r>
                      <a:endParaRPr lang="es-CL" sz="1600" dirty="0">
                        <a:effectLst/>
                        <a:latin typeface="Arial Narrow" panose="020B060602020203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79375" marR="71120" lvl="0" indent="0" algn="just" defTabSz="914400" rtl="0" eaLnBrk="1" fontAlgn="auto" latinLnBrk="0" hangingPunct="1">
                        <a:lnSpc>
                          <a:spcPct val="100000"/>
                        </a:lnSpc>
                        <a:spcBef>
                          <a:spcPts val="0"/>
                        </a:spcBef>
                        <a:spcAft>
                          <a:spcPts val="0"/>
                        </a:spcAft>
                        <a:buClrTx/>
                        <a:buSzTx/>
                        <a:buFontTx/>
                        <a:buNone/>
                        <a:tabLst/>
                        <a:defRPr/>
                      </a:pPr>
                      <a:r>
                        <a:rPr lang="es-CL" sz="1600" dirty="0">
                          <a:solidFill>
                            <a:srgbClr val="000000"/>
                          </a:solidFill>
                          <a:effectLst/>
                          <a:latin typeface="Arial Narrow" panose="020B0606020202030204" pitchFamily="34" charset="0"/>
                          <a:ea typeface="Arial" panose="020B0604020202020204" pitchFamily="34" charset="0"/>
                          <a:cs typeface="Times New Roman" panose="02020603050405020304" pitchFamily="18" charset="0"/>
                        </a:rPr>
                        <a:t>Otorgar atención preventiva de carácter terapéutico administrativo derivados de estas instituciones.</a:t>
                      </a:r>
                      <a:endParaRPr lang="es-CL" sz="1600" dirty="0">
                        <a:effectLst/>
                        <a:latin typeface="Arial Narrow" panose="020B060602020203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80645" marR="0" lvl="0" indent="0" algn="l" defTabSz="914400" rtl="0" eaLnBrk="1" fontAlgn="auto" latinLnBrk="0" hangingPunct="1">
                        <a:lnSpc>
                          <a:spcPct val="100000"/>
                        </a:lnSpc>
                        <a:spcBef>
                          <a:spcPts val="0"/>
                        </a:spcBef>
                        <a:spcAft>
                          <a:spcPts val="0"/>
                        </a:spcAft>
                        <a:buClrTx/>
                        <a:buSzTx/>
                        <a:buFontTx/>
                        <a:buNone/>
                        <a:tabLst/>
                        <a:defRPr/>
                      </a:pPr>
                      <a:r>
                        <a:rPr lang="es-CL" sz="1600" dirty="0">
                          <a:solidFill>
                            <a:srgbClr val="000000"/>
                          </a:solidFill>
                          <a:effectLst/>
                          <a:latin typeface="Arial Narrow" panose="020B0606020202030204" pitchFamily="34" charset="0"/>
                          <a:ea typeface="Arial" panose="020B0604020202020204" pitchFamily="34" charset="0"/>
                          <a:cs typeface="Times New Roman" panose="02020603050405020304" pitchFamily="18" charset="0"/>
                        </a:rPr>
                        <a:t>Presencial, Oficios, cartas, e-mail, reuniones.</a:t>
                      </a:r>
                      <a:endParaRPr lang="es-CL" sz="1600" dirty="0">
                        <a:effectLst/>
                        <a:latin typeface="Arial Narrow" panose="020B060602020203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12266418"/>
                  </a:ext>
                </a:extLst>
              </a:tr>
              <a:tr h="584848">
                <a:tc>
                  <a:txBody>
                    <a:bodyPr/>
                    <a:lstStyle/>
                    <a:p>
                      <a:pPr marL="76200">
                        <a:lnSpc>
                          <a:spcPct val="100000"/>
                        </a:lnSpc>
                        <a:spcBef>
                          <a:spcPts val="50"/>
                        </a:spcBef>
                        <a:spcAft>
                          <a:spcPts val="0"/>
                        </a:spcAft>
                      </a:pPr>
                      <a:r>
                        <a:rPr lang="es-CL" sz="1600" dirty="0">
                          <a:effectLst/>
                          <a:latin typeface="Arial Narrow" panose="020B0606020202030204" pitchFamily="34" charset="0"/>
                          <a:ea typeface="Arial" panose="020B0604020202020204" pitchFamily="34" charset="0"/>
                          <a:cs typeface="Times New Roman" panose="02020603050405020304" pitchFamily="18" charset="0"/>
                        </a:rPr>
                        <a:t>Relaciones con las Oficinas Regionales de los Servicios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79375" marR="71120" algn="just"/>
                      <a:r>
                        <a:rPr lang="es-CL" sz="1600" dirty="0">
                          <a:solidFill>
                            <a:srgbClr val="000000"/>
                          </a:solidFill>
                          <a:effectLst/>
                          <a:latin typeface="Arial Narrow" panose="020B0606020202030204" pitchFamily="34" charset="0"/>
                          <a:ea typeface="Arial" panose="020B0604020202020204" pitchFamily="34" charset="0"/>
                          <a:cs typeface="Times New Roman" panose="02020603050405020304" pitchFamily="18" charset="0"/>
                        </a:rPr>
                        <a:t>Información de nuestro quehacer para la toma de decisiones</a:t>
                      </a:r>
                      <a:endParaRPr lang="es-CL" sz="1600" dirty="0">
                        <a:effectLst/>
                        <a:latin typeface="Arial Narrow" panose="020B060602020203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80645" marR="0" lvl="0" indent="0" algn="l" defTabSz="914400" rtl="0" eaLnBrk="1" fontAlgn="auto" latinLnBrk="0" hangingPunct="1">
                        <a:lnSpc>
                          <a:spcPct val="100000"/>
                        </a:lnSpc>
                        <a:spcBef>
                          <a:spcPts val="0"/>
                        </a:spcBef>
                        <a:spcAft>
                          <a:spcPts val="0"/>
                        </a:spcAft>
                        <a:buClrTx/>
                        <a:buSzTx/>
                        <a:buFontTx/>
                        <a:buNone/>
                        <a:tabLst/>
                        <a:defRPr/>
                      </a:pPr>
                      <a:r>
                        <a:rPr lang="es-CL" sz="1600" dirty="0">
                          <a:solidFill>
                            <a:srgbClr val="000000"/>
                          </a:solidFill>
                          <a:effectLst/>
                          <a:latin typeface="Arial Narrow" panose="020B0606020202030204" pitchFamily="34" charset="0"/>
                          <a:ea typeface="Arial" panose="020B0604020202020204" pitchFamily="34" charset="0"/>
                          <a:cs typeface="Times New Roman" panose="02020603050405020304" pitchFamily="18" charset="0"/>
                        </a:rPr>
                        <a:t>Presencial, remoto, oficios, cartas, e-mail, reuniones</a:t>
                      </a:r>
                      <a:endParaRPr lang="es-CL" sz="1600" dirty="0">
                        <a:effectLst/>
                        <a:latin typeface="Arial Narrow" panose="020B060602020203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40172109"/>
                  </a:ext>
                </a:extLst>
              </a:tr>
            </a:tbl>
          </a:graphicData>
        </a:graphic>
      </p:graphicFrame>
      <p:sp>
        <p:nvSpPr>
          <p:cNvPr id="5" name="Título 1">
            <a:extLst>
              <a:ext uri="{FF2B5EF4-FFF2-40B4-BE49-F238E27FC236}">
                <a16:creationId xmlns:a16="http://schemas.microsoft.com/office/drawing/2014/main" id="{D0E31F5A-82CE-4DD3-93BA-F0DF69C7140E}"/>
              </a:ext>
            </a:extLst>
          </p:cNvPr>
          <p:cNvSpPr txBox="1">
            <a:spLocks/>
          </p:cNvSpPr>
          <p:nvPr/>
        </p:nvSpPr>
        <p:spPr>
          <a:xfrm>
            <a:off x="1772529" y="262657"/>
            <a:ext cx="7877908" cy="109026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altLang="en-US" sz="3600" b="1" dirty="0">
                <a:latin typeface="Arial Narrow" panose="020B0606020202030204" pitchFamily="34" charset="0"/>
              </a:rPr>
              <a:t>PARTES INTERESADAS Y SUS REQUISITOS PERTINENTES AL SGC</a:t>
            </a:r>
            <a:endParaRPr lang="es-CL" altLang="en-US" sz="3600" b="1" dirty="0">
              <a:latin typeface="Arial Narrow" panose="020B0606020202030204" pitchFamily="34" charset="0"/>
            </a:endParaRPr>
          </a:p>
        </p:txBody>
      </p:sp>
    </p:spTree>
    <p:extLst>
      <p:ext uri="{BB962C8B-B14F-4D97-AF65-F5344CB8AC3E}">
        <p14:creationId xmlns:p14="http://schemas.microsoft.com/office/powerpoint/2010/main" val="32616624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ítulo 1">
            <a:extLst>
              <a:ext uri="{FF2B5EF4-FFF2-40B4-BE49-F238E27FC236}">
                <a16:creationId xmlns:a16="http://schemas.microsoft.com/office/drawing/2014/main" id="{9E48434A-0415-E415-5898-6910219AAF63}"/>
              </a:ext>
            </a:extLst>
          </p:cNvPr>
          <p:cNvSpPr>
            <a:spLocks noGrp="1"/>
          </p:cNvSpPr>
          <p:nvPr>
            <p:ph type="ctrTitle"/>
          </p:nvPr>
        </p:nvSpPr>
        <p:spPr>
          <a:xfrm>
            <a:off x="410037" y="2412460"/>
            <a:ext cx="11642534" cy="1664631"/>
          </a:xfrm>
        </p:spPr>
        <p:txBody>
          <a:bodyPr>
            <a:noAutofit/>
          </a:bodyPr>
          <a:lstStyle/>
          <a:p>
            <a:pPr algn="l" eaLnBrk="1" hangingPunct="1"/>
            <a:r>
              <a:rPr lang="es-CL" altLang="es-CL" sz="4000" b="1" dirty="0">
                <a:latin typeface="Arial Narrow" panose="020B0606020202030204" pitchFamily="34" charset="0"/>
              </a:rPr>
              <a:t>2.2 Información sobre el desempeño y la eficacia del SGC</a:t>
            </a:r>
            <a:br>
              <a:rPr lang="es-CL" altLang="es-CL" sz="4000" b="1" dirty="0">
                <a:latin typeface="Arial Narrow" panose="020B0606020202030204" pitchFamily="34" charset="0"/>
              </a:rPr>
            </a:br>
            <a:r>
              <a:rPr lang="es-CL" altLang="es-CL" sz="4000" b="1" dirty="0">
                <a:latin typeface="Arial Narrow" panose="020B0606020202030204" pitchFamily="34" charset="0"/>
              </a:rPr>
              <a:t>a. Reclamos de clientes</a:t>
            </a:r>
          </a:p>
        </p:txBody>
      </p:sp>
    </p:spTree>
    <p:extLst>
      <p:ext uri="{BB962C8B-B14F-4D97-AF65-F5344CB8AC3E}">
        <p14:creationId xmlns:p14="http://schemas.microsoft.com/office/powerpoint/2010/main" val="12895877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FC74DAE5-CB45-6B85-D856-CA71D2753905}"/>
              </a:ext>
            </a:extLst>
          </p:cNvPr>
          <p:cNvGraphicFramePr>
            <a:graphicFrameLocks noGrp="1"/>
          </p:cNvGraphicFramePr>
          <p:nvPr>
            <p:extLst>
              <p:ext uri="{D42A27DB-BD31-4B8C-83A1-F6EECF244321}">
                <p14:modId xmlns:p14="http://schemas.microsoft.com/office/powerpoint/2010/main" val="2675161437"/>
              </p:ext>
            </p:extLst>
          </p:nvPr>
        </p:nvGraphicFramePr>
        <p:xfrm>
          <a:off x="506436" y="1641941"/>
          <a:ext cx="11015006" cy="3512927"/>
        </p:xfrm>
        <a:graphic>
          <a:graphicData uri="http://schemas.openxmlformats.org/drawingml/2006/table">
            <a:tbl>
              <a:tblPr firstRow="1" bandRow="1">
                <a:tableStyleId>{5C22544A-7EE6-4342-B048-85BDC9FD1C3A}</a:tableStyleId>
              </a:tblPr>
              <a:tblGrid>
                <a:gridCol w="1860539">
                  <a:extLst>
                    <a:ext uri="{9D8B030D-6E8A-4147-A177-3AD203B41FA5}">
                      <a16:colId xmlns:a16="http://schemas.microsoft.com/office/drawing/2014/main" val="20000"/>
                    </a:ext>
                  </a:extLst>
                </a:gridCol>
                <a:gridCol w="1307781">
                  <a:extLst>
                    <a:ext uri="{9D8B030D-6E8A-4147-A177-3AD203B41FA5}">
                      <a16:colId xmlns:a16="http://schemas.microsoft.com/office/drawing/2014/main" val="3462199838"/>
                    </a:ext>
                  </a:extLst>
                </a:gridCol>
                <a:gridCol w="1307781">
                  <a:extLst>
                    <a:ext uri="{9D8B030D-6E8A-4147-A177-3AD203B41FA5}">
                      <a16:colId xmlns:a16="http://schemas.microsoft.com/office/drawing/2014/main" val="2560083095"/>
                    </a:ext>
                  </a:extLst>
                </a:gridCol>
                <a:gridCol w="1307781">
                  <a:extLst>
                    <a:ext uri="{9D8B030D-6E8A-4147-A177-3AD203B41FA5}">
                      <a16:colId xmlns:a16="http://schemas.microsoft.com/office/drawing/2014/main" val="20001"/>
                    </a:ext>
                  </a:extLst>
                </a:gridCol>
                <a:gridCol w="1307781">
                  <a:extLst>
                    <a:ext uri="{9D8B030D-6E8A-4147-A177-3AD203B41FA5}">
                      <a16:colId xmlns:a16="http://schemas.microsoft.com/office/drawing/2014/main" val="806636203"/>
                    </a:ext>
                  </a:extLst>
                </a:gridCol>
                <a:gridCol w="1307781">
                  <a:extLst>
                    <a:ext uri="{9D8B030D-6E8A-4147-A177-3AD203B41FA5}">
                      <a16:colId xmlns:a16="http://schemas.microsoft.com/office/drawing/2014/main" val="2246706901"/>
                    </a:ext>
                  </a:extLst>
                </a:gridCol>
                <a:gridCol w="1307781">
                  <a:extLst>
                    <a:ext uri="{9D8B030D-6E8A-4147-A177-3AD203B41FA5}">
                      <a16:colId xmlns:a16="http://schemas.microsoft.com/office/drawing/2014/main" val="3573378943"/>
                    </a:ext>
                  </a:extLst>
                </a:gridCol>
                <a:gridCol w="1307781">
                  <a:extLst>
                    <a:ext uri="{9D8B030D-6E8A-4147-A177-3AD203B41FA5}">
                      <a16:colId xmlns:a16="http://schemas.microsoft.com/office/drawing/2014/main" val="367133834"/>
                    </a:ext>
                  </a:extLst>
                </a:gridCol>
              </a:tblGrid>
              <a:tr h="689853">
                <a:tc>
                  <a:txBody>
                    <a:bodyPr/>
                    <a:lstStyle/>
                    <a:p>
                      <a:r>
                        <a:rPr lang="es-ES" sz="1600" dirty="0">
                          <a:latin typeface="Arial Narrow" panose="020B0606020202030204" pitchFamily="34" charset="0"/>
                        </a:rPr>
                        <a:t>Reclamante</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600" dirty="0" err="1">
                          <a:latin typeface="Arial Narrow" panose="020B0606020202030204" pitchFamily="34" charset="0"/>
                        </a:rPr>
                        <a:t>Nº</a:t>
                      </a:r>
                      <a:r>
                        <a:rPr lang="es-ES" sz="1600" dirty="0">
                          <a:latin typeface="Arial Narrow" panose="020B0606020202030204" pitchFamily="34" charset="0"/>
                        </a:rPr>
                        <a:t> de Reclamos 2018</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600">
                          <a:latin typeface="Arial Narrow" panose="020B0606020202030204" pitchFamily="34" charset="0"/>
                        </a:rPr>
                        <a:t>Nº de Reclamos 2019</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r>
                        <a:rPr lang="es-ES" sz="1600">
                          <a:latin typeface="Arial Narrow" panose="020B0606020202030204" pitchFamily="34" charset="0"/>
                        </a:rPr>
                        <a:t>Nº de Reclamos 2020</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600">
                          <a:latin typeface="Arial Narrow" panose="020B0606020202030204" pitchFamily="34" charset="0"/>
                        </a:rPr>
                        <a:t>Nº de Reclamos 2021</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600">
                          <a:latin typeface="Arial Narrow" panose="020B0606020202030204" pitchFamily="34" charset="0"/>
                        </a:rPr>
                        <a:t>Nº de Reclamos 2022</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600" dirty="0" err="1">
                          <a:latin typeface="Arial Narrow" panose="020B0606020202030204" pitchFamily="34" charset="0"/>
                        </a:rPr>
                        <a:t>Nº</a:t>
                      </a:r>
                      <a:r>
                        <a:rPr lang="es-ES" sz="1600" dirty="0">
                          <a:latin typeface="Arial Narrow" panose="020B0606020202030204" pitchFamily="34" charset="0"/>
                        </a:rPr>
                        <a:t> de Reclamos 2023</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600" dirty="0" err="1">
                          <a:latin typeface="Arial Narrow" panose="020B0606020202030204" pitchFamily="34" charset="0"/>
                        </a:rPr>
                        <a:t>N°</a:t>
                      </a:r>
                      <a:r>
                        <a:rPr lang="es-ES" sz="1600" dirty="0">
                          <a:latin typeface="Arial Narrow" panose="020B0606020202030204" pitchFamily="34" charset="0"/>
                        </a:rPr>
                        <a:t> de reclamos 2024</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405860">
                <a:tc>
                  <a:txBody>
                    <a:bodyPr/>
                    <a:lstStyle/>
                    <a:p>
                      <a:r>
                        <a:rPr lang="es-ES" sz="1600" dirty="0">
                          <a:latin typeface="Arial Narrow" panose="020B0606020202030204" pitchFamily="34" charset="0"/>
                        </a:rPr>
                        <a:t>Tribunales de Familia</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sz="1600" b="1">
                          <a:latin typeface="Arial Narrow" panose="020B0606020202030204" pitchFamily="34" charset="0"/>
                        </a:rPr>
                        <a:t>0</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b="1">
                          <a:latin typeface="Arial Narrow" panose="020B0606020202030204" pitchFamily="34" charset="0"/>
                        </a:rPr>
                        <a:t>0</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b="1">
                          <a:latin typeface="Arial Narrow" panose="020B0606020202030204" pitchFamily="34" charset="0"/>
                        </a:rPr>
                        <a:t>0</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b="1">
                          <a:latin typeface="Arial Narrow" panose="020B0606020202030204" pitchFamily="34" charset="0"/>
                        </a:rPr>
                        <a:t>0</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b="1">
                          <a:latin typeface="Arial Narrow" panose="020B0606020202030204" pitchFamily="34" charset="0"/>
                        </a:rPr>
                        <a:t>0</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b="1">
                          <a:latin typeface="Arial Narrow" panose="020B0606020202030204" pitchFamily="34" charset="0"/>
                        </a:rPr>
                        <a:t>0</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sz="1600" b="1" dirty="0">
                          <a:latin typeface="Arial Narrow" panose="020B0606020202030204" pitchFamily="34" charset="0"/>
                        </a:rPr>
                        <a:t>0</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05860">
                <a:tc>
                  <a:txBody>
                    <a:bodyPr/>
                    <a:lstStyle/>
                    <a:p>
                      <a:r>
                        <a:rPr lang="es-ES" sz="1600" dirty="0">
                          <a:latin typeface="Arial Narrow" panose="020B0606020202030204" pitchFamily="34" charset="0"/>
                        </a:rPr>
                        <a:t>SENAME</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sz="1600" b="1">
                          <a:latin typeface="Arial Narrow" panose="020B0606020202030204" pitchFamily="34" charset="0"/>
                        </a:rPr>
                        <a:t>0</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b="1">
                          <a:latin typeface="Arial Narrow" panose="020B0606020202030204" pitchFamily="34" charset="0"/>
                        </a:rPr>
                        <a:t>0</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b="1">
                          <a:latin typeface="Arial Narrow" panose="020B0606020202030204" pitchFamily="34" charset="0"/>
                        </a:rPr>
                        <a:t>0</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b="1">
                          <a:latin typeface="Arial Narrow" panose="020B0606020202030204" pitchFamily="34" charset="0"/>
                        </a:rPr>
                        <a:t>0</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b="1">
                          <a:latin typeface="Arial Narrow" panose="020B0606020202030204" pitchFamily="34" charset="0"/>
                        </a:rPr>
                        <a:t>0</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b="1">
                          <a:latin typeface="Arial Narrow" panose="020B0606020202030204" pitchFamily="34" charset="0"/>
                        </a:rPr>
                        <a:t>0</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sz="1600" b="1" dirty="0">
                          <a:latin typeface="Arial Narrow" panose="020B0606020202030204" pitchFamily="34" charset="0"/>
                        </a:rPr>
                        <a:t>0</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05860">
                <a:tc>
                  <a:txBody>
                    <a:bodyPr/>
                    <a:lstStyle/>
                    <a:p>
                      <a:pPr marL="90170" algn="l"/>
                      <a:r>
                        <a:rPr lang="es-CL" sz="1600" dirty="0">
                          <a:solidFill>
                            <a:srgbClr val="000000"/>
                          </a:solidFill>
                          <a:effectLst/>
                          <a:latin typeface="Arial Narrow" panose="020B0606020202030204" pitchFamily="34" charset="0"/>
                          <a:ea typeface="Arial" panose="020B0604020202020204" pitchFamily="34" charset="0"/>
                          <a:cs typeface="Times New Roman" panose="02020603050405020304" pitchFamily="18" charset="0"/>
                        </a:rPr>
                        <a:t>Servicio Nacional de Protección Especializada a la Niñez y Adolescencia</a:t>
                      </a:r>
                      <a:endParaRPr lang="es-CL" sz="1600" dirty="0">
                        <a:effectLst/>
                        <a:latin typeface="Arial Narrow" panose="020B0606020202030204" pitchFamily="34" charset="0"/>
                        <a:ea typeface="Arial" panose="020B0604020202020204" pitchFamily="34" charset="0"/>
                        <a:cs typeface="Times New Roman" panose="02020603050405020304" pitchFamily="18" charset="0"/>
                      </a:endParaRP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sz="1600" b="1">
                          <a:latin typeface="Arial Narrow" panose="020B0606020202030204" pitchFamily="34" charset="0"/>
                        </a:rPr>
                        <a:t>0</a:t>
                      </a:r>
                    </a:p>
                  </a:txBody>
                  <a:tcPr marL="91449" marR="91449" marT="45679" marB="456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b="1">
                          <a:latin typeface="Arial Narrow" panose="020B0606020202030204" pitchFamily="34" charset="0"/>
                        </a:rPr>
                        <a:t>0</a:t>
                      </a:r>
                    </a:p>
                  </a:txBody>
                  <a:tcPr marL="91449" marR="91449" marT="45679" marB="456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b="1">
                          <a:latin typeface="Arial Narrow" panose="020B0606020202030204" pitchFamily="34" charset="0"/>
                        </a:rPr>
                        <a:t>0</a:t>
                      </a:r>
                    </a:p>
                  </a:txBody>
                  <a:tcPr marL="91449" marR="91449" marT="45679" marB="456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b="1">
                          <a:latin typeface="Arial Narrow" panose="020B0606020202030204" pitchFamily="34" charset="0"/>
                        </a:rPr>
                        <a:t>0</a:t>
                      </a:r>
                    </a:p>
                  </a:txBody>
                  <a:tcPr marL="91449" marR="91449" marT="45679" marB="456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b="1">
                          <a:latin typeface="Arial Narrow" panose="020B0606020202030204" pitchFamily="34" charset="0"/>
                        </a:rPr>
                        <a:t>0</a:t>
                      </a:r>
                    </a:p>
                  </a:txBody>
                  <a:tcPr marL="91449" marR="91449" marT="45679" marB="456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b="1" dirty="0">
                          <a:latin typeface="Arial Narrow" panose="020B0606020202030204" pitchFamily="34" charset="0"/>
                        </a:rPr>
                        <a:t>0</a:t>
                      </a:r>
                    </a:p>
                  </a:txBody>
                  <a:tcPr marL="91449" marR="91449" marT="45679" marB="456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sz="1600" b="1" dirty="0">
                          <a:latin typeface="Arial Narrow" panose="020B0606020202030204" pitchFamily="34" charset="0"/>
                        </a:rPr>
                        <a:t>0</a:t>
                      </a:r>
                    </a:p>
                  </a:txBody>
                  <a:tcPr marL="91449" marR="91449" marT="45679" marB="456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1516014"/>
                  </a:ext>
                </a:extLst>
              </a:tr>
              <a:tr h="405751">
                <a:tc>
                  <a:txBody>
                    <a:bodyPr/>
                    <a:lstStyle/>
                    <a:p>
                      <a:r>
                        <a:rPr lang="es-ES" sz="1600" dirty="0">
                          <a:latin typeface="Arial Narrow" panose="020B0606020202030204" pitchFamily="34" charset="0"/>
                        </a:rPr>
                        <a:t>Familiares del NNA </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sz="1600" b="1">
                          <a:latin typeface="Arial Narrow" panose="020B0606020202030204" pitchFamily="34" charset="0"/>
                        </a:rPr>
                        <a:t>8</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b="1">
                          <a:latin typeface="Arial Narrow" panose="020B0606020202030204" pitchFamily="34" charset="0"/>
                        </a:rPr>
                        <a:t>6</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b="1">
                          <a:latin typeface="Arial Narrow" panose="020B0606020202030204" pitchFamily="34" charset="0"/>
                        </a:rPr>
                        <a:t>8</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b="1">
                          <a:latin typeface="Arial Narrow" panose="020B0606020202030204" pitchFamily="34" charset="0"/>
                        </a:rPr>
                        <a:t>6</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b="1">
                          <a:latin typeface="Arial Narrow" panose="020B0606020202030204" pitchFamily="34" charset="0"/>
                        </a:rPr>
                        <a:t>4</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b="1" dirty="0">
                          <a:latin typeface="Arial Narrow" panose="020B0606020202030204" pitchFamily="34" charset="0"/>
                        </a:rPr>
                        <a:t>9</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sz="1600" b="1" dirty="0">
                          <a:latin typeface="Arial Narrow" panose="020B0606020202030204" pitchFamily="34" charset="0"/>
                        </a:rPr>
                        <a:t>1</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405860">
                <a:tc>
                  <a:txBody>
                    <a:bodyPr/>
                    <a:lstStyle/>
                    <a:p>
                      <a:r>
                        <a:rPr lang="es-ES" sz="1600">
                          <a:latin typeface="Arial Narrow" panose="020B0606020202030204" pitchFamily="34" charset="0"/>
                        </a:rPr>
                        <a:t>Vecino</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sz="1600" b="1">
                          <a:latin typeface="Arial Narrow" panose="020B0606020202030204" pitchFamily="34" charset="0"/>
                        </a:rPr>
                        <a:t>0</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b="1">
                          <a:latin typeface="Arial Narrow" panose="020B0606020202030204" pitchFamily="34" charset="0"/>
                        </a:rPr>
                        <a:t>0</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b="1">
                          <a:latin typeface="Arial Narrow" panose="020B0606020202030204" pitchFamily="34" charset="0"/>
                        </a:rPr>
                        <a:t>0</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b="1">
                          <a:latin typeface="Arial Narrow" panose="020B0606020202030204" pitchFamily="34" charset="0"/>
                        </a:rPr>
                        <a:t>0</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b="1">
                          <a:latin typeface="Arial Narrow" panose="020B0606020202030204" pitchFamily="34" charset="0"/>
                        </a:rPr>
                        <a:t>0</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b="1" dirty="0">
                          <a:latin typeface="Arial Narrow" panose="020B0606020202030204" pitchFamily="34" charset="0"/>
                        </a:rPr>
                        <a:t>0</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sz="1600" b="1" dirty="0">
                          <a:latin typeface="Arial Narrow" panose="020B0606020202030204" pitchFamily="34" charset="0"/>
                        </a:rPr>
                        <a:t>0</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4" name="Título 1">
            <a:extLst>
              <a:ext uri="{FF2B5EF4-FFF2-40B4-BE49-F238E27FC236}">
                <a16:creationId xmlns:a16="http://schemas.microsoft.com/office/drawing/2014/main" id="{18CAE797-E031-499E-B49E-7CE2E36957A9}"/>
              </a:ext>
            </a:extLst>
          </p:cNvPr>
          <p:cNvSpPr txBox="1">
            <a:spLocks/>
          </p:cNvSpPr>
          <p:nvPr/>
        </p:nvSpPr>
        <p:spPr>
          <a:xfrm>
            <a:off x="1830895" y="428027"/>
            <a:ext cx="7877908" cy="7397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altLang="en-US" sz="3600" b="1" dirty="0">
                <a:latin typeface="Arial Narrow" panose="020B0606020202030204" pitchFamily="34" charset="0"/>
              </a:rPr>
              <a:t>Reclamos de Clientes</a:t>
            </a:r>
            <a:endParaRPr lang="es-CL" altLang="en-US" sz="3600" b="1" dirty="0">
              <a:latin typeface="Arial Narrow" panose="020B0606020202030204" pitchFamily="34" charset="0"/>
            </a:endParaRPr>
          </a:p>
        </p:txBody>
      </p:sp>
    </p:spTree>
    <p:extLst>
      <p:ext uri="{BB962C8B-B14F-4D97-AF65-F5344CB8AC3E}">
        <p14:creationId xmlns:p14="http://schemas.microsoft.com/office/powerpoint/2010/main" val="19095488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FDE8CF0-C843-7EC3-23F0-F6945A1C1ADD}"/>
              </a:ext>
            </a:extLst>
          </p:cNvPr>
          <p:cNvSpPr txBox="1">
            <a:spLocks noChangeArrowheads="1"/>
          </p:cNvSpPr>
          <p:nvPr/>
        </p:nvSpPr>
        <p:spPr bwMode="auto">
          <a:xfrm>
            <a:off x="2337289" y="2524715"/>
            <a:ext cx="29527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s-ES" altLang="es-CL" sz="1800" b="1" dirty="0">
                <a:latin typeface="Arial Narrow" panose="020B0604020202020204" pitchFamily="34" charset="0"/>
                <a:ea typeface="MS PGothic" panose="020B0600070205080204" pitchFamily="34" charset="-128"/>
              </a:rPr>
              <a:t>Durante el 2023 se ha recibido 9 reclamos</a:t>
            </a:r>
          </a:p>
        </p:txBody>
      </p:sp>
      <p:graphicFrame>
        <p:nvGraphicFramePr>
          <p:cNvPr id="4" name="Tabla 3">
            <a:extLst>
              <a:ext uri="{FF2B5EF4-FFF2-40B4-BE49-F238E27FC236}">
                <a16:creationId xmlns:a16="http://schemas.microsoft.com/office/drawing/2014/main" id="{FC74DAE5-CB45-6B85-D856-CA71D2753905}"/>
              </a:ext>
            </a:extLst>
          </p:cNvPr>
          <p:cNvGraphicFramePr>
            <a:graphicFrameLocks noGrp="1"/>
          </p:cNvGraphicFramePr>
          <p:nvPr>
            <p:extLst>
              <p:ext uri="{D42A27DB-BD31-4B8C-83A1-F6EECF244321}">
                <p14:modId xmlns:p14="http://schemas.microsoft.com/office/powerpoint/2010/main" val="452328150"/>
              </p:ext>
            </p:extLst>
          </p:nvPr>
        </p:nvGraphicFramePr>
        <p:xfrm>
          <a:off x="5290039" y="2623731"/>
          <a:ext cx="3924300" cy="914400"/>
        </p:xfrm>
        <a:graphic>
          <a:graphicData uri="http://schemas.openxmlformats.org/drawingml/2006/table">
            <a:tbl>
              <a:tblPr firstRow="1" bandRow="1">
                <a:tableStyleId>{5C22544A-7EE6-4342-B048-85BDC9FD1C3A}</a:tableStyleId>
              </a:tblPr>
              <a:tblGrid>
                <a:gridCol w="2304474">
                  <a:extLst>
                    <a:ext uri="{9D8B030D-6E8A-4147-A177-3AD203B41FA5}">
                      <a16:colId xmlns:a16="http://schemas.microsoft.com/office/drawing/2014/main" val="20000"/>
                    </a:ext>
                  </a:extLst>
                </a:gridCol>
                <a:gridCol w="1619826">
                  <a:extLst>
                    <a:ext uri="{9D8B030D-6E8A-4147-A177-3AD203B41FA5}">
                      <a16:colId xmlns:a16="http://schemas.microsoft.com/office/drawing/2014/main" val="20001"/>
                    </a:ext>
                  </a:extLst>
                </a:gridCol>
              </a:tblGrid>
              <a:tr h="304800">
                <a:tc>
                  <a:txBody>
                    <a:bodyPr/>
                    <a:lstStyle/>
                    <a:p>
                      <a:r>
                        <a:rPr lang="es-ES" sz="1400">
                          <a:latin typeface="Arial Narrow" panose="020B0606020202030204" pitchFamily="34" charset="0"/>
                        </a:rPr>
                        <a:t>Reclamos</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r>
                        <a:rPr lang="es-ES" sz="1400">
                          <a:latin typeface="Arial Narrow" panose="020B0606020202030204" pitchFamily="34" charset="0"/>
                        </a:rPr>
                        <a:t>Estados</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304800">
                <a:tc>
                  <a:txBody>
                    <a:bodyPr/>
                    <a:lstStyle/>
                    <a:p>
                      <a:r>
                        <a:rPr lang="es-ES" sz="1400">
                          <a:latin typeface="Arial Narrow" panose="020B0606020202030204" pitchFamily="34" charset="0"/>
                        </a:rPr>
                        <a:t>Abiertos</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sz="1400" b="1" dirty="0">
                          <a:latin typeface="Arial Narrow" panose="020B0606020202030204" pitchFamily="34" charset="0"/>
                        </a:rPr>
                        <a:t>1</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04800">
                <a:tc>
                  <a:txBody>
                    <a:bodyPr/>
                    <a:lstStyle/>
                    <a:p>
                      <a:r>
                        <a:rPr lang="es-ES" sz="1400">
                          <a:latin typeface="Arial Narrow" panose="020B0606020202030204" pitchFamily="34" charset="0"/>
                        </a:rPr>
                        <a:t>Cerrados</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sz="1400" b="1" dirty="0">
                          <a:latin typeface="Arial Narrow" panose="020B0606020202030204" pitchFamily="34" charset="0"/>
                        </a:rPr>
                        <a:t>8</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5" name="CuadroTexto 2">
            <a:extLst>
              <a:ext uri="{FF2B5EF4-FFF2-40B4-BE49-F238E27FC236}">
                <a16:creationId xmlns:a16="http://schemas.microsoft.com/office/drawing/2014/main" id="{1FDE8CF0-C843-7EC3-23F0-F6945A1C1ADD}"/>
              </a:ext>
            </a:extLst>
          </p:cNvPr>
          <p:cNvSpPr txBox="1">
            <a:spLocks noChangeArrowheads="1"/>
          </p:cNvSpPr>
          <p:nvPr/>
        </p:nvSpPr>
        <p:spPr bwMode="auto">
          <a:xfrm>
            <a:off x="2337289" y="1342028"/>
            <a:ext cx="29527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s-ES" altLang="es-CL" sz="1800" b="1" dirty="0">
                <a:latin typeface="Arial Narrow" panose="020B0604020202020204" pitchFamily="34" charset="0"/>
                <a:ea typeface="MS PGothic" panose="020B0600070205080204" pitchFamily="34" charset="-128"/>
              </a:rPr>
              <a:t>Durante el 2024 se ha recibido 1 reclamos</a:t>
            </a:r>
          </a:p>
        </p:txBody>
      </p:sp>
      <p:graphicFrame>
        <p:nvGraphicFramePr>
          <p:cNvPr id="6" name="Tabla 5">
            <a:extLst>
              <a:ext uri="{FF2B5EF4-FFF2-40B4-BE49-F238E27FC236}">
                <a16:creationId xmlns:a16="http://schemas.microsoft.com/office/drawing/2014/main" id="{FC74DAE5-CB45-6B85-D856-CA71D2753905}"/>
              </a:ext>
            </a:extLst>
          </p:cNvPr>
          <p:cNvGraphicFramePr>
            <a:graphicFrameLocks noGrp="1"/>
          </p:cNvGraphicFramePr>
          <p:nvPr>
            <p:extLst>
              <p:ext uri="{D42A27DB-BD31-4B8C-83A1-F6EECF244321}">
                <p14:modId xmlns:p14="http://schemas.microsoft.com/office/powerpoint/2010/main" val="3290179900"/>
              </p:ext>
            </p:extLst>
          </p:nvPr>
        </p:nvGraphicFramePr>
        <p:xfrm>
          <a:off x="5290039" y="1342028"/>
          <a:ext cx="3924300" cy="914400"/>
        </p:xfrm>
        <a:graphic>
          <a:graphicData uri="http://schemas.openxmlformats.org/drawingml/2006/table">
            <a:tbl>
              <a:tblPr firstRow="1" bandRow="1">
                <a:tableStyleId>{5C22544A-7EE6-4342-B048-85BDC9FD1C3A}</a:tableStyleId>
              </a:tblPr>
              <a:tblGrid>
                <a:gridCol w="2304474">
                  <a:extLst>
                    <a:ext uri="{9D8B030D-6E8A-4147-A177-3AD203B41FA5}">
                      <a16:colId xmlns:a16="http://schemas.microsoft.com/office/drawing/2014/main" val="20000"/>
                    </a:ext>
                  </a:extLst>
                </a:gridCol>
                <a:gridCol w="1619826">
                  <a:extLst>
                    <a:ext uri="{9D8B030D-6E8A-4147-A177-3AD203B41FA5}">
                      <a16:colId xmlns:a16="http://schemas.microsoft.com/office/drawing/2014/main" val="20001"/>
                    </a:ext>
                  </a:extLst>
                </a:gridCol>
              </a:tblGrid>
              <a:tr h="304800">
                <a:tc>
                  <a:txBody>
                    <a:bodyPr/>
                    <a:lstStyle/>
                    <a:p>
                      <a:r>
                        <a:rPr lang="es-ES" sz="1400">
                          <a:latin typeface="Arial Narrow" panose="020B0606020202030204" pitchFamily="34" charset="0"/>
                        </a:rPr>
                        <a:t>Reclamos</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r>
                        <a:rPr lang="es-ES" sz="1400">
                          <a:latin typeface="Arial Narrow" panose="020B0606020202030204" pitchFamily="34" charset="0"/>
                        </a:rPr>
                        <a:t>Estados</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304800">
                <a:tc>
                  <a:txBody>
                    <a:bodyPr/>
                    <a:lstStyle/>
                    <a:p>
                      <a:r>
                        <a:rPr lang="es-ES" sz="1400" dirty="0">
                          <a:latin typeface="Arial Narrow" panose="020B0606020202030204" pitchFamily="34" charset="0"/>
                        </a:rPr>
                        <a:t>Abiertos</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sz="1400" b="1" dirty="0">
                          <a:latin typeface="Arial Narrow" panose="020B0606020202030204" pitchFamily="34" charset="0"/>
                        </a:rPr>
                        <a:t>0</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04800">
                <a:tc>
                  <a:txBody>
                    <a:bodyPr/>
                    <a:lstStyle/>
                    <a:p>
                      <a:r>
                        <a:rPr lang="es-ES" sz="1400">
                          <a:latin typeface="Arial Narrow" panose="020B0606020202030204" pitchFamily="34" charset="0"/>
                        </a:rPr>
                        <a:t>Cerrados</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sz="1400" b="1" dirty="0">
                          <a:latin typeface="Arial Narrow" panose="020B0606020202030204" pitchFamily="34" charset="0"/>
                        </a:rPr>
                        <a:t>1</a:t>
                      </a:r>
                    </a:p>
                  </a:txBody>
                  <a:tcPr marL="91449" marR="91449" marT="45679" marB="4567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graphicFrame>
        <p:nvGraphicFramePr>
          <p:cNvPr id="7" name="Gráfico 6"/>
          <p:cNvGraphicFramePr/>
          <p:nvPr>
            <p:extLst>
              <p:ext uri="{D42A27DB-BD31-4B8C-83A1-F6EECF244321}">
                <p14:modId xmlns:p14="http://schemas.microsoft.com/office/powerpoint/2010/main" val="3842340949"/>
              </p:ext>
            </p:extLst>
          </p:nvPr>
        </p:nvGraphicFramePr>
        <p:xfrm>
          <a:off x="3460652" y="3707402"/>
          <a:ext cx="5008099" cy="2749669"/>
        </p:xfrm>
        <a:graphic>
          <a:graphicData uri="http://schemas.openxmlformats.org/drawingml/2006/chart">
            <c:chart xmlns:c="http://schemas.openxmlformats.org/drawingml/2006/chart" xmlns:r="http://schemas.openxmlformats.org/officeDocument/2006/relationships" r:id="rId2"/>
          </a:graphicData>
        </a:graphic>
      </p:graphicFrame>
      <p:sp>
        <p:nvSpPr>
          <p:cNvPr id="8" name="Título 1">
            <a:extLst>
              <a:ext uri="{FF2B5EF4-FFF2-40B4-BE49-F238E27FC236}">
                <a16:creationId xmlns:a16="http://schemas.microsoft.com/office/drawing/2014/main" id="{0BA1F451-597B-40C1-9681-FE3466738061}"/>
              </a:ext>
            </a:extLst>
          </p:cNvPr>
          <p:cNvSpPr txBox="1">
            <a:spLocks/>
          </p:cNvSpPr>
          <p:nvPr/>
        </p:nvSpPr>
        <p:spPr>
          <a:xfrm>
            <a:off x="1830895" y="428027"/>
            <a:ext cx="7877908" cy="7397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altLang="en-US" sz="3600" b="1" dirty="0">
                <a:latin typeface="Arial Narrow" panose="020B0606020202030204" pitchFamily="34" charset="0"/>
              </a:rPr>
              <a:t>Reclamos de Clientes</a:t>
            </a:r>
            <a:endParaRPr lang="es-CL" altLang="en-US" sz="3600" b="1" dirty="0">
              <a:latin typeface="Arial Narrow" panose="020B0606020202030204" pitchFamily="34" charset="0"/>
            </a:endParaRPr>
          </a:p>
        </p:txBody>
      </p:sp>
    </p:spTree>
    <p:extLst>
      <p:ext uri="{BB962C8B-B14F-4D97-AF65-F5344CB8AC3E}">
        <p14:creationId xmlns:p14="http://schemas.microsoft.com/office/powerpoint/2010/main" val="17769131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403014168"/>
              </p:ext>
            </p:extLst>
          </p:nvPr>
        </p:nvGraphicFramePr>
        <p:xfrm>
          <a:off x="269439" y="1236723"/>
          <a:ext cx="11653121" cy="5621277"/>
        </p:xfrm>
        <a:graphic>
          <a:graphicData uri="http://schemas.openxmlformats.org/drawingml/2006/table">
            <a:tbl>
              <a:tblPr/>
              <a:tblGrid>
                <a:gridCol w="644961">
                  <a:extLst>
                    <a:ext uri="{9D8B030D-6E8A-4147-A177-3AD203B41FA5}">
                      <a16:colId xmlns:a16="http://schemas.microsoft.com/office/drawing/2014/main" val="3553537620"/>
                    </a:ext>
                  </a:extLst>
                </a:gridCol>
                <a:gridCol w="768485">
                  <a:extLst>
                    <a:ext uri="{9D8B030D-6E8A-4147-A177-3AD203B41FA5}">
                      <a16:colId xmlns:a16="http://schemas.microsoft.com/office/drawing/2014/main" val="813821817"/>
                    </a:ext>
                  </a:extLst>
                </a:gridCol>
                <a:gridCol w="836579">
                  <a:extLst>
                    <a:ext uri="{9D8B030D-6E8A-4147-A177-3AD203B41FA5}">
                      <a16:colId xmlns:a16="http://schemas.microsoft.com/office/drawing/2014/main" val="2846434694"/>
                    </a:ext>
                  </a:extLst>
                </a:gridCol>
                <a:gridCol w="4931923">
                  <a:extLst>
                    <a:ext uri="{9D8B030D-6E8A-4147-A177-3AD203B41FA5}">
                      <a16:colId xmlns:a16="http://schemas.microsoft.com/office/drawing/2014/main" val="54185206"/>
                    </a:ext>
                  </a:extLst>
                </a:gridCol>
                <a:gridCol w="3369157">
                  <a:extLst>
                    <a:ext uri="{9D8B030D-6E8A-4147-A177-3AD203B41FA5}">
                      <a16:colId xmlns:a16="http://schemas.microsoft.com/office/drawing/2014/main" val="1731880348"/>
                    </a:ext>
                  </a:extLst>
                </a:gridCol>
                <a:gridCol w="1102016">
                  <a:extLst>
                    <a:ext uri="{9D8B030D-6E8A-4147-A177-3AD203B41FA5}">
                      <a16:colId xmlns:a16="http://schemas.microsoft.com/office/drawing/2014/main" val="2655776826"/>
                    </a:ext>
                  </a:extLst>
                </a:gridCol>
              </a:tblGrid>
              <a:tr h="658075">
                <a:tc>
                  <a:txBody>
                    <a:bodyPr/>
                    <a:lstStyle/>
                    <a:p>
                      <a:pPr algn="ctr" rtl="0" fontAlgn="ctr"/>
                      <a:r>
                        <a:rPr lang="es-CL" sz="1400" b="1" i="0" u="none" strike="noStrike">
                          <a:solidFill>
                            <a:srgbClr val="FFFFFF"/>
                          </a:solidFill>
                          <a:effectLst/>
                          <a:latin typeface="Arial Narrow" panose="020B0606020202030204" pitchFamily="34" charset="0"/>
                        </a:rPr>
                        <a:t>Fecha</a:t>
                      </a:r>
                    </a:p>
                  </a:txBody>
                  <a:tcPr marL="5101" marR="5101" marT="51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s-CL" sz="1400" b="1" i="0" u="none" strike="noStrike">
                          <a:solidFill>
                            <a:srgbClr val="FFFFFF"/>
                          </a:solidFill>
                          <a:effectLst/>
                          <a:latin typeface="Arial Narrow" panose="020B0606020202030204" pitchFamily="34" charset="0"/>
                        </a:rPr>
                        <a:t>Programa</a:t>
                      </a:r>
                    </a:p>
                  </a:txBody>
                  <a:tcPr marL="5101" marR="5101" marT="51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s-CL" sz="1400" b="1" i="0" u="none" strike="noStrike">
                          <a:solidFill>
                            <a:srgbClr val="FFFFFF"/>
                          </a:solidFill>
                          <a:effectLst/>
                          <a:latin typeface="Arial Narrow" panose="020B0606020202030204" pitchFamily="34" charset="0"/>
                        </a:rPr>
                        <a:t>Reclamante</a:t>
                      </a:r>
                    </a:p>
                  </a:txBody>
                  <a:tcPr marL="5101" marR="5101" marT="51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s-CL" sz="1400" b="1" i="0" u="none" strike="noStrike">
                          <a:solidFill>
                            <a:srgbClr val="FFFFFF"/>
                          </a:solidFill>
                          <a:effectLst/>
                          <a:latin typeface="Arial Narrow" panose="020B0606020202030204" pitchFamily="34" charset="0"/>
                        </a:rPr>
                        <a:t>Descripción (resumen)</a:t>
                      </a:r>
                    </a:p>
                  </a:txBody>
                  <a:tcPr marL="5101" marR="5101" marT="51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s-CL" sz="1400" b="1" i="0" u="none" strike="noStrike">
                          <a:solidFill>
                            <a:srgbClr val="FFFFFF"/>
                          </a:solidFill>
                          <a:effectLst/>
                          <a:latin typeface="Arial Narrow" panose="020B0606020202030204" pitchFamily="34" charset="0"/>
                        </a:rPr>
                        <a:t>Respuesta Institucional (N° oficio, resumen contenido)</a:t>
                      </a:r>
                    </a:p>
                  </a:txBody>
                  <a:tcPr marL="5101" marR="5101" marT="51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s-CL" sz="1400" b="1" i="0" u="none" strike="noStrike">
                          <a:solidFill>
                            <a:srgbClr val="FFFFFF"/>
                          </a:solidFill>
                          <a:effectLst/>
                          <a:latin typeface="Arial Narrow" panose="020B0606020202030204" pitchFamily="34" charset="0"/>
                        </a:rPr>
                        <a:t>Estado</a:t>
                      </a:r>
                    </a:p>
                  </a:txBody>
                  <a:tcPr marL="5101" marR="5101" marT="51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834555993"/>
                  </a:ext>
                </a:extLst>
              </a:tr>
              <a:tr h="1346759">
                <a:tc>
                  <a:txBody>
                    <a:bodyPr/>
                    <a:lstStyle/>
                    <a:p>
                      <a:pPr algn="l" rtl="0" fontAlgn="ctr"/>
                      <a:r>
                        <a:rPr lang="pt-BR" sz="1400" b="0" i="0" u="none" strike="noStrike">
                          <a:solidFill>
                            <a:srgbClr val="000000"/>
                          </a:solidFill>
                          <a:effectLst/>
                          <a:latin typeface="Arial Narrow" panose="020B0606020202030204" pitchFamily="34" charset="0"/>
                        </a:rPr>
                        <a:t>7 de agosto de 2023</a:t>
                      </a:r>
                    </a:p>
                  </a:txBody>
                  <a:tcPr marL="5101" marR="5101" marT="51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fontAlgn="ctr"/>
                      <a:r>
                        <a:rPr lang="es-CL" sz="1400" b="0" i="0" u="none" strike="noStrike">
                          <a:solidFill>
                            <a:srgbClr val="000000"/>
                          </a:solidFill>
                          <a:effectLst/>
                          <a:latin typeface="Arial Narrow" panose="020B0606020202030204" pitchFamily="34" charset="0"/>
                        </a:rPr>
                        <a:t>PRM Ancud</a:t>
                      </a:r>
                    </a:p>
                  </a:txBody>
                  <a:tcPr marL="5101" marR="5101" marT="51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ctr"/>
                      <a:r>
                        <a:rPr lang="es-CL" sz="1400" b="0" i="0" u="none" strike="noStrike">
                          <a:solidFill>
                            <a:srgbClr val="000000"/>
                          </a:solidFill>
                          <a:effectLst/>
                          <a:latin typeface="Arial Narrow" panose="020B0606020202030204" pitchFamily="34" charset="0"/>
                        </a:rPr>
                        <a:t>Francisco Calisto (padre)</a:t>
                      </a:r>
                    </a:p>
                  </a:txBody>
                  <a:tcPr marL="5101" marR="5101" marT="51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ES" sz="1300" b="0" i="0" u="none" strike="noStrike" dirty="0">
                          <a:solidFill>
                            <a:srgbClr val="000000"/>
                          </a:solidFill>
                          <a:effectLst/>
                          <a:latin typeface="Arial Narrow" panose="020B0606020202030204" pitchFamily="34" charset="0"/>
                        </a:rPr>
                        <a:t>Con fecha 7 de agosto de 2023, la Sra. Graciela Zúñiga y Francisco Calisto (padre de la niña Estefany Calisto), realiza un reclamo -vía correo electrónico- al Coordinador Técnico Roberto Rocha, señalando su disconformidad con la atención recibida, resumida en los siguientes puntos: El programa envía información al Tribunal, incorporando relatos y/o contenidos que perjudican la figura al padre.</a:t>
                      </a:r>
                    </a:p>
                    <a:p>
                      <a:pPr algn="just" fontAlgn="ctr"/>
                      <a:br>
                        <a:rPr lang="es-ES" sz="1300" b="0" i="0" u="none" strike="noStrike" dirty="0">
                          <a:solidFill>
                            <a:srgbClr val="000000"/>
                          </a:solidFill>
                          <a:effectLst/>
                          <a:latin typeface="Arial Narrow" panose="020B0606020202030204" pitchFamily="34" charset="0"/>
                        </a:rPr>
                      </a:br>
                      <a:r>
                        <a:rPr lang="es-ES" sz="1300" b="0" i="0" u="none" strike="noStrike" dirty="0">
                          <a:solidFill>
                            <a:srgbClr val="000000"/>
                          </a:solidFill>
                          <a:effectLst/>
                          <a:latin typeface="Arial Narrow" panose="020B0606020202030204" pitchFamily="34" charset="0"/>
                        </a:rPr>
                        <a:t>-El programa ha mantenido una postura parcial, realizando gestiones a favor de la madre de la niña, (colaboración a la madre en proceso de entrega de la niña al padre, en contexto de visita).</a:t>
                      </a:r>
                    </a:p>
                    <a:p>
                      <a:pPr algn="just" fontAlgn="ctr"/>
                      <a:br>
                        <a:rPr lang="es-ES" sz="1300" b="0" i="0" u="none" strike="noStrike" dirty="0">
                          <a:solidFill>
                            <a:srgbClr val="000000"/>
                          </a:solidFill>
                          <a:effectLst/>
                          <a:latin typeface="Arial Narrow" panose="020B0606020202030204" pitchFamily="34" charset="0"/>
                        </a:rPr>
                      </a:br>
                      <a:r>
                        <a:rPr lang="es-ES" sz="1300" b="0" i="0" u="none" strike="noStrike" dirty="0">
                          <a:solidFill>
                            <a:srgbClr val="000000"/>
                          </a:solidFill>
                          <a:effectLst/>
                          <a:latin typeface="Arial Narrow" panose="020B0606020202030204" pitchFamily="34" charset="0"/>
                        </a:rPr>
                        <a:t>-El programa no ha evaluado de manera igualitaria el contenido señalado por el padre, quien refiere que la niña vivía situaciones de riesgo y vulneración de derecho en la casa de la madre.</a:t>
                      </a:r>
                    </a:p>
                    <a:p>
                      <a:pPr algn="just" fontAlgn="ctr"/>
                      <a:br>
                        <a:rPr lang="es-ES" sz="1300" b="0" i="0" u="none" strike="noStrike" dirty="0">
                          <a:solidFill>
                            <a:srgbClr val="000000"/>
                          </a:solidFill>
                          <a:effectLst/>
                          <a:latin typeface="Arial Narrow" panose="020B0606020202030204" pitchFamily="34" charset="0"/>
                        </a:rPr>
                      </a:br>
                      <a:r>
                        <a:rPr lang="es-ES" sz="1300" b="0" i="0" u="none" strike="noStrike" dirty="0">
                          <a:solidFill>
                            <a:srgbClr val="000000"/>
                          </a:solidFill>
                          <a:effectLst/>
                          <a:latin typeface="Arial Narrow" panose="020B0606020202030204" pitchFamily="34" charset="0"/>
                        </a:rPr>
                        <a:t>-Bajo apoyo de la dupla al padre, no reconociendo sus avances y aspectos positivos en la crianza con Estefany.</a:t>
                      </a:r>
                    </a:p>
                  </a:txBody>
                  <a:tcPr marL="5101" marR="5101" marT="51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ES" sz="1300" b="0" i="0" u="none" strike="noStrike" dirty="0">
                          <a:solidFill>
                            <a:srgbClr val="000000"/>
                          </a:solidFill>
                          <a:effectLst/>
                          <a:latin typeface="Arial Narrow" panose="020B0606020202030204" pitchFamily="34" charset="0"/>
                        </a:rPr>
                        <a:t>Coordinador Técnico responde al reclamo, señalando que se revisará y abordará, en virtud de dar una respuesta a lo planteado. (7 de agosto de 2023)</a:t>
                      </a:r>
                    </a:p>
                    <a:p>
                      <a:pPr algn="just" fontAlgn="ctr"/>
                      <a:br>
                        <a:rPr lang="es-ES" sz="1300" b="0" i="0" u="none" strike="noStrike" dirty="0">
                          <a:solidFill>
                            <a:srgbClr val="000000"/>
                          </a:solidFill>
                          <a:effectLst/>
                          <a:latin typeface="Arial Narrow" panose="020B0606020202030204" pitchFamily="34" charset="0"/>
                        </a:rPr>
                      </a:br>
                      <a:r>
                        <a:rPr lang="es-ES" sz="1300" b="0" i="0" u="none" strike="noStrike" dirty="0">
                          <a:solidFill>
                            <a:srgbClr val="000000"/>
                          </a:solidFill>
                          <a:effectLst/>
                          <a:latin typeface="Arial Narrow" panose="020B0606020202030204" pitchFamily="34" charset="0"/>
                        </a:rPr>
                        <a:t>-Reunión de análisis de casos y del reclamo, entre el Coordinador Técnico, dupla, y Directora (S), en virtud de revisar las acciones a seguir y medidas antes el reclamo. (10 de agosto de 2023)</a:t>
                      </a:r>
                    </a:p>
                    <a:p>
                      <a:pPr algn="just" fontAlgn="ctr"/>
                      <a:br>
                        <a:rPr lang="es-ES" sz="1300" b="0" i="0" u="none" strike="noStrike" dirty="0">
                          <a:solidFill>
                            <a:srgbClr val="000000"/>
                          </a:solidFill>
                          <a:effectLst/>
                          <a:latin typeface="Arial Narrow" panose="020B0606020202030204" pitchFamily="34" charset="0"/>
                        </a:rPr>
                      </a:br>
                      <a:r>
                        <a:rPr lang="es-ES" sz="1300" b="0" i="0" u="none" strike="noStrike" dirty="0">
                          <a:solidFill>
                            <a:srgbClr val="000000"/>
                          </a:solidFill>
                          <a:effectLst/>
                          <a:latin typeface="Arial Narrow" panose="020B0606020202030204" pitchFamily="34" charset="0"/>
                        </a:rPr>
                        <a:t>-Respuesta formal al reclamo, vía correo electrónico, por parte del Coordinador Técnico. (16 de agosto de 2023).</a:t>
                      </a:r>
                    </a:p>
                    <a:p>
                      <a:pPr algn="just" fontAlgn="ctr"/>
                      <a:endParaRPr lang="es-ES" sz="1300" b="0" i="0" u="none" strike="noStrike" dirty="0">
                        <a:solidFill>
                          <a:srgbClr val="000000"/>
                        </a:solidFill>
                        <a:effectLst/>
                        <a:latin typeface="Arial Narrow" panose="020B0606020202030204" pitchFamily="34" charset="0"/>
                      </a:endParaRPr>
                    </a:p>
                  </a:txBody>
                  <a:tcPr marL="5101" marR="5101" marT="51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s-CL" sz="1400" b="0" i="0" u="none" strike="noStrike" dirty="0">
                          <a:solidFill>
                            <a:srgbClr val="000000"/>
                          </a:solidFill>
                          <a:effectLst/>
                          <a:latin typeface="Arial Narrow" panose="020B0606020202030204" pitchFamily="34" charset="0"/>
                        </a:rPr>
                        <a:t>Cerrado</a:t>
                      </a:r>
                    </a:p>
                  </a:txBody>
                  <a:tcPr marL="5101" marR="5101" marT="510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024649322"/>
                  </a:ext>
                </a:extLst>
              </a:tr>
              <a:tr h="612163">
                <a:tc>
                  <a:txBody>
                    <a:bodyPr/>
                    <a:lstStyle/>
                    <a:p>
                      <a:pPr algn="l" rtl="0" fontAlgn="ctr"/>
                      <a:r>
                        <a:rPr lang="pt-BR" sz="1400" b="0" i="0" u="none" strike="noStrike" dirty="0">
                          <a:solidFill>
                            <a:srgbClr val="000000"/>
                          </a:solidFill>
                          <a:effectLst/>
                          <a:latin typeface="Arial Narrow" panose="020B0606020202030204" pitchFamily="34" charset="0"/>
                        </a:rPr>
                        <a:t>25 de agosto de 2023</a:t>
                      </a:r>
                    </a:p>
                  </a:txBody>
                  <a:tcPr marL="5101" marR="5101" marT="51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fontAlgn="ctr"/>
                      <a:r>
                        <a:rPr lang="es-CL" sz="1400" b="0" i="0" u="none" strike="noStrike">
                          <a:solidFill>
                            <a:srgbClr val="000000"/>
                          </a:solidFill>
                          <a:effectLst/>
                          <a:latin typeface="Arial Narrow" panose="020B0606020202030204" pitchFamily="34" charset="0"/>
                        </a:rPr>
                        <a:t>PRM Peñaflor</a:t>
                      </a:r>
                    </a:p>
                  </a:txBody>
                  <a:tcPr marL="5101" marR="5101" marT="51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fontAlgn="ctr"/>
                      <a:r>
                        <a:rPr lang="es-CL" sz="1400" b="0" i="0" u="none" strike="noStrike">
                          <a:solidFill>
                            <a:srgbClr val="000000"/>
                          </a:solidFill>
                          <a:effectLst/>
                          <a:latin typeface="Arial Narrow" panose="020B0606020202030204" pitchFamily="34" charset="0"/>
                        </a:rPr>
                        <a:t>Katherine </a:t>
                      </a:r>
                      <a:r>
                        <a:rPr lang="es-CL" sz="1400" b="0" i="0" u="none" strike="noStrike" err="1">
                          <a:solidFill>
                            <a:srgbClr val="000000"/>
                          </a:solidFill>
                          <a:effectLst/>
                          <a:latin typeface="Arial Narrow" panose="020B0606020202030204" pitchFamily="34" charset="0"/>
                        </a:rPr>
                        <a:t>Parraguez</a:t>
                      </a:r>
                      <a:r>
                        <a:rPr lang="es-CL" sz="1400" b="0" i="0" u="none" strike="noStrike">
                          <a:solidFill>
                            <a:srgbClr val="000000"/>
                          </a:solidFill>
                          <a:effectLst/>
                          <a:latin typeface="Arial Narrow" panose="020B0606020202030204" pitchFamily="34" charset="0"/>
                        </a:rPr>
                        <a:t> (Madre).</a:t>
                      </a:r>
                    </a:p>
                  </a:txBody>
                  <a:tcPr marL="5101" marR="5101" marT="51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t"/>
                      <a:r>
                        <a:rPr lang="es-ES" sz="1300" b="0" i="0" u="none" strike="noStrike">
                          <a:solidFill>
                            <a:srgbClr val="000000"/>
                          </a:solidFill>
                          <a:effectLst/>
                          <a:latin typeface="Arial Narrow" panose="020B0606020202030204" pitchFamily="34" charset="0"/>
                        </a:rPr>
                        <a:t>Con fecha 25 de agosto de 2023, la madre del niño Gustavo Bastía, realiza un reclamo vía correo electrónico al Coordinador Técnico, toda vez que se encuentra disconforme con el tratamiento llevado a cabo por el programa, especialmente, respecto al contenido enviado al Tribunal en el último informe emitido. </a:t>
                      </a:r>
                    </a:p>
                  </a:txBody>
                  <a:tcPr marL="5101" marR="5101" marT="510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t"/>
                      <a:r>
                        <a:rPr lang="es-ES" sz="1300" b="0" i="0" u="none" strike="noStrike" dirty="0">
                          <a:solidFill>
                            <a:srgbClr val="000000"/>
                          </a:solidFill>
                          <a:effectLst/>
                          <a:latin typeface="Arial Narrow" panose="020B0606020202030204" pitchFamily="34" charset="0"/>
                        </a:rPr>
                        <a:t>Coordinador Técnico responde al reclamo con fecha 25 de agosto de 2023. Coordinador Técnico realiza entrevista presencial con la usuaria, en virtud de aclarar el reclamo con fecha 6 de septiembre. Coordinador Técnico realiza reunión con Directora del programa con fecha 6 de septiembre de 2023. Con fecha 7 de septiembre de 2023, se envía una respuesta formal del reclamo a la usuaria.</a:t>
                      </a:r>
                    </a:p>
                  </a:txBody>
                  <a:tcPr marL="5101" marR="5101" marT="510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s-ES" sz="1400" b="0" i="0" u="none" strike="noStrike" dirty="0">
                          <a:solidFill>
                            <a:srgbClr val="000000"/>
                          </a:solidFill>
                          <a:effectLst/>
                          <a:latin typeface="Arial Narrow" panose="020B0606020202030204" pitchFamily="34" charset="0"/>
                        </a:rPr>
                        <a:t>Cerrado</a:t>
                      </a:r>
                    </a:p>
                  </a:txBody>
                  <a:tcPr marL="5101" marR="5101" marT="510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805503624"/>
                  </a:ext>
                </a:extLst>
              </a:tr>
            </a:tbl>
          </a:graphicData>
        </a:graphic>
      </p:graphicFrame>
      <p:sp>
        <p:nvSpPr>
          <p:cNvPr id="4" name="Título 1">
            <a:extLst>
              <a:ext uri="{FF2B5EF4-FFF2-40B4-BE49-F238E27FC236}">
                <a16:creationId xmlns:a16="http://schemas.microsoft.com/office/drawing/2014/main" id="{614BF43D-F593-4E00-A511-54BBAE8D0491}"/>
              </a:ext>
            </a:extLst>
          </p:cNvPr>
          <p:cNvSpPr txBox="1">
            <a:spLocks/>
          </p:cNvSpPr>
          <p:nvPr/>
        </p:nvSpPr>
        <p:spPr>
          <a:xfrm>
            <a:off x="1830895" y="428027"/>
            <a:ext cx="7877908" cy="7397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altLang="en-US" sz="3600" b="1" dirty="0">
                <a:latin typeface="Arial Narrow" panose="020B0606020202030204" pitchFamily="34" charset="0"/>
              </a:rPr>
              <a:t>Reclamos de Clientes 2023</a:t>
            </a:r>
            <a:endParaRPr lang="es-CL" altLang="en-US" sz="3600" b="1" dirty="0">
              <a:latin typeface="Arial Narrow" panose="020B0606020202030204" pitchFamily="34" charset="0"/>
            </a:endParaRPr>
          </a:p>
        </p:txBody>
      </p:sp>
    </p:spTree>
    <p:extLst>
      <p:ext uri="{BB962C8B-B14F-4D97-AF65-F5344CB8AC3E}">
        <p14:creationId xmlns:p14="http://schemas.microsoft.com/office/powerpoint/2010/main" val="15975699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3779598997"/>
              </p:ext>
            </p:extLst>
          </p:nvPr>
        </p:nvGraphicFramePr>
        <p:xfrm>
          <a:off x="0" y="1431730"/>
          <a:ext cx="12191999" cy="5331594"/>
        </p:xfrm>
        <a:graphic>
          <a:graphicData uri="http://schemas.openxmlformats.org/drawingml/2006/table">
            <a:tbl>
              <a:tblPr/>
              <a:tblGrid>
                <a:gridCol w="579762">
                  <a:extLst>
                    <a:ext uri="{9D8B030D-6E8A-4147-A177-3AD203B41FA5}">
                      <a16:colId xmlns:a16="http://schemas.microsoft.com/office/drawing/2014/main" val="3288297355"/>
                    </a:ext>
                  </a:extLst>
                </a:gridCol>
                <a:gridCol w="784804">
                  <a:extLst>
                    <a:ext uri="{9D8B030D-6E8A-4147-A177-3AD203B41FA5}">
                      <a16:colId xmlns:a16="http://schemas.microsoft.com/office/drawing/2014/main" val="1891633295"/>
                    </a:ext>
                  </a:extLst>
                </a:gridCol>
                <a:gridCol w="633046">
                  <a:extLst>
                    <a:ext uri="{9D8B030D-6E8A-4147-A177-3AD203B41FA5}">
                      <a16:colId xmlns:a16="http://schemas.microsoft.com/office/drawing/2014/main" val="2557483754"/>
                    </a:ext>
                  </a:extLst>
                </a:gridCol>
                <a:gridCol w="5089080">
                  <a:extLst>
                    <a:ext uri="{9D8B030D-6E8A-4147-A177-3AD203B41FA5}">
                      <a16:colId xmlns:a16="http://schemas.microsoft.com/office/drawing/2014/main" val="2527235566"/>
                    </a:ext>
                  </a:extLst>
                </a:gridCol>
                <a:gridCol w="4251868">
                  <a:extLst>
                    <a:ext uri="{9D8B030D-6E8A-4147-A177-3AD203B41FA5}">
                      <a16:colId xmlns:a16="http://schemas.microsoft.com/office/drawing/2014/main" val="507673365"/>
                    </a:ext>
                  </a:extLst>
                </a:gridCol>
                <a:gridCol w="853439">
                  <a:extLst>
                    <a:ext uri="{9D8B030D-6E8A-4147-A177-3AD203B41FA5}">
                      <a16:colId xmlns:a16="http://schemas.microsoft.com/office/drawing/2014/main" val="2588272949"/>
                    </a:ext>
                  </a:extLst>
                </a:gridCol>
              </a:tblGrid>
              <a:tr h="567910">
                <a:tc>
                  <a:txBody>
                    <a:bodyPr/>
                    <a:lstStyle/>
                    <a:p>
                      <a:pPr algn="ctr" rtl="0" fontAlgn="ctr"/>
                      <a:r>
                        <a:rPr lang="es-CL" sz="1300" b="1" i="0" u="none" strike="noStrike">
                          <a:solidFill>
                            <a:srgbClr val="FFFFFF"/>
                          </a:solidFill>
                          <a:effectLst/>
                          <a:latin typeface="Arial Narrow" panose="020B0606020202030204" pitchFamily="34" charset="0"/>
                        </a:rPr>
                        <a:t>Fecha</a:t>
                      </a:r>
                    </a:p>
                  </a:txBody>
                  <a:tcPr marL="4402" marR="4402" marT="44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300" b="1" i="0" u="none" strike="noStrike">
                          <a:solidFill>
                            <a:srgbClr val="FFFFFF"/>
                          </a:solidFill>
                          <a:effectLst/>
                          <a:latin typeface="Arial Narrow" panose="020B0606020202030204" pitchFamily="34" charset="0"/>
                        </a:rPr>
                        <a:t>Programa</a:t>
                      </a:r>
                    </a:p>
                  </a:txBody>
                  <a:tcPr marL="4402" marR="4402" marT="44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300" b="1" i="0" u="none" strike="noStrike">
                          <a:solidFill>
                            <a:srgbClr val="FFFFFF"/>
                          </a:solidFill>
                          <a:effectLst/>
                          <a:latin typeface="Arial Narrow" panose="020B0606020202030204" pitchFamily="34" charset="0"/>
                        </a:rPr>
                        <a:t>Reclamante</a:t>
                      </a:r>
                    </a:p>
                  </a:txBody>
                  <a:tcPr marL="4402" marR="4402" marT="44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300" b="1" i="0" u="none" strike="noStrike">
                          <a:solidFill>
                            <a:srgbClr val="FFFFFF"/>
                          </a:solidFill>
                          <a:effectLst/>
                          <a:latin typeface="Arial Narrow" panose="020B0606020202030204" pitchFamily="34" charset="0"/>
                        </a:rPr>
                        <a:t>Descripción (resumen)</a:t>
                      </a:r>
                    </a:p>
                  </a:txBody>
                  <a:tcPr marL="4402" marR="4402" marT="44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300" b="1" i="0" u="none" strike="noStrike">
                          <a:solidFill>
                            <a:srgbClr val="FFFFFF"/>
                          </a:solidFill>
                          <a:effectLst/>
                          <a:latin typeface="Arial Narrow" panose="020B0606020202030204" pitchFamily="34" charset="0"/>
                        </a:rPr>
                        <a:t>Respuesta Institucional (N° oficio, resumen contenido)</a:t>
                      </a:r>
                    </a:p>
                  </a:txBody>
                  <a:tcPr marL="4402" marR="4402" marT="44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300" b="1" i="0" u="none" strike="noStrike">
                          <a:solidFill>
                            <a:srgbClr val="FFFFFF"/>
                          </a:solidFill>
                          <a:effectLst/>
                          <a:latin typeface="Arial Narrow" panose="020B0606020202030204" pitchFamily="34" charset="0"/>
                        </a:rPr>
                        <a:t>Estado</a:t>
                      </a:r>
                    </a:p>
                  </a:txBody>
                  <a:tcPr marL="4402" marR="4402" marT="44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361455879"/>
                  </a:ext>
                </a:extLst>
              </a:tr>
              <a:tr h="858469">
                <a:tc>
                  <a:txBody>
                    <a:bodyPr/>
                    <a:lstStyle/>
                    <a:p>
                      <a:pPr algn="l" rtl="0" fontAlgn="ctr"/>
                      <a:r>
                        <a:rPr lang="es-ES" sz="1300" b="0" i="0" u="none" strike="noStrike">
                          <a:solidFill>
                            <a:srgbClr val="000000"/>
                          </a:solidFill>
                          <a:effectLst/>
                          <a:latin typeface="Arial Narrow" panose="020B0606020202030204" pitchFamily="34" charset="0"/>
                        </a:rPr>
                        <a:t>06 de enero  de 2023</a:t>
                      </a:r>
                    </a:p>
                  </a:txBody>
                  <a:tcPr marL="4402" marR="4402" marT="4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s-CL" sz="1300" b="0" i="0" u="none" strike="noStrike">
                          <a:solidFill>
                            <a:srgbClr val="000000"/>
                          </a:solidFill>
                          <a:effectLst/>
                          <a:latin typeface="Arial Narrow" panose="020B0606020202030204" pitchFamily="34" charset="0"/>
                        </a:rPr>
                        <a:t>PPF Quilicura </a:t>
                      </a:r>
                    </a:p>
                  </a:txBody>
                  <a:tcPr marL="4402" marR="4402" marT="4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1300" b="0" i="0" u="none" strike="noStrike">
                          <a:solidFill>
                            <a:srgbClr val="000000"/>
                          </a:solidFill>
                          <a:effectLst/>
                          <a:latin typeface="Arial Narrow" panose="020B0606020202030204" pitchFamily="34" charset="0"/>
                        </a:rPr>
                        <a:t>Marlenne Soto </a:t>
                      </a:r>
                    </a:p>
                  </a:txBody>
                  <a:tcPr marL="4402" marR="4402" marT="4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ES" sz="1300" b="0" i="0" u="none" strike="noStrike">
                          <a:solidFill>
                            <a:srgbClr val="000000"/>
                          </a:solidFill>
                          <a:effectLst/>
                          <a:latin typeface="Arial Narrow" panose="020B0606020202030204" pitchFamily="34" charset="0"/>
                        </a:rPr>
                        <a:t>La </a:t>
                      </a:r>
                      <a:r>
                        <a:rPr lang="es-ES" sz="1300" b="0" i="0" u="none" strike="noStrike" err="1">
                          <a:solidFill>
                            <a:srgbClr val="000000"/>
                          </a:solidFill>
                          <a:effectLst/>
                          <a:latin typeface="Arial Narrow" panose="020B0606020202030204" pitchFamily="34" charset="0"/>
                        </a:rPr>
                        <a:t>Sra</a:t>
                      </a:r>
                      <a:r>
                        <a:rPr lang="es-ES" sz="1300" b="0" i="0" u="none" strike="noStrike">
                          <a:solidFill>
                            <a:srgbClr val="000000"/>
                          </a:solidFill>
                          <a:effectLst/>
                          <a:latin typeface="Arial Narrow" panose="020B0606020202030204" pitchFamily="34" charset="0"/>
                        </a:rPr>
                        <a:t> </a:t>
                      </a:r>
                      <a:r>
                        <a:rPr lang="es-ES" sz="1300" b="0" i="0" u="none" strike="noStrike" err="1">
                          <a:solidFill>
                            <a:srgbClr val="000000"/>
                          </a:solidFill>
                          <a:effectLst/>
                          <a:latin typeface="Arial Narrow" panose="020B0606020202030204" pitchFamily="34" charset="0"/>
                        </a:rPr>
                        <a:t>Marlenne</a:t>
                      </a:r>
                      <a:r>
                        <a:rPr lang="es-ES" sz="1300" b="0" i="0" u="none" strike="noStrike">
                          <a:solidFill>
                            <a:srgbClr val="000000"/>
                          </a:solidFill>
                          <a:effectLst/>
                          <a:latin typeface="Arial Narrow" panose="020B0606020202030204" pitchFamily="34" charset="0"/>
                        </a:rPr>
                        <a:t> soto, ingresa reclamo a través de las redes sociales de la FCDN, indicando: "Quiero denunciar un mal procedimiento en el PPF,  donde en las citas con mis hijas, se dijeron muchas mentiras y calumnias(…)", La adulta señala en su reclamo que  se ha visto perjudicada en su rol de tutora de las niñas,  señalando que el Proyecto estaría favoreciendo al padre, sin considerar información relevante de éste, relacionada con factores de riesgo.  </a:t>
                      </a:r>
                    </a:p>
                  </a:txBody>
                  <a:tcPr marL="4402" marR="4402" marT="4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ES" sz="1300" b="0" i="0" u="none" strike="noStrike">
                          <a:solidFill>
                            <a:srgbClr val="000000"/>
                          </a:solidFill>
                          <a:effectLst/>
                          <a:latin typeface="Arial Narrow" panose="020B0606020202030204" pitchFamily="34" charset="0"/>
                        </a:rPr>
                        <a:t>1.) Programa PPF envia informes del proceso de intervención a CT  2.) Con fecha 09 de enero, Se realiza entrevista con Sra. Marlenne Soto para recoger y escuchar sus argumentos  3.) Directora de programa envía verificadores a Coordinador Técnico de la DOS, donde se adjunta F-SGC-011 de reunión y  revisión de la  situación ocurrida con la usuaria, y se establecen acuerdos. 4.)  Con fecha 27 de enero y 21 de marzo, se realizan reuniones con la Sra. Marlenne, para entregar respuesta  con acuerdos a seguir durante la intervención  </a:t>
                      </a:r>
                    </a:p>
                  </a:txBody>
                  <a:tcPr marL="4402" marR="4402" marT="4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CL" sz="1300" b="0" i="0" u="none" strike="noStrike" dirty="0">
                          <a:solidFill>
                            <a:srgbClr val="000000"/>
                          </a:solidFill>
                          <a:effectLst/>
                          <a:latin typeface="Arial Narrow" panose="020B0606020202030204" pitchFamily="34" charset="0"/>
                        </a:rPr>
                        <a:t>Cerrado</a:t>
                      </a:r>
                    </a:p>
                  </a:txBody>
                  <a:tcPr marL="4402" marR="4402" marT="4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34234192"/>
                  </a:ext>
                </a:extLst>
              </a:tr>
              <a:tr h="1089155">
                <a:tc>
                  <a:txBody>
                    <a:bodyPr/>
                    <a:lstStyle/>
                    <a:p>
                      <a:pPr algn="l" rtl="0" fontAlgn="ctr"/>
                      <a:r>
                        <a:rPr lang="es-ES" sz="1300" b="0" i="0" u="none" strike="noStrike">
                          <a:solidFill>
                            <a:srgbClr val="000000"/>
                          </a:solidFill>
                          <a:effectLst/>
                          <a:latin typeface="Arial Narrow" panose="020B0606020202030204" pitchFamily="34" charset="0"/>
                        </a:rPr>
                        <a:t>22 de septiembre de 2023 </a:t>
                      </a:r>
                    </a:p>
                  </a:txBody>
                  <a:tcPr marL="4402" marR="4402" marT="4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s-CL" sz="1300" b="0" i="0" u="none" strike="noStrike">
                          <a:solidFill>
                            <a:srgbClr val="000000"/>
                          </a:solidFill>
                          <a:effectLst/>
                          <a:latin typeface="Arial Narrow" panose="020B0606020202030204" pitchFamily="34" charset="0"/>
                        </a:rPr>
                        <a:t>PPF Quilicura </a:t>
                      </a:r>
                    </a:p>
                  </a:txBody>
                  <a:tcPr marL="4402" marR="4402" marT="4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s-CL" sz="1300" b="0" i="0" u="none" strike="noStrike">
                          <a:solidFill>
                            <a:srgbClr val="000000"/>
                          </a:solidFill>
                          <a:effectLst/>
                          <a:latin typeface="Arial Narrow" panose="020B0606020202030204" pitchFamily="34" charset="0"/>
                        </a:rPr>
                        <a:t>No se identifica </a:t>
                      </a:r>
                    </a:p>
                  </a:txBody>
                  <a:tcPr marL="4402" marR="4402" marT="4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r>
                        <a:rPr lang="es-ES" sz="1300" b="0" i="0" u="none" strike="noStrike" dirty="0">
                          <a:solidFill>
                            <a:srgbClr val="000000"/>
                          </a:solidFill>
                          <a:effectLst/>
                          <a:latin typeface="Arial Narrow" panose="020B0606020202030204" pitchFamily="34" charset="0"/>
                        </a:rPr>
                        <a:t>Con fecha 22 de septiembre, en el Instagram  de la Fundación, se recibe reclamo anónimo que indica la necesidad de informar faltas de ética de un profesional del equipo del PPF. No entrega más antecedentes.</a:t>
                      </a:r>
                    </a:p>
                    <a:p>
                      <a:pPr algn="just" rtl="0" fontAlgn="t"/>
                      <a:r>
                        <a:rPr lang="es-ES" sz="1300" b="0" i="0" u="none" strike="noStrike" dirty="0">
                          <a:solidFill>
                            <a:srgbClr val="000000"/>
                          </a:solidFill>
                          <a:effectLst/>
                          <a:latin typeface="Arial Narrow" panose="020B0606020202030204" pitchFamily="34" charset="0"/>
                        </a:rPr>
                        <a:t> </a:t>
                      </a:r>
                    </a:p>
                  </a:txBody>
                  <a:tcPr marL="4402" marR="4402" marT="44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r>
                        <a:rPr lang="es-ES" sz="1300" b="0" i="0" u="none" strike="noStrike" dirty="0">
                          <a:solidFill>
                            <a:srgbClr val="000000"/>
                          </a:solidFill>
                          <a:effectLst/>
                          <a:latin typeface="Arial Narrow" panose="020B0606020202030204" pitchFamily="34" charset="0"/>
                        </a:rPr>
                        <a:t>1.) Por la misma vía, se pide a al persona que nos aporte información de contacto, sin obtener respuesta  2.) Con fecha 22 de septiembre, se contacta a Directora del programa para recopilar información, confirmando que también ha recibido correos electrónicos de  parte de una adulta que se identifica como pareja del profesional, señalando las mismas razones de su reclamo. A partir de ello, el mismo 22 de septiembre, se envía correo a la adulta invitándola  a una reunión en administración central, para recoger y recopilar información pertinente. La adulta mediante correo electrónico, señala no estar disponible para la reunión.   3.) Directora, completa formulario de Solicitud de Acción Correctiva SGC 006,  indicando que no es posible dar curso al tratamiento de éste por la falta de antecedentes  4.) Entre el 25 de septiembre y el 11 de octubre, se responden los reiterados correos que envía la persona, indicando que es requisito del proceso contar con información detallada y que en caso de que esto no exista, no se puede responder su reclamo.   </a:t>
                      </a:r>
                    </a:p>
                  </a:txBody>
                  <a:tcPr marL="4402" marR="4402" marT="44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CL" sz="1300" b="0" i="0" u="none" strike="noStrike" dirty="0">
                          <a:solidFill>
                            <a:srgbClr val="000000"/>
                          </a:solidFill>
                          <a:effectLst/>
                          <a:latin typeface="Arial Narrow" panose="020B0606020202030204" pitchFamily="34" charset="0"/>
                        </a:rPr>
                        <a:t>Cerrado</a:t>
                      </a:r>
                    </a:p>
                  </a:txBody>
                  <a:tcPr marL="4402" marR="4402" marT="44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2847313"/>
                  </a:ext>
                </a:extLst>
              </a:tr>
            </a:tbl>
          </a:graphicData>
        </a:graphic>
      </p:graphicFrame>
      <p:sp>
        <p:nvSpPr>
          <p:cNvPr id="5" name="Título 1">
            <a:extLst>
              <a:ext uri="{FF2B5EF4-FFF2-40B4-BE49-F238E27FC236}">
                <a16:creationId xmlns:a16="http://schemas.microsoft.com/office/drawing/2014/main" id="{918E0E55-E588-4B26-934E-A2D2D251511E}"/>
              </a:ext>
            </a:extLst>
          </p:cNvPr>
          <p:cNvSpPr txBox="1">
            <a:spLocks/>
          </p:cNvSpPr>
          <p:nvPr/>
        </p:nvSpPr>
        <p:spPr>
          <a:xfrm>
            <a:off x="1830895" y="428027"/>
            <a:ext cx="7877908" cy="7397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altLang="en-US" sz="3600" b="1" dirty="0">
                <a:latin typeface="Arial Narrow" panose="020B0606020202030204" pitchFamily="34" charset="0"/>
              </a:rPr>
              <a:t>Reclamos de Clientes 2023</a:t>
            </a:r>
            <a:endParaRPr lang="es-CL" altLang="en-US" sz="3600" b="1" dirty="0">
              <a:latin typeface="Arial Narrow" panose="020B0606020202030204" pitchFamily="34" charset="0"/>
            </a:endParaRPr>
          </a:p>
        </p:txBody>
      </p:sp>
    </p:spTree>
    <p:extLst>
      <p:ext uri="{BB962C8B-B14F-4D97-AF65-F5344CB8AC3E}">
        <p14:creationId xmlns:p14="http://schemas.microsoft.com/office/powerpoint/2010/main" val="31786303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4211384663"/>
              </p:ext>
            </p:extLst>
          </p:nvPr>
        </p:nvGraphicFramePr>
        <p:xfrm>
          <a:off x="0" y="1431730"/>
          <a:ext cx="12191999" cy="5335996"/>
        </p:xfrm>
        <a:graphic>
          <a:graphicData uri="http://schemas.openxmlformats.org/drawingml/2006/table">
            <a:tbl>
              <a:tblPr/>
              <a:tblGrid>
                <a:gridCol w="579762">
                  <a:extLst>
                    <a:ext uri="{9D8B030D-6E8A-4147-A177-3AD203B41FA5}">
                      <a16:colId xmlns:a16="http://schemas.microsoft.com/office/drawing/2014/main" val="3288297355"/>
                    </a:ext>
                  </a:extLst>
                </a:gridCol>
                <a:gridCol w="644127">
                  <a:extLst>
                    <a:ext uri="{9D8B030D-6E8A-4147-A177-3AD203B41FA5}">
                      <a16:colId xmlns:a16="http://schemas.microsoft.com/office/drawing/2014/main" val="1891633295"/>
                    </a:ext>
                  </a:extLst>
                </a:gridCol>
                <a:gridCol w="689317">
                  <a:extLst>
                    <a:ext uri="{9D8B030D-6E8A-4147-A177-3AD203B41FA5}">
                      <a16:colId xmlns:a16="http://schemas.microsoft.com/office/drawing/2014/main" val="2557483754"/>
                    </a:ext>
                  </a:extLst>
                </a:gridCol>
                <a:gridCol w="5173486">
                  <a:extLst>
                    <a:ext uri="{9D8B030D-6E8A-4147-A177-3AD203B41FA5}">
                      <a16:colId xmlns:a16="http://schemas.microsoft.com/office/drawing/2014/main" val="2527235566"/>
                    </a:ext>
                  </a:extLst>
                </a:gridCol>
                <a:gridCol w="4322206">
                  <a:extLst>
                    <a:ext uri="{9D8B030D-6E8A-4147-A177-3AD203B41FA5}">
                      <a16:colId xmlns:a16="http://schemas.microsoft.com/office/drawing/2014/main" val="507673365"/>
                    </a:ext>
                  </a:extLst>
                </a:gridCol>
                <a:gridCol w="783101">
                  <a:extLst>
                    <a:ext uri="{9D8B030D-6E8A-4147-A177-3AD203B41FA5}">
                      <a16:colId xmlns:a16="http://schemas.microsoft.com/office/drawing/2014/main" val="2588272949"/>
                    </a:ext>
                  </a:extLst>
                </a:gridCol>
              </a:tblGrid>
              <a:tr h="567910">
                <a:tc>
                  <a:txBody>
                    <a:bodyPr/>
                    <a:lstStyle/>
                    <a:p>
                      <a:pPr algn="ctr" rtl="0" fontAlgn="ctr"/>
                      <a:r>
                        <a:rPr lang="es-CL" sz="1300" b="1" i="0" u="none" strike="noStrike">
                          <a:solidFill>
                            <a:srgbClr val="FFFFFF"/>
                          </a:solidFill>
                          <a:effectLst/>
                          <a:latin typeface="Arial Narrow" panose="020B0606020202030204" pitchFamily="34" charset="0"/>
                        </a:rPr>
                        <a:t>Fecha</a:t>
                      </a:r>
                    </a:p>
                  </a:txBody>
                  <a:tcPr marL="4402" marR="4402" marT="44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300" b="1" i="0" u="none" strike="noStrike">
                          <a:solidFill>
                            <a:srgbClr val="FFFFFF"/>
                          </a:solidFill>
                          <a:effectLst/>
                          <a:latin typeface="Arial Narrow" panose="020B0606020202030204" pitchFamily="34" charset="0"/>
                        </a:rPr>
                        <a:t>Programa</a:t>
                      </a:r>
                    </a:p>
                  </a:txBody>
                  <a:tcPr marL="4402" marR="4402" marT="44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300" b="1" i="0" u="none" strike="noStrike">
                          <a:solidFill>
                            <a:srgbClr val="FFFFFF"/>
                          </a:solidFill>
                          <a:effectLst/>
                          <a:latin typeface="Arial Narrow" panose="020B0606020202030204" pitchFamily="34" charset="0"/>
                        </a:rPr>
                        <a:t>Reclamante</a:t>
                      </a:r>
                    </a:p>
                  </a:txBody>
                  <a:tcPr marL="4402" marR="4402" marT="44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300" b="1" i="0" u="none" strike="noStrike">
                          <a:solidFill>
                            <a:srgbClr val="FFFFFF"/>
                          </a:solidFill>
                          <a:effectLst/>
                          <a:latin typeface="Arial Narrow" panose="020B0606020202030204" pitchFamily="34" charset="0"/>
                        </a:rPr>
                        <a:t>Descripción (resumen)</a:t>
                      </a:r>
                    </a:p>
                  </a:txBody>
                  <a:tcPr marL="4402" marR="4402" marT="44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300" b="1" i="0" u="none" strike="noStrike">
                          <a:solidFill>
                            <a:srgbClr val="FFFFFF"/>
                          </a:solidFill>
                          <a:effectLst/>
                          <a:latin typeface="Arial Narrow" panose="020B0606020202030204" pitchFamily="34" charset="0"/>
                        </a:rPr>
                        <a:t>Respuesta Institucional (N° oficio, resumen contenido)</a:t>
                      </a:r>
                    </a:p>
                  </a:txBody>
                  <a:tcPr marL="4402" marR="4402" marT="44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300" b="1" i="0" u="none" strike="noStrike">
                          <a:solidFill>
                            <a:srgbClr val="FFFFFF"/>
                          </a:solidFill>
                          <a:effectLst/>
                          <a:latin typeface="Arial Narrow" panose="020B0606020202030204" pitchFamily="34" charset="0"/>
                        </a:rPr>
                        <a:t>Estado</a:t>
                      </a:r>
                    </a:p>
                  </a:txBody>
                  <a:tcPr marL="4402" marR="4402" marT="44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361455879"/>
                  </a:ext>
                </a:extLst>
              </a:tr>
              <a:tr h="739604">
                <a:tc>
                  <a:txBody>
                    <a:bodyPr/>
                    <a:lstStyle/>
                    <a:p>
                      <a:pPr algn="l" rtl="0" fontAlgn="ctr"/>
                      <a:r>
                        <a:rPr lang="es-CL" sz="1300" b="0" i="0" u="none" strike="noStrike">
                          <a:solidFill>
                            <a:srgbClr val="000000"/>
                          </a:solidFill>
                          <a:effectLst/>
                          <a:latin typeface="Arial Narrow" panose="020B0606020202030204" pitchFamily="34" charset="0"/>
                        </a:rPr>
                        <a:t>10-02-2023</a:t>
                      </a:r>
                    </a:p>
                  </a:txBody>
                  <a:tcPr marL="4402" marR="4402" marT="4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s-CL" sz="1300" b="0" i="0" u="none" strike="noStrike">
                          <a:solidFill>
                            <a:srgbClr val="000000"/>
                          </a:solidFill>
                          <a:effectLst/>
                          <a:latin typeface="Arial Narrow" panose="020B0606020202030204" pitchFamily="34" charset="0"/>
                        </a:rPr>
                        <a:t>PRM Pudahuel Lo Prado</a:t>
                      </a:r>
                    </a:p>
                  </a:txBody>
                  <a:tcPr marL="4402" marR="4402" marT="4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1300" b="0" i="0" u="none" strike="noStrike">
                          <a:solidFill>
                            <a:srgbClr val="000000"/>
                          </a:solidFill>
                          <a:effectLst/>
                          <a:latin typeface="Arial Narrow" panose="020B0606020202030204" pitchFamily="34" charset="0"/>
                        </a:rPr>
                        <a:t>NNA</a:t>
                      </a:r>
                    </a:p>
                  </a:txBody>
                  <a:tcPr marL="4402" marR="4402" marT="4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ES" sz="1300" b="0" i="0" u="none" strike="noStrike" dirty="0">
                          <a:solidFill>
                            <a:srgbClr val="000000"/>
                          </a:solidFill>
                          <a:effectLst/>
                          <a:latin typeface="Arial Narrow" panose="020B0606020202030204" pitchFamily="34" charset="0"/>
                        </a:rPr>
                        <a:t>NNA vigente de PRM Pudahuel Lo Prado, registra un reclamo en el buzón del programa, mencionando su molestia por no poder asistir a un evento de </a:t>
                      </a:r>
                      <a:r>
                        <a:rPr lang="es-ES" sz="1300" b="0" i="0" u="none" strike="noStrike" dirty="0" err="1">
                          <a:solidFill>
                            <a:srgbClr val="000000"/>
                          </a:solidFill>
                          <a:effectLst/>
                          <a:latin typeface="Arial Narrow" panose="020B0606020202030204" pitchFamily="34" charset="0"/>
                        </a:rPr>
                        <a:t>Avengers</a:t>
                      </a:r>
                      <a:r>
                        <a:rPr lang="es-ES" sz="1300" b="0" i="0" u="none" strike="noStrike" dirty="0">
                          <a:solidFill>
                            <a:srgbClr val="000000"/>
                          </a:solidFill>
                          <a:effectLst/>
                          <a:latin typeface="Arial Narrow" panose="020B0606020202030204" pitchFamily="34" charset="0"/>
                        </a:rPr>
                        <a:t>, pues el horario de la invitación, no le permitía el poder concurrir. </a:t>
                      </a:r>
                    </a:p>
                  </a:txBody>
                  <a:tcPr marL="4402" marR="4402" marT="44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ES" sz="1300" b="0" i="0" u="none" strike="noStrike" dirty="0">
                          <a:solidFill>
                            <a:srgbClr val="000000"/>
                          </a:solidFill>
                          <a:effectLst/>
                          <a:latin typeface="Arial Narrow" panose="020B0606020202030204" pitchFamily="34" charset="0"/>
                        </a:rPr>
                        <a:t>1) Directora le informa a Coordinadora Técnica de la Fundación, quien entrega las indicaciones a seguir. 2) Directora le remite la información a la Dirección de comunicaciones de la Fundación, quienes le mencionan que dicho evento ya se cerró, por lo que se ofrece la posibilidad de asistir al zoológico, o bien al planetario. 3) Profesionales a cargo del caso, junto con la directora, realizan un análisis situacional, donde se considera que la mejor alternativa es una visita al zoológico, por parte del grupo familiar. 4) Dupla psicosocial habla con el NNA y la familia en cuestión, quienes acogen la visita al zoológico. 5) En el mes de abril del año 2023, NNA y su familia concurren al zoológico.</a:t>
                      </a:r>
                    </a:p>
                  </a:txBody>
                  <a:tcPr marL="4402" marR="4402" marT="44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CL" sz="1300" b="0" i="0" u="none" strike="noStrike" dirty="0">
                          <a:solidFill>
                            <a:srgbClr val="000000"/>
                          </a:solidFill>
                          <a:effectLst/>
                          <a:latin typeface="Arial Narrow" panose="020B0606020202030204" pitchFamily="34" charset="0"/>
                        </a:rPr>
                        <a:t>Cerrado</a:t>
                      </a:r>
                    </a:p>
                  </a:txBody>
                  <a:tcPr marL="4402" marR="4402" marT="4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07686018"/>
                  </a:ext>
                </a:extLst>
              </a:tr>
              <a:tr h="528289">
                <a:tc>
                  <a:txBody>
                    <a:bodyPr/>
                    <a:lstStyle/>
                    <a:p>
                      <a:pPr algn="l" rtl="0" fontAlgn="ctr"/>
                      <a:r>
                        <a:rPr lang="es-CL" sz="1300" b="0" i="0" u="none" strike="noStrike">
                          <a:solidFill>
                            <a:srgbClr val="000000"/>
                          </a:solidFill>
                          <a:effectLst/>
                          <a:latin typeface="Arial Narrow" panose="020B0606020202030204" pitchFamily="34" charset="0"/>
                        </a:rPr>
                        <a:t>08-03-2023</a:t>
                      </a:r>
                    </a:p>
                  </a:txBody>
                  <a:tcPr marL="4402" marR="4402" marT="4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s-CL" sz="1300" b="0" i="0" u="none" strike="noStrike">
                          <a:solidFill>
                            <a:srgbClr val="000000"/>
                          </a:solidFill>
                          <a:effectLst/>
                          <a:latin typeface="Arial Narrow" panose="020B0606020202030204" pitchFamily="34" charset="0"/>
                        </a:rPr>
                        <a:t>PPF Río Bueno</a:t>
                      </a:r>
                    </a:p>
                  </a:txBody>
                  <a:tcPr marL="4402" marR="4402" marT="4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s-CL" sz="1300" b="0" i="0" u="none" strike="noStrike">
                          <a:solidFill>
                            <a:srgbClr val="000000"/>
                          </a:solidFill>
                          <a:effectLst/>
                          <a:latin typeface="Arial Narrow" panose="020B0606020202030204" pitchFamily="34" charset="0"/>
                        </a:rPr>
                        <a:t>Constanza Aburto</a:t>
                      </a:r>
                    </a:p>
                  </a:txBody>
                  <a:tcPr marL="4402" marR="4402" marT="4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s-ES" sz="1300" b="0" i="0" u="none" strike="noStrike">
                          <a:solidFill>
                            <a:srgbClr val="000000"/>
                          </a:solidFill>
                          <a:effectLst/>
                          <a:latin typeface="Arial Narrow" panose="020B0606020202030204" pitchFamily="34" charset="0"/>
                        </a:rPr>
                        <a:t>Doña Constanza Aburto, madre de una niña vigente en el PPF Río Bueno, envía un correo electrónico a subdirector de Operaciones Sociales, señalando su malestar producto de su percepción de no estar recibiendo una atención imparcial por parte de una de las profesionales del PPF, a propósito de la supuesta preferencia que mantendría esta sobre el relato y postura del padre, respecto del estilo de relación establecido con la niña. Asimismo, refiere que no se siente escuchada ni respetada desde el programa.</a:t>
                      </a:r>
                    </a:p>
                  </a:txBody>
                  <a:tcPr marL="4402" marR="4402" marT="44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s-ES" sz="1300" b="0" i="0" u="none" strike="noStrike">
                          <a:solidFill>
                            <a:srgbClr val="000000"/>
                          </a:solidFill>
                          <a:effectLst/>
                          <a:latin typeface="Arial Narrow" panose="020B0606020202030204" pitchFamily="34" charset="0"/>
                        </a:rPr>
                        <a:t>1) a raíz de las indicaciones dadas por el coordinador técnico del programa, la directora logra sostener una entrevista con la usuaria, brindando un espacio de escucha y generando acuerdos para el futuro de la intervención, lo que en definitiva terminó por resolver el impasse. 2) a la fecha de elaborado este reporte, no se volvieron a dar situaciones de conflicto con la usuaria, y tanto su hija como el grupo familiar ya se encuentran ad portas del egreso, por orden del Tribunal de Familia.</a:t>
                      </a:r>
                    </a:p>
                  </a:txBody>
                  <a:tcPr marL="4402" marR="4402" marT="44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CL" sz="1300" b="0" i="0" u="none" strike="noStrike" dirty="0">
                          <a:solidFill>
                            <a:srgbClr val="000000"/>
                          </a:solidFill>
                          <a:effectLst/>
                          <a:latin typeface="Arial Narrow" panose="020B0606020202030204" pitchFamily="34" charset="0"/>
                        </a:rPr>
                        <a:t>Cerrado</a:t>
                      </a:r>
                    </a:p>
                  </a:txBody>
                  <a:tcPr marL="4402" marR="4402" marT="4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07474480"/>
                  </a:ext>
                </a:extLst>
              </a:tr>
              <a:tr h="567910">
                <a:tc>
                  <a:txBody>
                    <a:bodyPr/>
                    <a:lstStyle/>
                    <a:p>
                      <a:pPr algn="l" fontAlgn="ctr"/>
                      <a:r>
                        <a:rPr lang="es-CL" sz="1300" b="0" i="0" u="none" strike="noStrike">
                          <a:solidFill>
                            <a:srgbClr val="000000"/>
                          </a:solidFill>
                          <a:effectLst/>
                          <a:latin typeface="Arial Narrow" panose="020B0606020202030204" pitchFamily="34" charset="0"/>
                        </a:rPr>
                        <a:t>03-03-2023</a:t>
                      </a:r>
                    </a:p>
                  </a:txBody>
                  <a:tcPr marL="4402" marR="4402" marT="4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L" sz="1300" b="0" i="0" u="none" strike="noStrike">
                          <a:solidFill>
                            <a:srgbClr val="000000"/>
                          </a:solidFill>
                          <a:effectLst/>
                          <a:latin typeface="Arial Narrow" panose="020B0606020202030204" pitchFamily="34" charset="0"/>
                        </a:rPr>
                        <a:t>PPF Los Lagos</a:t>
                      </a:r>
                    </a:p>
                  </a:txBody>
                  <a:tcPr marL="4402" marR="4402" marT="4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L" sz="1300" b="0" i="0" u="none" strike="noStrike">
                          <a:solidFill>
                            <a:srgbClr val="000000"/>
                          </a:solidFill>
                          <a:effectLst/>
                          <a:latin typeface="Arial Narrow" panose="020B0606020202030204" pitchFamily="34" charset="0"/>
                        </a:rPr>
                        <a:t>Valentina Peña</a:t>
                      </a:r>
                    </a:p>
                  </a:txBody>
                  <a:tcPr marL="4402" marR="4402" marT="4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s-ES" sz="1300" b="0" i="0" u="none" strike="noStrike">
                          <a:solidFill>
                            <a:srgbClr val="000000"/>
                          </a:solidFill>
                          <a:effectLst/>
                          <a:latin typeface="Arial Narrow" panose="020B0606020202030204" pitchFamily="34" charset="0"/>
                        </a:rPr>
                        <a:t>Doña Valentina Peña, madre de un niño atendido en el PPF Río Bueno, hace llegar un reclamo al canal de denuncias de la Fundación, manifestando su malestar asociada a su percepción de no estar recibiendo una atención justa (en comparación a la que recibiría el padre su hijo). Asismo, refiriendo importantes críticas al informe de profundización diagnóstica, dado que en este se incorporaría información o antecedentes que, según su visión, serían pocos certeros o más bien erróneos.</a:t>
                      </a:r>
                    </a:p>
                  </a:txBody>
                  <a:tcPr marL="4402" marR="4402" marT="44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s-ES" sz="1300" b="0" i="0" u="none" strike="noStrike" dirty="0">
                          <a:solidFill>
                            <a:srgbClr val="000000"/>
                          </a:solidFill>
                          <a:effectLst/>
                          <a:latin typeface="Arial Narrow" panose="020B0606020202030204" pitchFamily="34" charset="0"/>
                        </a:rPr>
                        <a:t>1) a raíz de las indicaciones dadas por el coordinador técnico del programa, la directora logra sostener una entrevista con la usuaria, acordando acciones de abordaje, las que lograron mitigar el conflicto. 2) No se volvieron a dar otros conflictos o impasse, y el niño y su madre ya se encuentran egresados del PPF.</a:t>
                      </a:r>
                    </a:p>
                  </a:txBody>
                  <a:tcPr marL="4402" marR="4402" marT="44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CL" sz="1300" b="0" i="0" u="none" strike="noStrike" dirty="0">
                          <a:solidFill>
                            <a:srgbClr val="000000"/>
                          </a:solidFill>
                          <a:effectLst/>
                          <a:latin typeface="Arial Narrow" panose="020B0606020202030204" pitchFamily="34" charset="0"/>
                        </a:rPr>
                        <a:t>Cerrado</a:t>
                      </a:r>
                    </a:p>
                  </a:txBody>
                  <a:tcPr marL="4402" marR="4402" marT="4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3468223"/>
                  </a:ext>
                </a:extLst>
              </a:tr>
            </a:tbl>
          </a:graphicData>
        </a:graphic>
      </p:graphicFrame>
      <p:sp>
        <p:nvSpPr>
          <p:cNvPr id="5" name="Título 1">
            <a:extLst>
              <a:ext uri="{FF2B5EF4-FFF2-40B4-BE49-F238E27FC236}">
                <a16:creationId xmlns:a16="http://schemas.microsoft.com/office/drawing/2014/main" id="{06F84ADF-C4F2-4EA8-8528-F29BABF6F307}"/>
              </a:ext>
            </a:extLst>
          </p:cNvPr>
          <p:cNvSpPr txBox="1">
            <a:spLocks/>
          </p:cNvSpPr>
          <p:nvPr/>
        </p:nvSpPr>
        <p:spPr>
          <a:xfrm>
            <a:off x="1830895" y="428027"/>
            <a:ext cx="7877908" cy="7397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altLang="en-US" sz="3600" b="1" dirty="0">
                <a:latin typeface="Arial Narrow" panose="020B0606020202030204" pitchFamily="34" charset="0"/>
              </a:rPr>
              <a:t>Reclamos de Clientes 2023</a:t>
            </a:r>
            <a:endParaRPr lang="es-CL" altLang="en-US" sz="3600" b="1" dirty="0">
              <a:latin typeface="Arial Narrow" panose="020B0606020202030204" pitchFamily="34" charset="0"/>
            </a:endParaRPr>
          </a:p>
        </p:txBody>
      </p:sp>
    </p:spTree>
    <p:extLst>
      <p:ext uri="{BB962C8B-B14F-4D97-AF65-F5344CB8AC3E}">
        <p14:creationId xmlns:p14="http://schemas.microsoft.com/office/powerpoint/2010/main" val="260968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5DA9990-D352-E523-A947-9AB19F79E093}"/>
              </a:ext>
            </a:extLst>
          </p:cNvPr>
          <p:cNvSpPr txBox="1">
            <a:spLocks noChangeArrowheads="1"/>
          </p:cNvSpPr>
          <p:nvPr/>
        </p:nvSpPr>
        <p:spPr bwMode="auto">
          <a:xfrm>
            <a:off x="1585609" y="556881"/>
            <a:ext cx="8414425" cy="8828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s-ES" altLang="es-ES_tradnl" sz="3600" b="1" dirty="0">
                <a:solidFill>
                  <a:srgbClr val="000000"/>
                </a:solidFill>
                <a:latin typeface="Arial Narrow" panose="020B0606020202030204" pitchFamily="34" charset="0"/>
                <a:ea typeface="MS PGothic" panose="020B0600070205080204" pitchFamily="34" charset="-128"/>
              </a:rPr>
              <a:t>Seguimiento de los acuerdo reunión anterior</a:t>
            </a:r>
            <a:endParaRPr lang="es-ES" altLang="es-ES_tradnl" sz="3600" b="1" dirty="0">
              <a:latin typeface="Arial Narrow" panose="020B0606020202030204" pitchFamily="34" charset="0"/>
              <a:ea typeface="MS PGothic" panose="020B0600070205080204" pitchFamily="34" charset="-128"/>
            </a:endParaRPr>
          </a:p>
        </p:txBody>
      </p:sp>
      <p:graphicFrame>
        <p:nvGraphicFramePr>
          <p:cNvPr id="3" name="Tabla 2"/>
          <p:cNvGraphicFramePr>
            <a:graphicFrameLocks noGrp="1"/>
          </p:cNvGraphicFramePr>
          <p:nvPr>
            <p:extLst>
              <p:ext uri="{D42A27DB-BD31-4B8C-83A1-F6EECF244321}">
                <p14:modId xmlns:p14="http://schemas.microsoft.com/office/powerpoint/2010/main" val="3021432034"/>
              </p:ext>
            </p:extLst>
          </p:nvPr>
        </p:nvGraphicFramePr>
        <p:xfrm>
          <a:off x="1398008" y="2156789"/>
          <a:ext cx="9395983" cy="1272211"/>
        </p:xfrm>
        <a:graphic>
          <a:graphicData uri="http://schemas.openxmlformats.org/drawingml/2006/table">
            <a:tbl>
              <a:tblPr/>
              <a:tblGrid>
                <a:gridCol w="3784059">
                  <a:extLst>
                    <a:ext uri="{9D8B030D-6E8A-4147-A177-3AD203B41FA5}">
                      <a16:colId xmlns:a16="http://schemas.microsoft.com/office/drawing/2014/main" val="20000"/>
                    </a:ext>
                  </a:extLst>
                </a:gridCol>
                <a:gridCol w="1605064">
                  <a:extLst>
                    <a:ext uri="{9D8B030D-6E8A-4147-A177-3AD203B41FA5}">
                      <a16:colId xmlns:a16="http://schemas.microsoft.com/office/drawing/2014/main" val="20001"/>
                    </a:ext>
                  </a:extLst>
                </a:gridCol>
                <a:gridCol w="4006860">
                  <a:extLst>
                    <a:ext uri="{9D8B030D-6E8A-4147-A177-3AD203B41FA5}">
                      <a16:colId xmlns:a16="http://schemas.microsoft.com/office/drawing/2014/main" val="20002"/>
                    </a:ext>
                  </a:extLst>
                </a:gridCol>
              </a:tblGrid>
              <a:tr h="290104">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L" altLang="es-ES" sz="1600" b="1" i="0" u="none" strike="noStrike" cap="none" normalizeH="0" baseline="0" dirty="0">
                          <a:ln>
                            <a:noFill/>
                          </a:ln>
                          <a:solidFill>
                            <a:schemeClr val="bg1"/>
                          </a:solidFill>
                          <a:effectLst/>
                          <a:latin typeface="Arial Narrow" panose="020B0606020202030204" pitchFamily="34" charset="0"/>
                          <a:ea typeface="MS PGothic" panose="020B0600070205080204" pitchFamily="34" charset="-128"/>
                        </a:rPr>
                        <a:t>Acciones</a:t>
                      </a:r>
                      <a:endParaRPr kumimoji="0" lang="es-ES" altLang="es-ES" sz="1600" b="1" i="0" u="none" strike="noStrike" cap="none" normalizeH="0" baseline="0" dirty="0">
                        <a:ln>
                          <a:noFill/>
                        </a:ln>
                        <a:solidFill>
                          <a:schemeClr val="bg1"/>
                        </a:solidFill>
                        <a:effectLst/>
                        <a:latin typeface="Arial Narrow" panose="020B0606020202030204" pitchFamily="34" charset="0"/>
                        <a:ea typeface="MS PGothic" panose="020B0600070205080204" pitchFamily="34" charset="-128"/>
                      </a:endParaRPr>
                    </a:p>
                  </a:txBody>
                  <a:tcPr marL="25047" marR="2504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L" altLang="es-ES" sz="1600" b="1" i="0" u="none" strike="noStrike" cap="none" normalizeH="0" baseline="0" dirty="0">
                          <a:ln>
                            <a:noFill/>
                          </a:ln>
                          <a:solidFill>
                            <a:schemeClr val="bg1"/>
                          </a:solidFill>
                          <a:effectLst/>
                          <a:latin typeface="Arial Narrow" panose="020B0606020202030204" pitchFamily="34" charset="0"/>
                          <a:ea typeface="MS PGothic" panose="020B0600070205080204" pitchFamily="34" charset="-128"/>
                        </a:rPr>
                        <a:t>Responsable</a:t>
                      </a:r>
                      <a:endParaRPr kumimoji="0" lang="es-ES" altLang="es-ES" sz="1600" b="1" i="0" u="none" strike="noStrike" cap="none" normalizeH="0" baseline="0" dirty="0">
                        <a:ln>
                          <a:noFill/>
                        </a:ln>
                        <a:solidFill>
                          <a:schemeClr val="bg1"/>
                        </a:solidFill>
                        <a:effectLst/>
                        <a:latin typeface="Arial Narrow" panose="020B0606020202030204" pitchFamily="34" charset="0"/>
                        <a:ea typeface="MS PGothic" panose="020B0600070205080204" pitchFamily="34" charset="-128"/>
                      </a:endParaRPr>
                    </a:p>
                  </a:txBody>
                  <a:tcPr marL="25047" marR="2504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L" altLang="es-ES" sz="1600" b="1" i="0" u="none" strike="noStrike" cap="none" normalizeH="0" baseline="0" dirty="0">
                          <a:ln>
                            <a:noFill/>
                          </a:ln>
                          <a:solidFill>
                            <a:schemeClr val="bg1"/>
                          </a:solidFill>
                          <a:effectLst/>
                          <a:latin typeface="Arial Narrow" panose="020B0606020202030204" pitchFamily="34" charset="0"/>
                          <a:ea typeface="MS PGothic" panose="020B0600070205080204" pitchFamily="34" charset="-128"/>
                        </a:rPr>
                        <a:t>Seguimiento</a:t>
                      </a:r>
                      <a:endParaRPr kumimoji="0" lang="es-ES" altLang="es-ES" sz="1600" b="1" i="0" u="none" strike="noStrike" cap="none" normalizeH="0" baseline="0" dirty="0">
                        <a:ln>
                          <a:noFill/>
                        </a:ln>
                        <a:solidFill>
                          <a:schemeClr val="bg1"/>
                        </a:solidFill>
                        <a:effectLst/>
                        <a:latin typeface="Arial Narrow" panose="020B0606020202030204" pitchFamily="34" charset="0"/>
                        <a:ea typeface="MS PGothic" panose="020B0600070205080204" pitchFamily="34" charset="-128"/>
                      </a:endParaRPr>
                    </a:p>
                  </a:txBody>
                  <a:tcPr marL="25047" marR="2504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10000"/>
                  </a:ext>
                </a:extLst>
              </a:tr>
              <a:tr h="982107">
                <a:tc>
                  <a:txBody>
                    <a:bodyPr/>
                    <a:lstStyle/>
                    <a:p>
                      <a:pPr marL="0" lvl="0" indent="0" algn="just">
                        <a:spcAft>
                          <a:spcPts val="0"/>
                        </a:spcAft>
                        <a:buFont typeface="+mj-lt"/>
                        <a:buNone/>
                      </a:pPr>
                      <a:r>
                        <a:rPr lang="es-CL" sz="1600" kern="1200" baseline="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Actualización compromiso plataforma BUK</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a:r>
                        <a:rPr lang="es-CL" sz="1600" kern="1200" baseline="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Director de Personas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77800" marR="0" lvl="0" indent="-177800" algn="l" defTabSz="914400" rtl="0" eaLnBrk="1" fontAlgn="base" latinLnBrk="0" hangingPunct="1">
                        <a:lnSpc>
                          <a:spcPct val="100000"/>
                        </a:lnSpc>
                        <a:spcBef>
                          <a:spcPct val="0"/>
                        </a:spcBef>
                        <a:spcAft>
                          <a:spcPts val="600"/>
                        </a:spcAft>
                        <a:buClr>
                          <a:srgbClr val="000000"/>
                        </a:buClr>
                        <a:buSzPts val="1100"/>
                        <a:buFont typeface="Wingdings" panose="05000000000000000000" pitchFamily="2" charset="2"/>
                        <a:buChar char="q"/>
                        <a:tabLst/>
                        <a:defRPr/>
                      </a:pPr>
                      <a:r>
                        <a:rPr kumimoji="0" lang="es-CL" altLang="es-ES_tradnl" sz="1600" b="0" i="0" u="none" strike="noStrike" cap="none" normalizeH="0" baseline="0" noProof="0" dirty="0">
                          <a:ln>
                            <a:noFill/>
                          </a:ln>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Se incorpora compromiso en Excel.</a:t>
                      </a:r>
                    </a:p>
                  </a:txBody>
                  <a:tcPr marL="68568" marR="6856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3876381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2172420027"/>
              </p:ext>
            </p:extLst>
          </p:nvPr>
        </p:nvGraphicFramePr>
        <p:xfrm>
          <a:off x="0" y="1243013"/>
          <a:ext cx="12191999" cy="5633872"/>
        </p:xfrm>
        <a:graphic>
          <a:graphicData uri="http://schemas.openxmlformats.org/drawingml/2006/table">
            <a:tbl>
              <a:tblPr/>
              <a:tblGrid>
                <a:gridCol w="579762">
                  <a:extLst>
                    <a:ext uri="{9D8B030D-6E8A-4147-A177-3AD203B41FA5}">
                      <a16:colId xmlns:a16="http://schemas.microsoft.com/office/drawing/2014/main" val="3288297355"/>
                    </a:ext>
                  </a:extLst>
                </a:gridCol>
                <a:gridCol w="644127">
                  <a:extLst>
                    <a:ext uri="{9D8B030D-6E8A-4147-A177-3AD203B41FA5}">
                      <a16:colId xmlns:a16="http://schemas.microsoft.com/office/drawing/2014/main" val="1891633295"/>
                    </a:ext>
                  </a:extLst>
                </a:gridCol>
                <a:gridCol w="771166">
                  <a:extLst>
                    <a:ext uri="{9D8B030D-6E8A-4147-A177-3AD203B41FA5}">
                      <a16:colId xmlns:a16="http://schemas.microsoft.com/office/drawing/2014/main" val="2557483754"/>
                    </a:ext>
                  </a:extLst>
                </a:gridCol>
                <a:gridCol w="5052290">
                  <a:extLst>
                    <a:ext uri="{9D8B030D-6E8A-4147-A177-3AD203B41FA5}">
                      <a16:colId xmlns:a16="http://schemas.microsoft.com/office/drawing/2014/main" val="2527235566"/>
                    </a:ext>
                  </a:extLst>
                </a:gridCol>
                <a:gridCol w="4361553">
                  <a:extLst>
                    <a:ext uri="{9D8B030D-6E8A-4147-A177-3AD203B41FA5}">
                      <a16:colId xmlns:a16="http://schemas.microsoft.com/office/drawing/2014/main" val="507673365"/>
                    </a:ext>
                  </a:extLst>
                </a:gridCol>
                <a:gridCol w="783101">
                  <a:extLst>
                    <a:ext uri="{9D8B030D-6E8A-4147-A177-3AD203B41FA5}">
                      <a16:colId xmlns:a16="http://schemas.microsoft.com/office/drawing/2014/main" val="2588272949"/>
                    </a:ext>
                  </a:extLst>
                </a:gridCol>
              </a:tblGrid>
              <a:tr h="295470">
                <a:tc>
                  <a:txBody>
                    <a:bodyPr/>
                    <a:lstStyle/>
                    <a:p>
                      <a:pPr algn="ctr" rtl="0" fontAlgn="ctr"/>
                      <a:r>
                        <a:rPr lang="es-CL" sz="1000" b="1" i="0" u="none" strike="noStrike">
                          <a:solidFill>
                            <a:srgbClr val="FFFFFF"/>
                          </a:solidFill>
                          <a:effectLst/>
                          <a:latin typeface="Arial Narrow" panose="020B0606020202030204" pitchFamily="34" charset="0"/>
                        </a:rPr>
                        <a:t>Fecha</a:t>
                      </a:r>
                    </a:p>
                  </a:txBody>
                  <a:tcPr marL="4402" marR="4402" marT="44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000" b="1" i="0" u="none" strike="noStrike">
                          <a:solidFill>
                            <a:srgbClr val="FFFFFF"/>
                          </a:solidFill>
                          <a:effectLst/>
                          <a:latin typeface="Arial Narrow" panose="020B0606020202030204" pitchFamily="34" charset="0"/>
                        </a:rPr>
                        <a:t>Programa</a:t>
                      </a:r>
                    </a:p>
                  </a:txBody>
                  <a:tcPr marL="4402" marR="4402" marT="44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000" b="1" i="0" u="none" strike="noStrike">
                          <a:solidFill>
                            <a:srgbClr val="FFFFFF"/>
                          </a:solidFill>
                          <a:effectLst/>
                          <a:latin typeface="Arial Narrow" panose="020B0606020202030204" pitchFamily="34" charset="0"/>
                        </a:rPr>
                        <a:t>Reclamante</a:t>
                      </a:r>
                    </a:p>
                  </a:txBody>
                  <a:tcPr marL="4402" marR="4402" marT="44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000" b="1" i="0" u="none" strike="noStrike">
                          <a:solidFill>
                            <a:srgbClr val="FFFFFF"/>
                          </a:solidFill>
                          <a:effectLst/>
                          <a:latin typeface="Arial Narrow" panose="020B0606020202030204" pitchFamily="34" charset="0"/>
                        </a:rPr>
                        <a:t>Descripción (resumen)</a:t>
                      </a:r>
                    </a:p>
                  </a:txBody>
                  <a:tcPr marL="4402" marR="4402" marT="44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000" b="1" i="0" u="none" strike="noStrike">
                          <a:solidFill>
                            <a:srgbClr val="FFFFFF"/>
                          </a:solidFill>
                          <a:effectLst/>
                          <a:latin typeface="Arial Narrow" panose="020B0606020202030204" pitchFamily="34" charset="0"/>
                        </a:rPr>
                        <a:t>Respuesta Institucional (N° oficio, resumen contenido)</a:t>
                      </a:r>
                    </a:p>
                  </a:txBody>
                  <a:tcPr marL="4402" marR="4402" marT="44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000" b="1" i="0" u="none" strike="noStrike" dirty="0">
                          <a:solidFill>
                            <a:srgbClr val="FFFFFF"/>
                          </a:solidFill>
                          <a:effectLst/>
                          <a:latin typeface="Arial Narrow" panose="020B0606020202030204" pitchFamily="34" charset="0"/>
                        </a:rPr>
                        <a:t>Estado</a:t>
                      </a:r>
                    </a:p>
                  </a:txBody>
                  <a:tcPr marL="4402" marR="4402" marT="44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361455879"/>
                  </a:ext>
                </a:extLst>
              </a:tr>
              <a:tr h="739604">
                <a:tc>
                  <a:txBody>
                    <a:bodyPr/>
                    <a:lstStyle/>
                    <a:p>
                      <a:pPr algn="l" rtl="0" fontAlgn="ctr"/>
                      <a:r>
                        <a:rPr lang="es-CL" sz="1000" b="0" i="0" u="none" strike="noStrike" dirty="0">
                          <a:solidFill>
                            <a:srgbClr val="000000"/>
                          </a:solidFill>
                          <a:effectLst/>
                          <a:latin typeface="Arial Narrow" panose="020B0606020202030204" pitchFamily="34" charset="0"/>
                        </a:rPr>
                        <a:t>12-12-23</a:t>
                      </a:r>
                    </a:p>
                  </a:txBody>
                  <a:tcPr marL="4402" marR="4402" marT="4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s-CL" sz="1000" b="0" i="0" u="none" strike="noStrike" dirty="0">
                          <a:solidFill>
                            <a:srgbClr val="000000"/>
                          </a:solidFill>
                          <a:effectLst/>
                          <a:latin typeface="Arial Narrow" panose="020B0606020202030204" pitchFamily="34" charset="0"/>
                        </a:rPr>
                        <a:t>PRM LA SERENA</a:t>
                      </a:r>
                    </a:p>
                  </a:txBody>
                  <a:tcPr marL="4402" marR="4402" marT="4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1000" b="0" i="0" u="none" strike="noStrike" dirty="0">
                          <a:solidFill>
                            <a:srgbClr val="000000"/>
                          </a:solidFill>
                          <a:effectLst/>
                          <a:latin typeface="Arial Narrow" panose="020B0606020202030204" pitchFamily="34" charset="0"/>
                        </a:rPr>
                        <a:t>Diana Villanueva</a:t>
                      </a:r>
                    </a:p>
                  </a:txBody>
                  <a:tcPr marL="4402" marR="4402" marT="4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ES" sz="1000" b="0" i="0" u="none" strike="noStrike" dirty="0">
                          <a:solidFill>
                            <a:srgbClr val="000000"/>
                          </a:solidFill>
                          <a:effectLst/>
                          <a:latin typeface="Arial Narrow" panose="020B0606020202030204" pitchFamily="34" charset="0"/>
                        </a:rPr>
                        <a:t>El 3 de noviembre se me fue asignada la tutoría de la menor </a:t>
                      </a:r>
                      <a:r>
                        <a:rPr lang="es-ES" sz="1000" b="0" i="0" u="none" strike="noStrike" dirty="0" err="1">
                          <a:solidFill>
                            <a:srgbClr val="000000"/>
                          </a:solidFill>
                          <a:effectLst/>
                          <a:latin typeface="Arial Narrow" panose="020B0606020202030204" pitchFamily="34" charset="0"/>
                        </a:rPr>
                        <a:t>Lia</a:t>
                      </a:r>
                      <a:r>
                        <a:rPr lang="es-ES" sz="1000" b="0" i="0" u="none" strike="noStrike" dirty="0">
                          <a:solidFill>
                            <a:srgbClr val="000000"/>
                          </a:solidFill>
                          <a:effectLst/>
                          <a:latin typeface="Arial Narrow" panose="020B0606020202030204" pitchFamily="34" charset="0"/>
                        </a:rPr>
                        <a:t> Contador para evitar su traslado a una residencia de mejor niñez. El Programa </a:t>
                      </a:r>
                      <a:r>
                        <a:rPr lang="es-ES" sz="1000" b="0" i="0" u="none" strike="noStrike" dirty="0" err="1">
                          <a:solidFill>
                            <a:srgbClr val="000000"/>
                          </a:solidFill>
                          <a:effectLst/>
                          <a:latin typeface="Arial Narrow" panose="020B0606020202030204" pitchFamily="34" charset="0"/>
                        </a:rPr>
                        <a:t>Faes</a:t>
                      </a:r>
                      <a:r>
                        <a:rPr lang="es-ES" sz="1000" b="0" i="0" u="none" strike="noStrike" dirty="0">
                          <a:solidFill>
                            <a:srgbClr val="000000"/>
                          </a:solidFill>
                          <a:effectLst/>
                          <a:latin typeface="Arial Narrow" panose="020B0606020202030204" pitchFamily="34" charset="0"/>
                        </a:rPr>
                        <a:t> ha estado en contacto de forma periódica, las personas de ese mismo programa me comentaron que se contactaría PRM conmigo, lo cuando fue el 7 de noviembre del 2023, se concertó una cita para el 16 de noviembre a las 17 horas. Con </a:t>
                      </a:r>
                      <a:r>
                        <a:rPr lang="es-ES" sz="1000" b="0" i="0" u="none" strike="noStrike" dirty="0" err="1">
                          <a:solidFill>
                            <a:srgbClr val="000000"/>
                          </a:solidFill>
                          <a:effectLst/>
                          <a:latin typeface="Arial Narrow" panose="020B0606020202030204" pitchFamily="34" charset="0"/>
                        </a:rPr>
                        <a:t>Lia</a:t>
                      </a:r>
                      <a:r>
                        <a:rPr lang="es-ES" sz="1000" b="0" i="0" u="none" strike="noStrike" dirty="0">
                          <a:solidFill>
                            <a:srgbClr val="000000"/>
                          </a:solidFill>
                          <a:effectLst/>
                          <a:latin typeface="Arial Narrow" panose="020B0606020202030204" pitchFamily="34" charset="0"/>
                        </a:rPr>
                        <a:t> asistimos puntual, comenzó la sesión y de varios temas que se hablaron, me percaté de ciertas cosas que me estaban pidiendo como apoderada, evidencias de las reuniones con profesores para ver el tema de notas en especial la psicóloga Elizabeth recalcando con un tono no muy agradable mis deberes, siendo que ella me viene conociendo desde esa primera sesión. Le comenté a la psicóloga Katherine que </a:t>
                      </a:r>
                      <a:r>
                        <a:rPr lang="es-ES" sz="1000" b="0" i="0" u="none" strike="noStrike" dirty="0" err="1">
                          <a:solidFill>
                            <a:srgbClr val="000000"/>
                          </a:solidFill>
                          <a:effectLst/>
                          <a:latin typeface="Arial Narrow" panose="020B0606020202030204" pitchFamily="34" charset="0"/>
                        </a:rPr>
                        <a:t>Lia</a:t>
                      </a:r>
                      <a:r>
                        <a:rPr lang="es-ES" sz="1000" b="0" i="0" u="none" strike="noStrike" dirty="0">
                          <a:solidFill>
                            <a:srgbClr val="000000"/>
                          </a:solidFill>
                          <a:effectLst/>
                          <a:latin typeface="Arial Narrow" panose="020B0606020202030204" pitchFamily="34" charset="0"/>
                        </a:rPr>
                        <a:t> tendría su declaración por el caso del abuso sexual de su hermano </a:t>
                      </a:r>
                      <a:r>
                        <a:rPr lang="es-ES" sz="1000" b="0" i="0" u="none" strike="noStrike" dirty="0" err="1">
                          <a:solidFill>
                            <a:srgbClr val="000000"/>
                          </a:solidFill>
                          <a:effectLst/>
                          <a:latin typeface="Arial Narrow" panose="020B0606020202030204" pitchFamily="34" charset="0"/>
                        </a:rPr>
                        <a:t>Valentin</a:t>
                      </a:r>
                      <a:r>
                        <a:rPr lang="es-ES" sz="1000" b="0" i="0" u="none" strike="noStrike" dirty="0">
                          <a:solidFill>
                            <a:srgbClr val="000000"/>
                          </a:solidFill>
                          <a:effectLst/>
                          <a:latin typeface="Arial Narrow" panose="020B0606020202030204" pitchFamily="34" charset="0"/>
                        </a:rPr>
                        <a:t>, que fiscalía estaba por confirmar, le pedí a ella que me hablara del caso a lo que su respuesta fue: en la próxima sesión lo abordamos, lo cual lo encuentro inaceptable ya que como tutora debo manejar esa información desde el primer momento. Pasaron los días y ellas quedaron de ponerse en contacto conmigo para una próxima sesión.</a:t>
                      </a:r>
                    </a:p>
                    <a:p>
                      <a:pPr algn="just" fontAlgn="ctr"/>
                      <a:r>
                        <a:rPr lang="es-ES" sz="1000" b="0" i="0" u="none" strike="noStrike" dirty="0">
                          <a:solidFill>
                            <a:srgbClr val="000000"/>
                          </a:solidFill>
                          <a:effectLst/>
                          <a:latin typeface="Arial Narrow" panose="020B0606020202030204" pitchFamily="34" charset="0"/>
                        </a:rPr>
                        <a:t>La psicóloga Katherine me escribe el 23 de noviembre para ver las fechas, comentó mi poca disponibilidad esa semana a lo que me responde que verá la agenda y me avisará, me aviso 14 días después para darme recién un horario disponible.</a:t>
                      </a:r>
                    </a:p>
                    <a:p>
                      <a:pPr algn="just" fontAlgn="ctr"/>
                      <a:r>
                        <a:rPr lang="es-ES" sz="1000" b="0" i="0" u="none" strike="noStrike" dirty="0">
                          <a:solidFill>
                            <a:srgbClr val="000000"/>
                          </a:solidFill>
                          <a:effectLst/>
                          <a:latin typeface="Arial Narrow" panose="020B0606020202030204" pitchFamily="34" charset="0"/>
                        </a:rPr>
                        <a:t>Con esto quiero manifestar mi inconformidad respecto a un programa tan serio que ve temas tan delicados como son abusos sexuales en menores, que deberían estar mucho más presente, más que una agenda de sesiones para cumplir. Como además no existe un proceso de retroalimentación para los tutores, que sea efectivo, amigable y armonioso.</a:t>
                      </a:r>
                    </a:p>
                    <a:p>
                      <a:pPr algn="just" fontAlgn="ctr"/>
                      <a:r>
                        <a:rPr lang="es-ES" sz="1000" b="0" i="0" u="none" strike="noStrike" dirty="0" err="1">
                          <a:solidFill>
                            <a:srgbClr val="000000"/>
                          </a:solidFill>
                          <a:effectLst/>
                          <a:latin typeface="Arial Narrow" panose="020B0606020202030204" pitchFamily="34" charset="0"/>
                        </a:rPr>
                        <a:t>Lia</a:t>
                      </a:r>
                      <a:r>
                        <a:rPr lang="es-ES" sz="1000" b="0" i="0" u="none" strike="noStrike" dirty="0">
                          <a:solidFill>
                            <a:srgbClr val="000000"/>
                          </a:solidFill>
                          <a:effectLst/>
                          <a:latin typeface="Arial Narrow" panose="020B0606020202030204" pitchFamily="34" charset="0"/>
                        </a:rPr>
                        <a:t> Contador tuvo su declaración sobre el caso de abuso sexual el 5 de diciembre a las 9:40, la psicólogas del programa PRM no estuvieron para la menor y poder enfrentar un momento tan delicado para ella.</a:t>
                      </a:r>
                    </a:p>
                    <a:p>
                      <a:pPr algn="just" fontAlgn="ctr"/>
                      <a:r>
                        <a:rPr lang="es-ES" sz="1000" b="0" i="0" u="none" strike="noStrike" dirty="0">
                          <a:solidFill>
                            <a:srgbClr val="000000"/>
                          </a:solidFill>
                          <a:effectLst/>
                          <a:latin typeface="Arial Narrow" panose="020B0606020202030204" pitchFamily="34" charset="0"/>
                        </a:rPr>
                        <a:t>Espero pueda darme una respuesta respecto a este actuar desde las psicólogas del programa y la falta de presencia de ellas en el caso de menores que sufren el momento de declarar situaciones tan difíciles como son los abusos sexuales.</a:t>
                      </a:r>
                    </a:p>
                  </a:txBody>
                  <a:tcPr marL="4402" marR="4402" marT="44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ES" sz="1000" b="0" i="0" u="none" strike="noStrike" dirty="0">
                          <a:solidFill>
                            <a:srgbClr val="000000"/>
                          </a:solidFill>
                          <a:effectLst/>
                          <a:latin typeface="Arial Narrow" panose="020B0606020202030204" pitchFamily="34" charset="0"/>
                        </a:rPr>
                        <a:t>1. Se informa la situación a Supervisor técnico Oscar Ramírez, donde se solicita orientaciones a seguir.</a:t>
                      </a:r>
                    </a:p>
                    <a:p>
                      <a:pPr algn="just" fontAlgn="ctr"/>
                      <a:r>
                        <a:rPr lang="es-ES" sz="1000" b="0" i="0" u="none" strike="noStrike" dirty="0">
                          <a:solidFill>
                            <a:srgbClr val="000000"/>
                          </a:solidFill>
                          <a:effectLst/>
                          <a:latin typeface="Arial Narrow" panose="020B0606020202030204" pitchFamily="34" charset="0"/>
                        </a:rPr>
                        <a:t>2. Se sostiene reunión con la dupla psicosocial, donde se indaga las disconformidades manifiestas por la adulta responsable, indicando que en efecto, no se ha atendido a la niña y su adulto, porque adulto ha expresado dificultades para asistir debido a su situación laboral, indicando que han intencionado la asistencia flexibilizando inclusive en los horarios y citaciones, no obstante, no se ha logrado concretar la atención. Añaden, que discurso de la adulta podría estar interferido por parte de la intervención desarrollada desde FAE, dado que se han presentado confrontaciones por parte de las atenciones brindadas por cada uno de los dispositivos en este caso. Indican contar con los verificadores de las citaciones entregadas a la adulta y mensajería vía </a:t>
                      </a:r>
                      <a:r>
                        <a:rPr lang="es-ES" sz="1000" b="0" i="0" u="none" strike="noStrike" dirty="0" err="1">
                          <a:solidFill>
                            <a:srgbClr val="000000"/>
                          </a:solidFill>
                          <a:effectLst/>
                          <a:latin typeface="Arial Narrow" panose="020B0606020202030204" pitchFamily="34" charset="0"/>
                        </a:rPr>
                        <a:t>whatsapp</a:t>
                      </a:r>
                      <a:r>
                        <a:rPr lang="es-ES" sz="1000" b="0" i="0" u="none" strike="noStrike" dirty="0">
                          <a:solidFill>
                            <a:srgbClr val="000000"/>
                          </a:solidFill>
                          <a:effectLst/>
                          <a:latin typeface="Arial Narrow" panose="020B0606020202030204" pitchFamily="34" charset="0"/>
                        </a:rPr>
                        <a:t> de los intentos de citación infructuosas.</a:t>
                      </a:r>
                    </a:p>
                    <a:p>
                      <a:pPr algn="just" fontAlgn="ctr"/>
                      <a:r>
                        <a:rPr lang="es-ES" sz="1000" b="0" i="0" u="none" strike="noStrike" dirty="0">
                          <a:solidFill>
                            <a:srgbClr val="000000"/>
                          </a:solidFill>
                          <a:effectLst/>
                          <a:latin typeface="Arial Narrow" panose="020B0606020202030204" pitchFamily="34" charset="0"/>
                        </a:rPr>
                        <a:t>3. Se acusa recibo del correo del adulto responsable, indicando que según procedimiento institucional, corresponde dar curso a acciones para el abordaje de su reclamo. encontrándose en proceso de análisis para responder las inconformidades manifiestas. Por lo que, su atención de ella y la niña, se verá suspendida hasta nuevo aviso, donde me contactaré con la adulta informar las acciones tomadas desde PRM en base a su requerimiento.</a:t>
                      </a:r>
                    </a:p>
                    <a:p>
                      <a:pPr algn="just" fontAlgn="ctr"/>
                      <a:r>
                        <a:rPr lang="es-ES" sz="1000" b="0" i="0" u="none" strike="noStrike" dirty="0">
                          <a:solidFill>
                            <a:srgbClr val="000000"/>
                          </a:solidFill>
                          <a:effectLst/>
                          <a:latin typeface="Arial Narrow" panose="020B0606020202030204" pitchFamily="34" charset="0"/>
                        </a:rPr>
                        <a:t>4. Se realiza revisión de la carpeta de la NNA, a través de la aplicación de F-033 (Pauta de verificación de los registros de carpetas individuales de los programas de protección) arrojando como resultado “no conforme”, atendido a que la carpeta no contaba con documentación mínima requerida, que por fecha, debiera mantenerse en carpeta, no existía diagnostico que debió haber sido enviado a TF el 25-11-23, no contaba con PI inicial ni tampoco PI de proceso, los registros de actividades figuraban en carpeta hasta el 29 de septiembre, estando si archivar octubre, noviembre y quincena de diciembre, ni siquiera separadores figuraban en carpeta. Se realizó aplicación de F-035 (Pauta de aplicación de coherencia de la intervención) la cual, no se verifica la coherencia técnica por no contar con los instrumentos necesarios (diagnostico, PI y registros de las intervenciones).</a:t>
                      </a:r>
                    </a:p>
                    <a:p>
                      <a:pPr marL="0" marR="0" lvl="0" indent="0" algn="just" defTabSz="914400" rtl="0" eaLnBrk="1" fontAlgn="ctr" latinLnBrk="0" hangingPunct="1">
                        <a:lnSpc>
                          <a:spcPct val="100000"/>
                        </a:lnSpc>
                        <a:spcBef>
                          <a:spcPts val="0"/>
                        </a:spcBef>
                        <a:spcAft>
                          <a:spcPts val="0"/>
                        </a:spcAft>
                        <a:buClrTx/>
                        <a:buSzTx/>
                        <a:buFontTx/>
                        <a:buNone/>
                        <a:tabLst/>
                        <a:defRPr/>
                      </a:pPr>
                      <a:r>
                        <a:rPr lang="es-ES" sz="1000" b="0" i="0" u="none" strike="noStrike" dirty="0">
                          <a:solidFill>
                            <a:srgbClr val="000000"/>
                          </a:solidFill>
                          <a:effectLst/>
                          <a:latin typeface="Arial Narrow" panose="020B0606020202030204" pitchFamily="34" charset="0"/>
                        </a:rPr>
                        <a:t>5. Se sostiene entrevista presencial con adulto responsable de la niña, con objetivo de abordar su reclamo, informar las acciones tomadas desde el programa y proyectar la intervención en lo que reste del proceso, atendido al pronto cambio de cuidados y traslado de la niña de ciudad. Adulta manifiesta que en efecto, se sintió “Muy molesta” por la atención brindada por dupla psicosocial ya que no habrían sido constantes en el tiempo, indica que solo sostuvo una atención presencial en dependencias del PRM y luego se presentaron inconsistencias frente a las citaciones, donde no se brindaron otras alternativas de atención, mas considerando las graves vivencias de la niña, donde supone mayor periodicidad en la atención por parte de profesionales. </a:t>
                      </a:r>
                    </a:p>
                  </a:txBody>
                  <a:tcPr marL="4402" marR="4402" marT="44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CL" sz="1000" b="0" i="0" u="none" strike="noStrike" dirty="0">
                          <a:solidFill>
                            <a:srgbClr val="000000"/>
                          </a:solidFill>
                          <a:effectLst/>
                          <a:latin typeface="Arial Narrow" panose="020B0606020202030204" pitchFamily="34" charset="0"/>
                        </a:rPr>
                        <a:t>Cerrado</a:t>
                      </a:r>
                    </a:p>
                  </a:txBody>
                  <a:tcPr marL="4402" marR="4402" marT="4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07686018"/>
                  </a:ext>
                </a:extLst>
              </a:tr>
            </a:tbl>
          </a:graphicData>
        </a:graphic>
      </p:graphicFrame>
      <p:sp>
        <p:nvSpPr>
          <p:cNvPr id="5" name="Título 1">
            <a:extLst>
              <a:ext uri="{FF2B5EF4-FFF2-40B4-BE49-F238E27FC236}">
                <a16:creationId xmlns:a16="http://schemas.microsoft.com/office/drawing/2014/main" id="{C17E38D8-04FD-4C2D-BF8C-B9313D9FE9B6}"/>
              </a:ext>
            </a:extLst>
          </p:cNvPr>
          <p:cNvSpPr txBox="1">
            <a:spLocks/>
          </p:cNvSpPr>
          <p:nvPr/>
        </p:nvSpPr>
        <p:spPr>
          <a:xfrm>
            <a:off x="1830895" y="428027"/>
            <a:ext cx="7877908" cy="7397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altLang="en-US" sz="3600" b="1" dirty="0">
                <a:latin typeface="Arial Narrow" panose="020B0606020202030204" pitchFamily="34" charset="0"/>
              </a:rPr>
              <a:t>Reclamos de Clientes 2023</a:t>
            </a:r>
            <a:endParaRPr lang="es-CL" altLang="en-US" sz="3600" b="1" dirty="0">
              <a:latin typeface="Arial Narrow" panose="020B0606020202030204" pitchFamily="34" charset="0"/>
            </a:endParaRPr>
          </a:p>
        </p:txBody>
      </p:sp>
    </p:spTree>
    <p:extLst>
      <p:ext uri="{BB962C8B-B14F-4D97-AF65-F5344CB8AC3E}">
        <p14:creationId xmlns:p14="http://schemas.microsoft.com/office/powerpoint/2010/main" val="4540910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2265880983"/>
              </p:ext>
            </p:extLst>
          </p:nvPr>
        </p:nvGraphicFramePr>
        <p:xfrm>
          <a:off x="0" y="1431730"/>
          <a:ext cx="12191999" cy="2157272"/>
        </p:xfrm>
        <a:graphic>
          <a:graphicData uri="http://schemas.openxmlformats.org/drawingml/2006/table">
            <a:tbl>
              <a:tblPr/>
              <a:tblGrid>
                <a:gridCol w="579762">
                  <a:extLst>
                    <a:ext uri="{9D8B030D-6E8A-4147-A177-3AD203B41FA5}">
                      <a16:colId xmlns:a16="http://schemas.microsoft.com/office/drawing/2014/main" val="3288297355"/>
                    </a:ext>
                  </a:extLst>
                </a:gridCol>
                <a:gridCol w="644127">
                  <a:extLst>
                    <a:ext uri="{9D8B030D-6E8A-4147-A177-3AD203B41FA5}">
                      <a16:colId xmlns:a16="http://schemas.microsoft.com/office/drawing/2014/main" val="1891633295"/>
                    </a:ext>
                  </a:extLst>
                </a:gridCol>
                <a:gridCol w="689317">
                  <a:extLst>
                    <a:ext uri="{9D8B030D-6E8A-4147-A177-3AD203B41FA5}">
                      <a16:colId xmlns:a16="http://schemas.microsoft.com/office/drawing/2014/main" val="2557483754"/>
                    </a:ext>
                  </a:extLst>
                </a:gridCol>
                <a:gridCol w="5173486">
                  <a:extLst>
                    <a:ext uri="{9D8B030D-6E8A-4147-A177-3AD203B41FA5}">
                      <a16:colId xmlns:a16="http://schemas.microsoft.com/office/drawing/2014/main" val="2527235566"/>
                    </a:ext>
                  </a:extLst>
                </a:gridCol>
                <a:gridCol w="4322206">
                  <a:extLst>
                    <a:ext uri="{9D8B030D-6E8A-4147-A177-3AD203B41FA5}">
                      <a16:colId xmlns:a16="http://schemas.microsoft.com/office/drawing/2014/main" val="507673365"/>
                    </a:ext>
                  </a:extLst>
                </a:gridCol>
                <a:gridCol w="783101">
                  <a:extLst>
                    <a:ext uri="{9D8B030D-6E8A-4147-A177-3AD203B41FA5}">
                      <a16:colId xmlns:a16="http://schemas.microsoft.com/office/drawing/2014/main" val="2588272949"/>
                    </a:ext>
                  </a:extLst>
                </a:gridCol>
              </a:tblGrid>
              <a:tr h="567910">
                <a:tc>
                  <a:txBody>
                    <a:bodyPr/>
                    <a:lstStyle/>
                    <a:p>
                      <a:pPr algn="ctr" rtl="0" fontAlgn="ctr"/>
                      <a:r>
                        <a:rPr lang="es-CL" sz="1300" b="1" i="0" u="none" strike="noStrike">
                          <a:solidFill>
                            <a:srgbClr val="FFFFFF"/>
                          </a:solidFill>
                          <a:effectLst/>
                          <a:latin typeface="Arial Narrow" panose="020B0606020202030204" pitchFamily="34" charset="0"/>
                        </a:rPr>
                        <a:t>Fecha</a:t>
                      </a:r>
                    </a:p>
                  </a:txBody>
                  <a:tcPr marL="4402" marR="4402" marT="44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300" b="1" i="0" u="none" strike="noStrike">
                          <a:solidFill>
                            <a:srgbClr val="FFFFFF"/>
                          </a:solidFill>
                          <a:effectLst/>
                          <a:latin typeface="Arial Narrow" panose="020B0606020202030204" pitchFamily="34" charset="0"/>
                        </a:rPr>
                        <a:t>Programa</a:t>
                      </a:r>
                    </a:p>
                  </a:txBody>
                  <a:tcPr marL="4402" marR="4402" marT="44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300" b="1" i="0" u="none" strike="noStrike">
                          <a:solidFill>
                            <a:srgbClr val="FFFFFF"/>
                          </a:solidFill>
                          <a:effectLst/>
                          <a:latin typeface="Arial Narrow" panose="020B0606020202030204" pitchFamily="34" charset="0"/>
                        </a:rPr>
                        <a:t>Reclamante</a:t>
                      </a:r>
                    </a:p>
                  </a:txBody>
                  <a:tcPr marL="4402" marR="4402" marT="44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300" b="1" i="0" u="none" strike="noStrike">
                          <a:solidFill>
                            <a:srgbClr val="FFFFFF"/>
                          </a:solidFill>
                          <a:effectLst/>
                          <a:latin typeface="Arial Narrow" panose="020B0606020202030204" pitchFamily="34" charset="0"/>
                        </a:rPr>
                        <a:t>Descripción (resumen)</a:t>
                      </a:r>
                    </a:p>
                  </a:txBody>
                  <a:tcPr marL="4402" marR="4402" marT="44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300" b="1" i="0" u="none" strike="noStrike">
                          <a:solidFill>
                            <a:srgbClr val="FFFFFF"/>
                          </a:solidFill>
                          <a:effectLst/>
                          <a:latin typeface="Arial Narrow" panose="020B0606020202030204" pitchFamily="34" charset="0"/>
                        </a:rPr>
                        <a:t>Respuesta Institucional (N° oficio, resumen contenido)</a:t>
                      </a:r>
                    </a:p>
                  </a:txBody>
                  <a:tcPr marL="4402" marR="4402" marT="44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300" b="1" i="0" u="none" strike="noStrike">
                          <a:solidFill>
                            <a:srgbClr val="FFFFFF"/>
                          </a:solidFill>
                          <a:effectLst/>
                          <a:latin typeface="Arial Narrow" panose="020B0606020202030204" pitchFamily="34" charset="0"/>
                        </a:rPr>
                        <a:t>Estado</a:t>
                      </a:r>
                    </a:p>
                  </a:txBody>
                  <a:tcPr marL="4402" marR="4402" marT="44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361455879"/>
                  </a:ext>
                </a:extLst>
              </a:tr>
              <a:tr h="739604">
                <a:tc>
                  <a:txBody>
                    <a:bodyPr/>
                    <a:lstStyle/>
                    <a:p>
                      <a:pPr algn="l" rtl="0" fontAlgn="ctr"/>
                      <a:r>
                        <a:rPr lang="es-CL" sz="1300" b="0" i="0" u="none" strike="noStrike" dirty="0">
                          <a:solidFill>
                            <a:srgbClr val="000000"/>
                          </a:solidFill>
                          <a:effectLst/>
                          <a:latin typeface="Arial Narrow" panose="020B0606020202030204" pitchFamily="34" charset="0"/>
                        </a:rPr>
                        <a:t>21-02-2024</a:t>
                      </a:r>
                    </a:p>
                  </a:txBody>
                  <a:tcPr marL="4402" marR="4402" marT="4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s-CL" sz="1300" b="0" i="0" u="none" strike="noStrike" dirty="0">
                          <a:solidFill>
                            <a:srgbClr val="000000"/>
                          </a:solidFill>
                          <a:effectLst/>
                          <a:latin typeface="Arial Narrow" panose="020B0606020202030204" pitchFamily="34" charset="0"/>
                        </a:rPr>
                        <a:t>PPF. V.ALAEMNA SUR </a:t>
                      </a:r>
                    </a:p>
                  </a:txBody>
                  <a:tcPr marL="4402" marR="4402" marT="4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CL" sz="1300" b="0" i="0" u="none" strike="noStrike" dirty="0">
                          <a:solidFill>
                            <a:srgbClr val="000000"/>
                          </a:solidFill>
                          <a:effectLst/>
                          <a:latin typeface="Arial Narrow" panose="020B0606020202030204" pitchFamily="34" charset="0"/>
                        </a:rPr>
                        <a:t>MARCELA RUZ. MADRE </a:t>
                      </a:r>
                    </a:p>
                  </a:txBody>
                  <a:tcPr marL="4402" marR="4402" marT="4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ES" sz="1300" b="0" i="0" u="none" strike="noStrike" dirty="0">
                          <a:solidFill>
                            <a:srgbClr val="000000"/>
                          </a:solidFill>
                          <a:effectLst/>
                          <a:latin typeface="Arial Narrow" panose="020B0606020202030204" pitchFamily="34" charset="0"/>
                        </a:rPr>
                        <a:t>Madre, ingresa reclamo a través de la página web de la institución, señalando que el proyecto habría tenido un mal procedimiento en el caso de su hijo, que habría significado la perdida del cuidado personal, el que se habría entregado al padre, según su parecer, por los argumentos que  ha planteado el PPF en los informes y audiencias  </a:t>
                      </a:r>
                    </a:p>
                  </a:txBody>
                  <a:tcPr marL="4402" marR="4402" marT="44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85750" indent="-285750" algn="just" fontAlgn="ctr">
                        <a:buFontTx/>
                        <a:buChar char="-"/>
                      </a:pPr>
                      <a:r>
                        <a:rPr lang="es-ES" sz="1300" b="0" i="0" u="none" strike="noStrike" dirty="0">
                          <a:solidFill>
                            <a:srgbClr val="000000"/>
                          </a:solidFill>
                          <a:effectLst/>
                          <a:latin typeface="Arial Narrow" panose="020B0606020202030204" pitchFamily="34" charset="0"/>
                        </a:rPr>
                        <a:t>Se realiza primera entrevista con la madre 22- 02-2024</a:t>
                      </a:r>
                    </a:p>
                    <a:p>
                      <a:pPr marL="285750" indent="-285750" algn="just" fontAlgn="ctr">
                        <a:buFontTx/>
                        <a:buChar char="-"/>
                      </a:pPr>
                      <a:r>
                        <a:rPr lang="es-ES" sz="1300" b="0" i="0" u="none" strike="noStrike" dirty="0">
                          <a:solidFill>
                            <a:srgbClr val="000000"/>
                          </a:solidFill>
                          <a:effectLst/>
                          <a:latin typeface="Arial Narrow" panose="020B0606020202030204" pitchFamily="34" charset="0"/>
                        </a:rPr>
                        <a:t>Análisis y revisión de caso con equipo PPF 29-02-2024</a:t>
                      </a:r>
                    </a:p>
                    <a:p>
                      <a:pPr marL="285750" indent="-285750" algn="just" fontAlgn="ctr">
                        <a:buFontTx/>
                        <a:buChar char="-"/>
                      </a:pPr>
                      <a:r>
                        <a:rPr lang="es-ES" sz="1300" b="0" i="0" u="none" strike="noStrike" dirty="0">
                          <a:solidFill>
                            <a:srgbClr val="000000"/>
                          </a:solidFill>
                          <a:effectLst/>
                          <a:latin typeface="Arial Narrow" panose="020B0606020202030204" pitchFamily="34" charset="0"/>
                        </a:rPr>
                        <a:t>Devolución a la madre por parte de CT y directora proyecto 04-03-2024</a:t>
                      </a:r>
                    </a:p>
                    <a:p>
                      <a:pPr marL="285750" indent="-285750" algn="just" fontAlgn="ctr">
                        <a:buFontTx/>
                        <a:buChar char="-"/>
                      </a:pPr>
                      <a:r>
                        <a:rPr lang="es-ES" sz="1300" b="0" i="0" u="none" strike="noStrike" dirty="0">
                          <a:solidFill>
                            <a:srgbClr val="000000"/>
                          </a:solidFill>
                          <a:effectLst/>
                          <a:latin typeface="Arial Narrow" panose="020B0606020202030204" pitchFamily="34" charset="0"/>
                        </a:rPr>
                        <a:t>Revisión de informe  con solicitud de egreso del NNA por parte de CT, ara asegurar pronunciamientos objetivos y ajustados  a la situación actual del NNA. 15-03-2024 </a:t>
                      </a:r>
                    </a:p>
                    <a:p>
                      <a:pPr marL="285750" indent="-285750" algn="just" fontAlgn="ctr">
                        <a:buFontTx/>
                        <a:buChar char="-"/>
                      </a:pPr>
                      <a:r>
                        <a:rPr lang="es-ES" sz="1300" b="0" i="0" u="none" strike="noStrike" dirty="0">
                          <a:solidFill>
                            <a:srgbClr val="000000"/>
                          </a:solidFill>
                          <a:effectLst/>
                          <a:latin typeface="Arial Narrow" panose="020B0606020202030204" pitchFamily="34" charset="0"/>
                        </a:rPr>
                        <a:t>Egreso del NNA del proyecto 02-05-2024  </a:t>
                      </a:r>
                    </a:p>
                  </a:txBody>
                  <a:tcPr marL="4402" marR="4402" marT="44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CL" sz="1300" b="0" i="0" u="none" strike="noStrike" dirty="0">
                          <a:solidFill>
                            <a:srgbClr val="000000"/>
                          </a:solidFill>
                          <a:effectLst/>
                          <a:latin typeface="Arial Narrow" panose="020B0606020202030204" pitchFamily="34" charset="0"/>
                        </a:rPr>
                        <a:t>Cerrado </a:t>
                      </a:r>
                    </a:p>
                  </a:txBody>
                  <a:tcPr marL="4402" marR="4402" marT="4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07686018"/>
                  </a:ext>
                </a:extLst>
              </a:tr>
            </a:tbl>
          </a:graphicData>
        </a:graphic>
      </p:graphicFrame>
      <p:sp>
        <p:nvSpPr>
          <p:cNvPr id="5" name="Título 1">
            <a:extLst>
              <a:ext uri="{FF2B5EF4-FFF2-40B4-BE49-F238E27FC236}">
                <a16:creationId xmlns:a16="http://schemas.microsoft.com/office/drawing/2014/main" id="{B83CE811-99B8-407E-AF3C-455506B16580}"/>
              </a:ext>
            </a:extLst>
          </p:cNvPr>
          <p:cNvSpPr txBox="1">
            <a:spLocks/>
          </p:cNvSpPr>
          <p:nvPr/>
        </p:nvSpPr>
        <p:spPr>
          <a:xfrm>
            <a:off x="1830895" y="428027"/>
            <a:ext cx="7877908" cy="7397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altLang="en-US" sz="3600" b="1" dirty="0">
                <a:latin typeface="Arial Narrow" panose="020B0606020202030204" pitchFamily="34" charset="0"/>
              </a:rPr>
              <a:t>Reclamos de Clientes 2024</a:t>
            </a:r>
            <a:endParaRPr lang="es-CL" altLang="en-US" sz="3600" b="1" dirty="0">
              <a:latin typeface="Arial Narrow" panose="020B0606020202030204" pitchFamily="34" charset="0"/>
            </a:endParaRPr>
          </a:p>
        </p:txBody>
      </p:sp>
    </p:spTree>
    <p:extLst>
      <p:ext uri="{BB962C8B-B14F-4D97-AF65-F5344CB8AC3E}">
        <p14:creationId xmlns:p14="http://schemas.microsoft.com/office/powerpoint/2010/main" val="19350321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515189503"/>
              </p:ext>
            </p:extLst>
          </p:nvPr>
        </p:nvGraphicFramePr>
        <p:xfrm>
          <a:off x="0" y="1431730"/>
          <a:ext cx="12191999" cy="2355392"/>
        </p:xfrm>
        <a:graphic>
          <a:graphicData uri="http://schemas.openxmlformats.org/drawingml/2006/table">
            <a:tbl>
              <a:tblPr/>
              <a:tblGrid>
                <a:gridCol w="579762">
                  <a:extLst>
                    <a:ext uri="{9D8B030D-6E8A-4147-A177-3AD203B41FA5}">
                      <a16:colId xmlns:a16="http://schemas.microsoft.com/office/drawing/2014/main" val="3288297355"/>
                    </a:ext>
                  </a:extLst>
                </a:gridCol>
                <a:gridCol w="644127">
                  <a:extLst>
                    <a:ext uri="{9D8B030D-6E8A-4147-A177-3AD203B41FA5}">
                      <a16:colId xmlns:a16="http://schemas.microsoft.com/office/drawing/2014/main" val="1891633295"/>
                    </a:ext>
                  </a:extLst>
                </a:gridCol>
                <a:gridCol w="799464">
                  <a:extLst>
                    <a:ext uri="{9D8B030D-6E8A-4147-A177-3AD203B41FA5}">
                      <a16:colId xmlns:a16="http://schemas.microsoft.com/office/drawing/2014/main" val="2557483754"/>
                    </a:ext>
                  </a:extLst>
                </a:gridCol>
                <a:gridCol w="5063339">
                  <a:extLst>
                    <a:ext uri="{9D8B030D-6E8A-4147-A177-3AD203B41FA5}">
                      <a16:colId xmlns:a16="http://schemas.microsoft.com/office/drawing/2014/main" val="2527235566"/>
                    </a:ext>
                  </a:extLst>
                </a:gridCol>
                <a:gridCol w="4322206">
                  <a:extLst>
                    <a:ext uri="{9D8B030D-6E8A-4147-A177-3AD203B41FA5}">
                      <a16:colId xmlns:a16="http://schemas.microsoft.com/office/drawing/2014/main" val="507673365"/>
                    </a:ext>
                  </a:extLst>
                </a:gridCol>
                <a:gridCol w="783101">
                  <a:extLst>
                    <a:ext uri="{9D8B030D-6E8A-4147-A177-3AD203B41FA5}">
                      <a16:colId xmlns:a16="http://schemas.microsoft.com/office/drawing/2014/main" val="2588272949"/>
                    </a:ext>
                  </a:extLst>
                </a:gridCol>
              </a:tblGrid>
              <a:tr h="567910">
                <a:tc>
                  <a:txBody>
                    <a:bodyPr/>
                    <a:lstStyle/>
                    <a:p>
                      <a:pPr algn="ctr" rtl="0" fontAlgn="ctr"/>
                      <a:r>
                        <a:rPr lang="es-CL" sz="1300" b="1" i="0" u="none" strike="noStrike">
                          <a:solidFill>
                            <a:srgbClr val="FFFFFF"/>
                          </a:solidFill>
                          <a:effectLst/>
                          <a:latin typeface="Arial Narrow" panose="020B0606020202030204" pitchFamily="34" charset="0"/>
                        </a:rPr>
                        <a:t>Fecha</a:t>
                      </a:r>
                    </a:p>
                  </a:txBody>
                  <a:tcPr marL="4402" marR="4402" marT="44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300" b="1" i="0" u="none" strike="noStrike">
                          <a:solidFill>
                            <a:srgbClr val="FFFFFF"/>
                          </a:solidFill>
                          <a:effectLst/>
                          <a:latin typeface="Arial Narrow" panose="020B0606020202030204" pitchFamily="34" charset="0"/>
                        </a:rPr>
                        <a:t>Programa</a:t>
                      </a:r>
                    </a:p>
                  </a:txBody>
                  <a:tcPr marL="4402" marR="4402" marT="44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300" b="1" i="0" u="none" strike="noStrike">
                          <a:solidFill>
                            <a:srgbClr val="FFFFFF"/>
                          </a:solidFill>
                          <a:effectLst/>
                          <a:latin typeface="Arial Narrow" panose="020B0606020202030204" pitchFamily="34" charset="0"/>
                        </a:rPr>
                        <a:t>Reclamante</a:t>
                      </a:r>
                    </a:p>
                  </a:txBody>
                  <a:tcPr marL="4402" marR="4402" marT="44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300" b="1" i="0" u="none" strike="noStrike" dirty="0">
                          <a:solidFill>
                            <a:srgbClr val="FFFFFF"/>
                          </a:solidFill>
                          <a:effectLst/>
                          <a:latin typeface="Arial Narrow" panose="020B0606020202030204" pitchFamily="34" charset="0"/>
                        </a:rPr>
                        <a:t>Descripción (resumen)</a:t>
                      </a:r>
                    </a:p>
                  </a:txBody>
                  <a:tcPr marL="4402" marR="4402" marT="44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300" b="1" i="0" u="none" strike="noStrike">
                          <a:solidFill>
                            <a:srgbClr val="FFFFFF"/>
                          </a:solidFill>
                          <a:effectLst/>
                          <a:latin typeface="Arial Narrow" panose="020B0606020202030204" pitchFamily="34" charset="0"/>
                        </a:rPr>
                        <a:t>Respuesta Institucional (N° oficio, resumen contenido)</a:t>
                      </a:r>
                    </a:p>
                  </a:txBody>
                  <a:tcPr marL="4402" marR="4402" marT="44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300" b="1" i="0" u="none" strike="noStrike">
                          <a:solidFill>
                            <a:srgbClr val="FFFFFF"/>
                          </a:solidFill>
                          <a:effectLst/>
                          <a:latin typeface="Arial Narrow" panose="020B0606020202030204" pitchFamily="34" charset="0"/>
                        </a:rPr>
                        <a:t>Estado</a:t>
                      </a:r>
                    </a:p>
                  </a:txBody>
                  <a:tcPr marL="4402" marR="4402" marT="44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361455879"/>
                  </a:ext>
                </a:extLst>
              </a:tr>
              <a:tr h="739604">
                <a:tc>
                  <a:txBody>
                    <a:bodyPr/>
                    <a:lstStyle/>
                    <a:p>
                      <a:pPr algn="l" rtl="0" fontAlgn="ctr"/>
                      <a:r>
                        <a:rPr lang="es-CL" sz="1300" b="0" i="0" u="none" strike="noStrike" dirty="0">
                          <a:solidFill>
                            <a:srgbClr val="000000"/>
                          </a:solidFill>
                          <a:effectLst/>
                          <a:latin typeface="Arial Narrow" panose="020B0606020202030204" pitchFamily="34" charset="0"/>
                        </a:rPr>
                        <a:t>10-11-2023</a:t>
                      </a:r>
                    </a:p>
                  </a:txBody>
                  <a:tcPr marL="4402" marR="4402" marT="4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s-CL" sz="1300" b="0" i="0" u="none" strike="noStrike" dirty="0">
                          <a:solidFill>
                            <a:srgbClr val="000000"/>
                          </a:solidFill>
                          <a:effectLst/>
                          <a:latin typeface="Arial Narrow" panose="020B0606020202030204" pitchFamily="34" charset="0"/>
                        </a:rPr>
                        <a:t>PMM La Serena</a:t>
                      </a:r>
                    </a:p>
                  </a:txBody>
                  <a:tcPr marL="4402" marR="4402" marT="4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ES" sz="1300" b="0" i="0" u="none" strike="noStrike" dirty="0">
                          <a:solidFill>
                            <a:srgbClr val="000000"/>
                          </a:solidFill>
                          <a:effectLst/>
                          <a:latin typeface="Arial Narrow" panose="020B0606020202030204" pitchFamily="34" charset="0"/>
                        </a:rPr>
                        <a:t>A</a:t>
                      </a:r>
                      <a:r>
                        <a:rPr lang="es-CL" sz="1300" b="0" i="0" u="none" strike="noStrike" dirty="0">
                          <a:solidFill>
                            <a:srgbClr val="000000"/>
                          </a:solidFill>
                          <a:effectLst/>
                          <a:latin typeface="Arial Narrow" panose="020B0606020202030204" pitchFamily="34" charset="0"/>
                        </a:rPr>
                        <a:t>J</a:t>
                      </a:r>
                    </a:p>
                  </a:txBody>
                  <a:tcPr marL="4402" marR="4402" marT="4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ES" sz="1300" b="0" i="0" u="none" strike="noStrike" dirty="0">
                          <a:solidFill>
                            <a:srgbClr val="000000"/>
                          </a:solidFill>
                          <a:effectLst/>
                          <a:latin typeface="Arial Narrow" panose="020B0606020202030204" pitchFamily="34" charset="0"/>
                        </a:rPr>
                        <a:t>Joven vigente en el PMM La Serena  realiza reclamo a la Directora de dicho programa respecto a su molestia por trato de Directora del PIL Coquimbo hacia su polola cuando ella lo estaba esperando fuera del inmueble. El joven sintió que la discriminaron debido a que él es un usuario de un programa de sanción. </a:t>
                      </a:r>
                    </a:p>
                  </a:txBody>
                  <a:tcPr marL="4402" marR="4402" marT="44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ES" sz="1300" b="0" i="0" u="none" strike="noStrike" dirty="0">
                          <a:solidFill>
                            <a:srgbClr val="000000"/>
                          </a:solidFill>
                          <a:effectLst/>
                          <a:latin typeface="Arial Narrow" panose="020B0606020202030204" pitchFamily="34" charset="0"/>
                        </a:rPr>
                        <a:t>1) La Directora del PMM La Serena informa a Coordinadora Técnica de la Fundación, quien informa al Director de Personas considerando que es una situación que se relaciona con una Directora de la Fundación. 2) El Directora de Personas informa a ambas Directoras que se abrirá una investigación interna para aclarar la situación ocurrida. Designa a la Directora del PEE para efectuarla. 3) Directora del PEE envía resultados de la investigación al Director de Personas. En las dos ocasiones en que se realizaría la entrevista de devolución a la Directora del PIL, ésta presenta licencia médica.  </a:t>
                      </a:r>
                    </a:p>
                  </a:txBody>
                  <a:tcPr marL="4402" marR="4402" marT="44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S" sz="1300" b="0" i="0" u="none" strike="noStrike" dirty="0">
                          <a:solidFill>
                            <a:srgbClr val="000000"/>
                          </a:solidFill>
                          <a:effectLst/>
                          <a:latin typeface="Arial Narrow" panose="020B0606020202030204" pitchFamily="34" charset="0"/>
                        </a:rPr>
                        <a:t>A</a:t>
                      </a:r>
                      <a:r>
                        <a:rPr lang="es-CL" sz="1300" b="0" i="0" u="none" strike="noStrike" dirty="0" err="1">
                          <a:solidFill>
                            <a:srgbClr val="000000"/>
                          </a:solidFill>
                          <a:effectLst/>
                          <a:latin typeface="Arial Narrow" panose="020B0606020202030204" pitchFamily="34" charset="0"/>
                        </a:rPr>
                        <a:t>bierta</a:t>
                      </a:r>
                      <a:endParaRPr lang="es-CL" sz="1300" b="0" i="0" u="none" strike="noStrike" dirty="0">
                        <a:solidFill>
                          <a:srgbClr val="000000"/>
                        </a:solidFill>
                        <a:effectLst/>
                        <a:latin typeface="Arial Narrow" panose="020B0606020202030204" pitchFamily="34" charset="0"/>
                      </a:endParaRPr>
                    </a:p>
                  </a:txBody>
                  <a:tcPr marL="4402" marR="4402" marT="4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07686018"/>
                  </a:ext>
                </a:extLst>
              </a:tr>
            </a:tbl>
          </a:graphicData>
        </a:graphic>
      </p:graphicFrame>
      <p:sp>
        <p:nvSpPr>
          <p:cNvPr id="5" name="Título 1">
            <a:extLst>
              <a:ext uri="{FF2B5EF4-FFF2-40B4-BE49-F238E27FC236}">
                <a16:creationId xmlns:a16="http://schemas.microsoft.com/office/drawing/2014/main" id="{33A80C70-8ED1-4E70-B914-E252E3331062}"/>
              </a:ext>
            </a:extLst>
          </p:cNvPr>
          <p:cNvSpPr txBox="1">
            <a:spLocks/>
          </p:cNvSpPr>
          <p:nvPr/>
        </p:nvSpPr>
        <p:spPr>
          <a:xfrm>
            <a:off x="1830895" y="428027"/>
            <a:ext cx="7877908" cy="7397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altLang="en-US" sz="3600" b="1" dirty="0">
                <a:latin typeface="Arial Narrow" panose="020B0606020202030204" pitchFamily="34" charset="0"/>
              </a:rPr>
              <a:t>Reclamos de Clientes 2024</a:t>
            </a:r>
            <a:endParaRPr lang="es-CL" altLang="en-US" sz="3600" b="1" dirty="0">
              <a:latin typeface="Arial Narrow" panose="020B0606020202030204" pitchFamily="34" charset="0"/>
            </a:endParaRPr>
          </a:p>
        </p:txBody>
      </p:sp>
    </p:spTree>
    <p:extLst>
      <p:ext uri="{BB962C8B-B14F-4D97-AF65-F5344CB8AC3E}">
        <p14:creationId xmlns:p14="http://schemas.microsoft.com/office/powerpoint/2010/main" val="36908796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1099FC-142B-43DE-5E1D-7F4DF0BDFC45}"/>
              </a:ext>
            </a:extLst>
          </p:cNvPr>
          <p:cNvSpPr txBox="1">
            <a:spLocks/>
          </p:cNvSpPr>
          <p:nvPr/>
        </p:nvSpPr>
        <p:spPr>
          <a:xfrm>
            <a:off x="943263" y="2765775"/>
            <a:ext cx="9523942" cy="225612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altLang="en-US" sz="4000" b="1" dirty="0">
                <a:latin typeface="Arial Narrow" panose="020B0606020202030204" pitchFamily="34" charset="0"/>
              </a:rPr>
              <a:t>2.5) </a:t>
            </a:r>
            <a:r>
              <a:rPr lang="es-CL" altLang="en-US" sz="4000" b="1" dirty="0">
                <a:latin typeface="Arial Narrow" panose="020B0606020202030204" pitchFamily="34" charset="0"/>
              </a:rPr>
              <a:t>Oportunidad de Mejora</a:t>
            </a:r>
          </a:p>
        </p:txBody>
      </p:sp>
    </p:spTree>
    <p:extLst>
      <p:ext uri="{BB962C8B-B14F-4D97-AF65-F5344CB8AC3E}">
        <p14:creationId xmlns:p14="http://schemas.microsoft.com/office/powerpoint/2010/main" val="28409759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56BB342-4CE1-4D65-9878-5865F087856A}"/>
              </a:ext>
            </a:extLst>
          </p:cNvPr>
          <p:cNvSpPr txBox="1">
            <a:spLocks noChangeArrowheads="1"/>
          </p:cNvSpPr>
          <p:nvPr/>
        </p:nvSpPr>
        <p:spPr bwMode="auto">
          <a:xfrm>
            <a:off x="1177047" y="1595439"/>
            <a:ext cx="10068127" cy="923330"/>
          </a:xfrm>
          <a:prstGeom prst="rect">
            <a:avLst/>
          </a:prstGeom>
          <a:noFill/>
          <a:ln>
            <a:noFill/>
          </a:ln>
        </p:spPr>
        <p:txBody>
          <a:bodyPr wrap="square">
            <a:spAutoFit/>
          </a:bodyPr>
          <a:lstStyle>
            <a:lvl1pPr marL="285750" indent="-28575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a:spcAft>
                <a:spcPts val="1200"/>
              </a:spcAft>
              <a:buFont typeface="Wingdings" panose="05000000000000000000" pitchFamily="2" charset="2"/>
              <a:buChar char="q"/>
              <a:defRPr/>
            </a:pPr>
            <a:r>
              <a:rPr lang="es-CL" altLang="es-CL" dirty="0">
                <a:latin typeface="Arial Narrow" panose="020B0606020202030204" pitchFamily="34" charset="0"/>
              </a:rPr>
              <a:t>Se gestionan reuniones individuales con cada Director de la Administración central para revisión de documentos SGC y se realiza una reunión de revisión final con todos. Una vez revisado y validado por todos, se entrega la información al Director Ejecutivo.</a:t>
            </a:r>
          </a:p>
        </p:txBody>
      </p:sp>
      <p:sp>
        <p:nvSpPr>
          <p:cNvPr id="4" name="Título 1">
            <a:extLst>
              <a:ext uri="{FF2B5EF4-FFF2-40B4-BE49-F238E27FC236}">
                <a16:creationId xmlns:a16="http://schemas.microsoft.com/office/drawing/2014/main" id="{D9906BA7-279C-48F0-AF1E-3328A4ED4A3C}"/>
              </a:ext>
            </a:extLst>
          </p:cNvPr>
          <p:cNvSpPr txBox="1">
            <a:spLocks/>
          </p:cNvSpPr>
          <p:nvPr/>
        </p:nvSpPr>
        <p:spPr>
          <a:xfrm>
            <a:off x="1830895" y="428027"/>
            <a:ext cx="7877908" cy="7397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altLang="en-US" sz="3600" b="1" dirty="0">
                <a:latin typeface="Arial Narrow" panose="020B0606020202030204" pitchFamily="34" charset="0"/>
              </a:rPr>
              <a:t>Oportunidad de Mejora</a:t>
            </a:r>
            <a:endParaRPr lang="es-CL" altLang="en-US" sz="3600" b="1" dirty="0">
              <a:latin typeface="Arial Narrow" panose="020B0606020202030204" pitchFamily="34" charset="0"/>
            </a:endParaRPr>
          </a:p>
        </p:txBody>
      </p:sp>
    </p:spTree>
    <p:extLst>
      <p:ext uri="{BB962C8B-B14F-4D97-AF65-F5344CB8AC3E}">
        <p14:creationId xmlns:p14="http://schemas.microsoft.com/office/powerpoint/2010/main" val="21793477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69758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109BBD6D-F153-E785-6681-106C37E9E9F7}"/>
              </a:ext>
            </a:extLst>
          </p:cNvPr>
          <p:cNvSpPr txBox="1">
            <a:spLocks noChangeArrowheads="1"/>
          </p:cNvSpPr>
          <p:nvPr/>
        </p:nvSpPr>
        <p:spPr bwMode="auto">
          <a:xfrm>
            <a:off x="1260475" y="503238"/>
            <a:ext cx="7686956" cy="739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s-ES" altLang="es-ES_tradnl" sz="1800">
                <a:solidFill>
                  <a:srgbClr val="000000"/>
                </a:solidFill>
                <a:latin typeface="Arial" panose="020B0604020202020204" pitchFamily="34" charset="0"/>
                <a:ea typeface="MS PGothic" panose="020B0600070205080204" pitchFamily="34" charset="-128"/>
              </a:rPr>
              <a:t> </a:t>
            </a:r>
            <a:r>
              <a:rPr lang="es-ES" altLang="es-ES_tradnl" sz="2400" b="1">
                <a:solidFill>
                  <a:srgbClr val="00B0F0"/>
                </a:solidFill>
                <a:latin typeface="Arial Narrow" panose="020B0604020202020204" pitchFamily="34" charset="0"/>
                <a:ea typeface="MS PGothic" panose="020B0600070205080204" pitchFamily="34" charset="-128"/>
              </a:rPr>
              <a:t> </a:t>
            </a:r>
            <a:r>
              <a:rPr lang="es-ES" altLang="es-ES_tradnl" b="1">
                <a:solidFill>
                  <a:srgbClr val="00B0F0"/>
                </a:solidFill>
                <a:latin typeface="Arial Narrow" panose="020B0604020202020204" pitchFamily="34" charset="0"/>
                <a:ea typeface="MS PGothic" panose="020B0600070205080204" pitchFamily="34" charset="-128"/>
              </a:rPr>
              <a:t>Reclamos de Clientes 2023</a:t>
            </a:r>
          </a:p>
        </p:txBody>
      </p:sp>
      <p:graphicFrame>
        <p:nvGraphicFramePr>
          <p:cNvPr id="4" name="Tabla 3"/>
          <p:cNvGraphicFramePr>
            <a:graphicFrameLocks noGrp="1"/>
          </p:cNvGraphicFramePr>
          <p:nvPr/>
        </p:nvGraphicFramePr>
        <p:xfrm>
          <a:off x="0" y="1487149"/>
          <a:ext cx="12191999" cy="5237632"/>
        </p:xfrm>
        <a:graphic>
          <a:graphicData uri="http://schemas.openxmlformats.org/drawingml/2006/table">
            <a:tbl>
              <a:tblPr/>
              <a:tblGrid>
                <a:gridCol w="579762">
                  <a:extLst>
                    <a:ext uri="{9D8B030D-6E8A-4147-A177-3AD203B41FA5}">
                      <a16:colId xmlns:a16="http://schemas.microsoft.com/office/drawing/2014/main" val="3288297355"/>
                    </a:ext>
                  </a:extLst>
                </a:gridCol>
                <a:gridCol w="644127">
                  <a:extLst>
                    <a:ext uri="{9D8B030D-6E8A-4147-A177-3AD203B41FA5}">
                      <a16:colId xmlns:a16="http://schemas.microsoft.com/office/drawing/2014/main" val="1891633295"/>
                    </a:ext>
                  </a:extLst>
                </a:gridCol>
                <a:gridCol w="771166">
                  <a:extLst>
                    <a:ext uri="{9D8B030D-6E8A-4147-A177-3AD203B41FA5}">
                      <a16:colId xmlns:a16="http://schemas.microsoft.com/office/drawing/2014/main" val="2557483754"/>
                    </a:ext>
                  </a:extLst>
                </a:gridCol>
                <a:gridCol w="5052290">
                  <a:extLst>
                    <a:ext uri="{9D8B030D-6E8A-4147-A177-3AD203B41FA5}">
                      <a16:colId xmlns:a16="http://schemas.microsoft.com/office/drawing/2014/main" val="2527235566"/>
                    </a:ext>
                  </a:extLst>
                </a:gridCol>
                <a:gridCol w="4361553">
                  <a:extLst>
                    <a:ext uri="{9D8B030D-6E8A-4147-A177-3AD203B41FA5}">
                      <a16:colId xmlns:a16="http://schemas.microsoft.com/office/drawing/2014/main" val="507673365"/>
                    </a:ext>
                  </a:extLst>
                </a:gridCol>
                <a:gridCol w="783101">
                  <a:extLst>
                    <a:ext uri="{9D8B030D-6E8A-4147-A177-3AD203B41FA5}">
                      <a16:colId xmlns:a16="http://schemas.microsoft.com/office/drawing/2014/main" val="2588272949"/>
                    </a:ext>
                  </a:extLst>
                </a:gridCol>
              </a:tblGrid>
              <a:tr h="295470">
                <a:tc>
                  <a:txBody>
                    <a:bodyPr/>
                    <a:lstStyle/>
                    <a:p>
                      <a:pPr algn="ctr" rtl="0" fontAlgn="ctr"/>
                      <a:r>
                        <a:rPr lang="es-CL" sz="1000" b="1" i="0" u="none" strike="noStrike">
                          <a:solidFill>
                            <a:srgbClr val="FFFFFF"/>
                          </a:solidFill>
                          <a:effectLst/>
                          <a:latin typeface="Arial Narrow" panose="020B0606020202030204" pitchFamily="34" charset="0"/>
                        </a:rPr>
                        <a:t>Fecha</a:t>
                      </a:r>
                    </a:p>
                  </a:txBody>
                  <a:tcPr marL="4402" marR="4402" marT="44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000" b="1" i="0" u="none" strike="noStrike">
                          <a:solidFill>
                            <a:srgbClr val="FFFFFF"/>
                          </a:solidFill>
                          <a:effectLst/>
                          <a:latin typeface="Arial Narrow" panose="020B0606020202030204" pitchFamily="34" charset="0"/>
                        </a:rPr>
                        <a:t>Programa</a:t>
                      </a:r>
                    </a:p>
                  </a:txBody>
                  <a:tcPr marL="4402" marR="4402" marT="44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000" b="1" i="0" u="none" strike="noStrike">
                          <a:solidFill>
                            <a:srgbClr val="FFFFFF"/>
                          </a:solidFill>
                          <a:effectLst/>
                          <a:latin typeface="Arial Narrow" panose="020B0606020202030204" pitchFamily="34" charset="0"/>
                        </a:rPr>
                        <a:t>Reclamante</a:t>
                      </a:r>
                    </a:p>
                  </a:txBody>
                  <a:tcPr marL="4402" marR="4402" marT="44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000" b="1" i="0" u="none" strike="noStrike">
                          <a:solidFill>
                            <a:srgbClr val="FFFFFF"/>
                          </a:solidFill>
                          <a:effectLst/>
                          <a:latin typeface="Arial Narrow" panose="020B0606020202030204" pitchFamily="34" charset="0"/>
                        </a:rPr>
                        <a:t>Descripción (resumen)</a:t>
                      </a:r>
                    </a:p>
                  </a:txBody>
                  <a:tcPr marL="4402" marR="4402" marT="44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000" b="1" i="0" u="none" strike="noStrike">
                          <a:solidFill>
                            <a:srgbClr val="FFFFFF"/>
                          </a:solidFill>
                          <a:effectLst/>
                          <a:latin typeface="Arial Narrow" panose="020B0606020202030204" pitchFamily="34" charset="0"/>
                        </a:rPr>
                        <a:t>Respuesta Institucional (N° oficio, resumen contenido)</a:t>
                      </a:r>
                    </a:p>
                  </a:txBody>
                  <a:tcPr marL="4402" marR="4402" marT="44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000" b="1" i="0" u="none" strike="noStrike" dirty="0">
                          <a:solidFill>
                            <a:srgbClr val="FFFFFF"/>
                          </a:solidFill>
                          <a:effectLst/>
                          <a:latin typeface="Arial Narrow" panose="020B0606020202030204" pitchFamily="34" charset="0"/>
                        </a:rPr>
                        <a:t>Estado</a:t>
                      </a:r>
                    </a:p>
                  </a:txBody>
                  <a:tcPr marL="4402" marR="4402" marT="440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361455879"/>
                  </a:ext>
                </a:extLst>
              </a:tr>
              <a:tr h="739604">
                <a:tc>
                  <a:txBody>
                    <a:bodyPr/>
                    <a:lstStyle/>
                    <a:p>
                      <a:pPr algn="l" rtl="0" fontAlgn="ctr"/>
                      <a:endParaRPr lang="es-CL" sz="1000" b="0" i="0" u="none" strike="noStrike" dirty="0">
                        <a:solidFill>
                          <a:srgbClr val="000000"/>
                        </a:solidFill>
                        <a:effectLst/>
                        <a:latin typeface="Arial Narrow" panose="020B0606020202030204" pitchFamily="34" charset="0"/>
                      </a:endParaRPr>
                    </a:p>
                  </a:txBody>
                  <a:tcPr marL="4402" marR="4402" marT="4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endParaRPr lang="es-CL" sz="1000" b="0" i="0" u="none" strike="noStrike" dirty="0">
                        <a:solidFill>
                          <a:srgbClr val="000000"/>
                        </a:solidFill>
                        <a:effectLst/>
                        <a:latin typeface="Arial Narrow" panose="020B0606020202030204" pitchFamily="34" charset="0"/>
                      </a:endParaRPr>
                    </a:p>
                  </a:txBody>
                  <a:tcPr marL="4402" marR="4402" marT="4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es-CL" sz="1000" b="0" i="0" u="none" strike="noStrike" dirty="0">
                        <a:solidFill>
                          <a:srgbClr val="000000"/>
                        </a:solidFill>
                        <a:effectLst/>
                        <a:latin typeface="Arial Narrow" panose="020B0606020202030204" pitchFamily="34" charset="0"/>
                      </a:endParaRPr>
                    </a:p>
                  </a:txBody>
                  <a:tcPr marL="4402" marR="4402" marT="4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ES" sz="900" b="0" i="0" u="none" strike="noStrike" dirty="0">
                        <a:solidFill>
                          <a:srgbClr val="000000"/>
                        </a:solidFill>
                        <a:effectLst/>
                        <a:latin typeface="Arial Narrow" panose="020B0606020202030204" pitchFamily="34" charset="0"/>
                      </a:endParaRPr>
                    </a:p>
                  </a:txBody>
                  <a:tcPr marL="4402" marR="4402" marT="44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900" b="0" i="0" u="none" strike="noStrike" dirty="0">
                          <a:solidFill>
                            <a:srgbClr val="000000"/>
                          </a:solidFill>
                          <a:effectLst/>
                          <a:latin typeface="Arial Narrow" panose="020B0606020202030204" pitchFamily="34" charset="0"/>
                        </a:rPr>
                        <a:t>5. Se sostiene entrevista presencial con adulto responsable de la niña, con objetivo de abordar su reclamo, informar las acciones tomadas desde el programa y proyectar la intervención en lo que reste del proceso, atendido al pronto cambio de cuidados y traslado de la niña de ciudad. Adulta manifiesta que en efecto, se sintió “Muy molesta” por la atención brindada por dupla psicosocial ya que no habrían sido constantes en el tiempo, indica que solo sostuvo una atención presencial en dependencias del PRM y luego se presentaron inconsistencias frente a las citaciones, donde no se brindaron otras alternativas de atención, mas considerando las graves vivencias de la niña, donde supone mayor periodicidad en la atención por parte de profesionales. Indica que en la sesión sostenida, ella manifiesta a TS su preocupación por cómo abordar la situación de declaración de la niña, puesto, que ella no sabía como antelarla y contenerla posterior a su declaración, mas aun desconociendo la razón por la cual debía declarar, señalando sentirse “poco apoyada” por parte de profesionales, mas si ella manifestó expresamente su preocupación al respecto, señalando “fue complejo para mi abordar la declaración con la niña”. Por otro lado, señala que profesional Psicóloga le habría pedido “verificadores” de las reuniones que sostenía con profesores de la niña, los cuales no disponía porque ella misma es su docente y se coordina internamente con los demás profesores del establecimiento, aduciendo lenguaje no verbal por parte de la profesional, que la hizo sentir cuestionada en su rol de apoderada. Finalmente señala “la dupla no fue constante, a pesar de que yo sea un paso de la vida de Lía, fui yo la que tuve que preparar a la niña para la declaración, sin tener apoyo del programa”. Se acoge lo expuesto por adulta responsable, se valida su sentir y se expresa las disculpas correspondientes, por la falta de periodicidad en la atención brindada. Se comenta las acciones sostenidas por parte de dirección, así como también se encuadra frente al proceso </a:t>
                      </a:r>
                      <a:r>
                        <a:rPr lang="es-ES" sz="900" b="0" i="0" u="none" strike="noStrike" dirty="0" err="1">
                          <a:solidFill>
                            <a:srgbClr val="000000"/>
                          </a:solidFill>
                          <a:effectLst/>
                          <a:latin typeface="Arial Narrow" panose="020B0606020202030204" pitchFamily="34" charset="0"/>
                        </a:rPr>
                        <a:t>interventivo</a:t>
                      </a:r>
                      <a:r>
                        <a:rPr lang="es-ES" sz="900" b="0" i="0" u="none" strike="noStrike" dirty="0">
                          <a:solidFill>
                            <a:srgbClr val="000000"/>
                          </a:solidFill>
                          <a:effectLst/>
                          <a:latin typeface="Arial Narrow" panose="020B0606020202030204" pitchFamily="34" charset="0"/>
                        </a:rPr>
                        <a:t> que se puede desarrollar con la niña, atendido a que no se ha contado con una figura vincular estable que permita avanzar en el proceso reparatorio de la niña, dado los reiterados cambios en sus figuras de cuidado y posible traslado de ciudad en las próximas semanas, por lo que ahondar en este momento podría resultar mas perjudicial a nivel </a:t>
                      </a:r>
                      <a:r>
                        <a:rPr lang="es-ES" sz="900" b="0" i="0" u="none" strike="noStrike" dirty="0" err="1">
                          <a:solidFill>
                            <a:srgbClr val="000000"/>
                          </a:solidFill>
                          <a:effectLst/>
                          <a:latin typeface="Arial Narrow" panose="020B0606020202030204" pitchFamily="34" charset="0"/>
                        </a:rPr>
                        <a:t>repartorio</a:t>
                      </a:r>
                      <a:r>
                        <a:rPr lang="es-ES" sz="900" b="0" i="0" u="none" strike="noStrike" dirty="0">
                          <a:solidFill>
                            <a:srgbClr val="000000"/>
                          </a:solidFill>
                          <a:effectLst/>
                          <a:latin typeface="Arial Narrow" panose="020B0606020202030204" pitchFamily="34" charset="0"/>
                        </a:rPr>
                        <a:t> para la niña, por lo que se continuará la intervención con foco en el despeje de la situación emocional de la niña, brindar escucha activa y contención en caso de requerirlo, si bien, no se </a:t>
                      </a:r>
                      <a:r>
                        <a:rPr lang="es-ES" sz="900" b="0" i="0" u="none" strike="noStrike" dirty="0" err="1">
                          <a:solidFill>
                            <a:srgbClr val="000000"/>
                          </a:solidFill>
                          <a:effectLst/>
                          <a:latin typeface="Arial Narrow" panose="020B0606020202030204" pitchFamily="34" charset="0"/>
                        </a:rPr>
                        <a:t>intencionará</a:t>
                      </a:r>
                      <a:r>
                        <a:rPr lang="es-ES" sz="900" b="0" i="0" u="none" strike="noStrike" dirty="0">
                          <a:solidFill>
                            <a:srgbClr val="000000"/>
                          </a:solidFill>
                          <a:effectLst/>
                          <a:latin typeface="Arial Narrow" panose="020B0606020202030204" pitchFamily="34" charset="0"/>
                        </a:rPr>
                        <a:t> la develación de las poli vulneraciones que ha vivido, si se brindará un espacio protegido, donde pueda abordarlo en caso de que sea una necesidad desde la niña. Como también, el foco en su intervención, estaría dada en acompañar el que quede como adulto a cargo de la niña, orientando y brindando estrategias para desplegar el cuidado de la niña. Se acuerdan citaciones semanales, donde se flexibilizará tanto en horarios, como en contexto de intervención pudiendo ser estas en dependencias del PRM La Serena, visitas al domicilio y sesiones en establecimiento educacional. Indica que durante el mes de Enero, se verá muy restringida para asistir, pues toma un trabajo estacional, estando disponible desde las 17:20 </a:t>
                      </a:r>
                      <a:r>
                        <a:rPr lang="es-ES" sz="900" b="0" i="0" u="none" strike="noStrike" dirty="0" err="1">
                          <a:solidFill>
                            <a:srgbClr val="000000"/>
                          </a:solidFill>
                          <a:effectLst/>
                          <a:latin typeface="Arial Narrow" panose="020B0606020202030204" pitchFamily="34" charset="0"/>
                        </a:rPr>
                        <a:t>hrs</a:t>
                      </a:r>
                      <a:r>
                        <a:rPr lang="es-ES" sz="900" b="0" i="0" u="none" strike="noStrike" dirty="0">
                          <a:solidFill>
                            <a:srgbClr val="000000"/>
                          </a:solidFill>
                          <a:effectLst/>
                          <a:latin typeface="Arial Narrow" panose="020B0606020202030204" pitchFamily="34" charset="0"/>
                        </a:rPr>
                        <a:t> en adelante. Adulta, se retira conforme con la resolución a su disconformidad, se calendariza próxima atención para el día martes 26 de diciembre de 16:20 a 17:20 </a:t>
                      </a:r>
                      <a:r>
                        <a:rPr lang="es-ES" sz="900" b="0" i="0" u="none" strike="noStrike" dirty="0" err="1">
                          <a:solidFill>
                            <a:srgbClr val="000000"/>
                          </a:solidFill>
                          <a:effectLst/>
                          <a:latin typeface="Arial Narrow" panose="020B0606020202030204" pitchFamily="34" charset="0"/>
                        </a:rPr>
                        <a:t>hrs</a:t>
                      </a:r>
                      <a:r>
                        <a:rPr lang="es-ES" sz="900" b="0" i="0" u="none" strike="noStrike" dirty="0">
                          <a:solidFill>
                            <a:srgbClr val="000000"/>
                          </a:solidFill>
                          <a:effectLst/>
                          <a:latin typeface="Arial Narrow" panose="020B0606020202030204" pitchFamily="34" charset="0"/>
                        </a:rPr>
                        <a:t>. Con dupla psicosocial.</a:t>
                      </a:r>
                    </a:p>
                  </a:txBody>
                  <a:tcPr marL="4402" marR="4402" marT="44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endParaRPr lang="es-CL" sz="1000" b="0" i="0" u="none" strike="noStrike" dirty="0">
                        <a:solidFill>
                          <a:srgbClr val="000000"/>
                        </a:solidFill>
                        <a:effectLst/>
                        <a:latin typeface="Arial Narrow" panose="020B0606020202030204" pitchFamily="34" charset="0"/>
                      </a:endParaRPr>
                    </a:p>
                  </a:txBody>
                  <a:tcPr marL="4402" marR="4402" marT="4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07686018"/>
                  </a:ext>
                </a:extLst>
              </a:tr>
            </a:tbl>
          </a:graphicData>
        </a:graphic>
      </p:graphicFrame>
    </p:spTree>
    <p:extLst>
      <p:ext uri="{BB962C8B-B14F-4D97-AF65-F5344CB8AC3E}">
        <p14:creationId xmlns:p14="http://schemas.microsoft.com/office/powerpoint/2010/main" val="561381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1099FC-142B-43DE-5E1D-7F4DF0BDFC45}"/>
              </a:ext>
            </a:extLst>
          </p:cNvPr>
          <p:cNvSpPr txBox="1">
            <a:spLocks/>
          </p:cNvSpPr>
          <p:nvPr/>
        </p:nvSpPr>
        <p:spPr>
          <a:xfrm>
            <a:off x="1070043" y="2658771"/>
            <a:ext cx="10457234" cy="225612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altLang="en-US" sz="4000" b="1" dirty="0">
                <a:latin typeface="Arial Narrow" panose="020B0606020202030204" pitchFamily="34" charset="0"/>
              </a:rPr>
              <a:t>2.4) Eficacia de las acciones tomadas para abordar los riesgos y </a:t>
            </a:r>
            <a:r>
              <a:rPr lang="es-ES" altLang="en-US" sz="4000" b="1" dirty="0" err="1">
                <a:latin typeface="Arial Narrow" panose="020B0606020202030204" pitchFamily="34" charset="0"/>
              </a:rPr>
              <a:t>oport</a:t>
            </a:r>
            <a:r>
              <a:rPr lang="es-ES" altLang="en-US" sz="4000" b="1" dirty="0">
                <a:latin typeface="Arial Narrow" panose="020B0606020202030204" pitchFamily="34" charset="0"/>
              </a:rPr>
              <a:t>. </a:t>
            </a:r>
            <a:r>
              <a:rPr lang="es-CL" altLang="en-US" sz="4000" b="1" dirty="0">
                <a:latin typeface="Arial Narrow" panose="020B0606020202030204" pitchFamily="34" charset="0"/>
              </a:rPr>
              <a:t>(Ver planilla Excel)</a:t>
            </a:r>
          </a:p>
        </p:txBody>
      </p:sp>
    </p:spTree>
    <p:extLst>
      <p:ext uri="{BB962C8B-B14F-4D97-AF65-F5344CB8AC3E}">
        <p14:creationId xmlns:p14="http://schemas.microsoft.com/office/powerpoint/2010/main" val="518714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1099FC-142B-43DE-5E1D-7F4DF0BDFC45}"/>
              </a:ext>
            </a:extLst>
          </p:cNvPr>
          <p:cNvSpPr txBox="1">
            <a:spLocks/>
          </p:cNvSpPr>
          <p:nvPr/>
        </p:nvSpPr>
        <p:spPr>
          <a:xfrm>
            <a:off x="2343742" y="493416"/>
            <a:ext cx="7504516" cy="109026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CL" altLang="en-US" sz="3600" b="1" dirty="0">
                <a:latin typeface="Arial Narrow" panose="020B0606020202030204" pitchFamily="34" charset="0"/>
              </a:rPr>
              <a:t>Gestión de los Riesgos del Sistema de Gestión de Calidad</a:t>
            </a:r>
          </a:p>
        </p:txBody>
      </p:sp>
      <p:sp>
        <p:nvSpPr>
          <p:cNvPr id="4" name="CuadroTexto 1">
            <a:extLst>
              <a:ext uri="{FF2B5EF4-FFF2-40B4-BE49-F238E27FC236}">
                <a16:creationId xmlns:a16="http://schemas.microsoft.com/office/drawing/2014/main" id="{0D17FD5A-2A0D-6B35-91E5-4E13B97E2A39}"/>
              </a:ext>
            </a:extLst>
          </p:cNvPr>
          <p:cNvSpPr txBox="1">
            <a:spLocks noChangeArrowheads="1"/>
          </p:cNvSpPr>
          <p:nvPr/>
        </p:nvSpPr>
        <p:spPr bwMode="auto">
          <a:xfrm>
            <a:off x="1107346" y="2018348"/>
            <a:ext cx="9697673" cy="3170099"/>
          </a:xfrm>
          <a:prstGeom prst="rect">
            <a:avLst/>
          </a:prstGeom>
          <a:noFill/>
          <a:ln>
            <a:noFill/>
          </a:ln>
        </p:spPr>
        <p:txBody>
          <a:bodyPr wrap="square">
            <a:spAutoFit/>
          </a:bodyPr>
          <a:lstStyle>
            <a:lvl1pPr marL="285750" indent="-28575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a:spcAft>
                <a:spcPts val="1200"/>
              </a:spcAft>
              <a:buFont typeface="Wingdings" panose="05000000000000000000" pitchFamily="2" charset="2"/>
              <a:buChar char="q"/>
              <a:defRPr/>
            </a:pPr>
            <a:r>
              <a:rPr lang="es-CL" altLang="es-CL" dirty="0">
                <a:latin typeface="Arial Narrow" panose="020B0606020202030204" pitchFamily="34" charset="0"/>
              </a:rPr>
              <a:t>El sistema de gestión de la calidad de la Fundación incluye entre sus herramientas de análisis una Matriz de Riesgos, que permite evaluar la probabilidad y la gravedad de los riesgos que se identifican en la ejecución de los procesos más importantes, lo que permite estimar el impacto de cada riesgo, como también, definir las medidas de control interno y las acciones que se deben tomar para prevenir su ocurrencia y sus efectos negativos en la Institución.  </a:t>
            </a:r>
          </a:p>
          <a:p>
            <a:pPr algn="just">
              <a:spcAft>
                <a:spcPts val="1200"/>
              </a:spcAft>
              <a:buFont typeface="Wingdings" panose="05000000000000000000" pitchFamily="2" charset="2"/>
              <a:buChar char="q"/>
              <a:defRPr/>
            </a:pPr>
            <a:r>
              <a:rPr lang="es-CL" altLang="es-CL" dirty="0">
                <a:latin typeface="Arial Narrow" panose="020B0606020202030204" pitchFamily="34" charset="0"/>
              </a:rPr>
              <a:t>La matriz permite la identificación de procesos más importantes, la identificación de la fuente y la clasificación de los riesgos asociados, con su correspondiente grado, como también, los responsables de las medidas preventivas y controles internos, los plazos, y su evaluación periódica. </a:t>
            </a:r>
          </a:p>
          <a:p>
            <a:pPr algn="just">
              <a:spcAft>
                <a:spcPts val="1200"/>
              </a:spcAft>
              <a:buFont typeface="Wingdings" panose="05000000000000000000" pitchFamily="2" charset="2"/>
              <a:buChar char="q"/>
              <a:defRPr/>
            </a:pPr>
            <a:r>
              <a:rPr lang="es-CL" altLang="es-CL" dirty="0">
                <a:latin typeface="Arial Narrow" panose="020B0606020202030204" pitchFamily="34" charset="0"/>
              </a:rPr>
              <a:t>Fue elaborada y es actualizada, anualmente, por los Directores de cada dirección de la Fundación, y debe ser aprobada por el Director Ejecutivo.</a:t>
            </a:r>
          </a:p>
        </p:txBody>
      </p:sp>
    </p:spTree>
    <p:extLst>
      <p:ext uri="{BB962C8B-B14F-4D97-AF65-F5344CB8AC3E}">
        <p14:creationId xmlns:p14="http://schemas.microsoft.com/office/powerpoint/2010/main" val="1796770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3509240957"/>
              </p:ext>
            </p:extLst>
          </p:nvPr>
        </p:nvGraphicFramePr>
        <p:xfrm>
          <a:off x="223922" y="1545077"/>
          <a:ext cx="11744155" cy="5091133"/>
        </p:xfrm>
        <a:graphic>
          <a:graphicData uri="http://schemas.openxmlformats.org/drawingml/2006/table">
            <a:tbl>
              <a:tblPr>
                <a:tableStyleId>{69CF1AB2-1976-4502-BF36-3FF5EA218861}</a:tableStyleId>
              </a:tblPr>
              <a:tblGrid>
                <a:gridCol w="2674850">
                  <a:extLst>
                    <a:ext uri="{9D8B030D-6E8A-4147-A177-3AD203B41FA5}">
                      <a16:colId xmlns:a16="http://schemas.microsoft.com/office/drawing/2014/main" val="1245716885"/>
                    </a:ext>
                  </a:extLst>
                </a:gridCol>
                <a:gridCol w="7203569">
                  <a:extLst>
                    <a:ext uri="{9D8B030D-6E8A-4147-A177-3AD203B41FA5}">
                      <a16:colId xmlns:a16="http://schemas.microsoft.com/office/drawing/2014/main" val="1365661644"/>
                    </a:ext>
                  </a:extLst>
                </a:gridCol>
                <a:gridCol w="1865736">
                  <a:extLst>
                    <a:ext uri="{9D8B030D-6E8A-4147-A177-3AD203B41FA5}">
                      <a16:colId xmlns:a16="http://schemas.microsoft.com/office/drawing/2014/main" val="4178720851"/>
                    </a:ext>
                  </a:extLst>
                </a:gridCol>
              </a:tblGrid>
              <a:tr h="262614">
                <a:tc>
                  <a:txBody>
                    <a:bodyPr/>
                    <a:lstStyle/>
                    <a:p>
                      <a:pPr algn="ctr" fontAlgn="ctr"/>
                      <a:r>
                        <a:rPr lang="es-CL" sz="1600" b="1" u="none" strike="noStrike" dirty="0">
                          <a:solidFill>
                            <a:schemeClr val="bg1"/>
                          </a:solidFill>
                          <a:effectLst/>
                          <a:latin typeface="Arial Narrow" panose="020B0606020202030204" pitchFamily="34" charset="0"/>
                        </a:rPr>
                        <a:t> PROCESO</a:t>
                      </a:r>
                      <a:endParaRPr lang="es-CL" sz="1600" b="1" i="0" u="none" strike="noStrike" dirty="0">
                        <a:solidFill>
                          <a:schemeClr val="bg1"/>
                        </a:solidFill>
                        <a:effectLst/>
                        <a:latin typeface="Arial Narrow" panose="020B0606020202030204" pitchFamily="34" charset="0"/>
                      </a:endParaRPr>
                    </a:p>
                  </a:txBody>
                  <a:tcPr marL="7126" marR="7126" marT="7126" marB="0" anchor="ctr">
                    <a:solidFill>
                      <a:srgbClr val="00A0DC"/>
                    </a:solidFill>
                  </a:tcPr>
                </a:tc>
                <a:tc>
                  <a:txBody>
                    <a:bodyPr/>
                    <a:lstStyle/>
                    <a:p>
                      <a:pPr algn="ctr" fontAlgn="ctr"/>
                      <a:r>
                        <a:rPr lang="es-CL" sz="1600" b="1" u="none" strike="noStrike" dirty="0">
                          <a:solidFill>
                            <a:schemeClr val="bg1"/>
                          </a:solidFill>
                          <a:effectLst/>
                          <a:latin typeface="Arial Narrow" panose="020B0606020202030204" pitchFamily="34" charset="0"/>
                        </a:rPr>
                        <a:t> RIESGO</a:t>
                      </a:r>
                      <a:endParaRPr lang="es-CL" sz="1600" b="1" i="0" u="none" strike="noStrike" dirty="0">
                        <a:solidFill>
                          <a:schemeClr val="bg1"/>
                        </a:solidFill>
                        <a:effectLst/>
                        <a:latin typeface="Arial Narrow" panose="020B0606020202030204" pitchFamily="34" charset="0"/>
                      </a:endParaRPr>
                    </a:p>
                  </a:txBody>
                  <a:tcPr marL="7126" marR="7126" marT="7126" marB="0" anchor="ctr">
                    <a:solidFill>
                      <a:srgbClr val="00A0DC"/>
                    </a:solidFill>
                  </a:tcPr>
                </a:tc>
                <a:tc>
                  <a:txBody>
                    <a:bodyPr/>
                    <a:lstStyle/>
                    <a:p>
                      <a:pPr algn="l" fontAlgn="ctr"/>
                      <a:r>
                        <a:rPr lang="es-CL" sz="1600" b="1" u="none" strike="noStrike" dirty="0">
                          <a:solidFill>
                            <a:schemeClr val="bg1"/>
                          </a:solidFill>
                          <a:effectLst/>
                          <a:latin typeface="Arial Narrow" panose="020B0606020202030204" pitchFamily="34" charset="0"/>
                        </a:rPr>
                        <a:t> RESPONSABLE</a:t>
                      </a:r>
                      <a:endParaRPr lang="es-CL" sz="1600" b="1" i="0" u="none" strike="noStrike" dirty="0">
                        <a:solidFill>
                          <a:schemeClr val="bg1"/>
                        </a:solidFill>
                        <a:effectLst/>
                        <a:latin typeface="Arial Narrow" panose="020B0606020202030204" pitchFamily="34" charset="0"/>
                      </a:endParaRPr>
                    </a:p>
                  </a:txBody>
                  <a:tcPr marL="7126" marR="7126" marT="7126" marB="0" anchor="ctr">
                    <a:solidFill>
                      <a:srgbClr val="00A0DC"/>
                    </a:solidFill>
                  </a:tcPr>
                </a:tc>
                <a:extLst>
                  <a:ext uri="{0D108BD9-81ED-4DB2-BD59-A6C34878D82A}">
                    <a16:rowId xmlns:a16="http://schemas.microsoft.com/office/drawing/2014/main" val="3297743723"/>
                  </a:ext>
                </a:extLst>
              </a:tr>
              <a:tr h="517771">
                <a:tc rowSpan="2">
                  <a:txBody>
                    <a:bodyPr/>
                    <a:lstStyle/>
                    <a:p>
                      <a:pPr marL="72000" algn="l" fontAlgn="t"/>
                      <a:r>
                        <a:rPr lang="es-CL" sz="1600" u="none" strike="noStrike" dirty="0">
                          <a:effectLst/>
                          <a:latin typeface="Arial Narrow" panose="020B0606020202030204" pitchFamily="34" charset="0"/>
                        </a:rPr>
                        <a:t>Postulación a Licitaciones</a:t>
                      </a:r>
                      <a:endParaRPr lang="es-CL" sz="1600" b="0" i="0" u="none" strike="noStrike" dirty="0">
                        <a:solidFill>
                          <a:srgbClr val="000000"/>
                        </a:solidFill>
                        <a:effectLst/>
                        <a:latin typeface="Arial Narrow" panose="020B0606020202030204" pitchFamily="34" charset="0"/>
                      </a:endParaRPr>
                    </a:p>
                  </a:txBody>
                  <a:tcPr marL="7126" marR="7126" marT="7126" marB="0" anchor="ctr">
                    <a:noFill/>
                  </a:tcPr>
                </a:tc>
                <a:tc>
                  <a:txBody>
                    <a:bodyPr/>
                    <a:lstStyle/>
                    <a:p>
                      <a:pPr marL="72000" algn="l" fontAlgn="t"/>
                      <a:r>
                        <a:rPr lang="es-ES" sz="1600" u="none" strike="noStrike" dirty="0">
                          <a:effectLst/>
                          <a:latin typeface="Arial Narrow" panose="020B0606020202030204" pitchFamily="34" charset="0"/>
                        </a:rPr>
                        <a:t>Elaborar una propuesta técnica y administrativa que no cumpla todas las exigencias y requerimientos del mandante u oferente</a:t>
                      </a:r>
                      <a:endParaRPr lang="es-ES" sz="1600" b="0" i="0" u="none" strike="noStrike" dirty="0">
                        <a:solidFill>
                          <a:srgbClr val="000000"/>
                        </a:solidFill>
                        <a:effectLst/>
                        <a:latin typeface="Arial Narrow" panose="020B0606020202030204" pitchFamily="34" charset="0"/>
                      </a:endParaRPr>
                    </a:p>
                  </a:txBody>
                  <a:tcPr marL="7126" marR="7126" marT="7126" marB="0" anchor="ctr">
                    <a:noFill/>
                  </a:tcPr>
                </a:tc>
                <a:tc rowSpan="2">
                  <a:txBody>
                    <a:bodyPr/>
                    <a:lstStyle/>
                    <a:p>
                      <a:pPr marL="72000" algn="l" fontAlgn="ctr"/>
                      <a:r>
                        <a:rPr lang="es-CL" sz="1600" u="none" strike="noStrike" dirty="0">
                          <a:effectLst/>
                          <a:latin typeface="Arial Narrow" panose="020B0606020202030204" pitchFamily="34" charset="0"/>
                        </a:rPr>
                        <a:t>Dirección de Estudios</a:t>
                      </a:r>
                      <a:endParaRPr lang="es-CL" sz="1600" b="0" i="0" u="none" strike="noStrike" dirty="0">
                        <a:solidFill>
                          <a:srgbClr val="000000"/>
                        </a:solidFill>
                        <a:effectLst/>
                        <a:latin typeface="Arial Narrow" panose="020B0606020202030204" pitchFamily="34" charset="0"/>
                      </a:endParaRPr>
                    </a:p>
                  </a:txBody>
                  <a:tcPr marL="7126" marR="7126" marT="7126" marB="0" anchor="ctr">
                    <a:noFill/>
                  </a:tcPr>
                </a:tc>
                <a:extLst>
                  <a:ext uri="{0D108BD9-81ED-4DB2-BD59-A6C34878D82A}">
                    <a16:rowId xmlns:a16="http://schemas.microsoft.com/office/drawing/2014/main" val="157983279"/>
                  </a:ext>
                </a:extLst>
              </a:tr>
              <a:tr h="252058">
                <a:tc vMerge="1">
                  <a:txBody>
                    <a:bodyPr/>
                    <a:lstStyle/>
                    <a:p>
                      <a:endParaRPr lang="es-CL"/>
                    </a:p>
                  </a:txBody>
                  <a:tcPr/>
                </a:tc>
                <a:tc>
                  <a:txBody>
                    <a:bodyPr/>
                    <a:lstStyle/>
                    <a:p>
                      <a:pPr marL="72000" algn="l" fontAlgn="t"/>
                      <a:r>
                        <a:rPr lang="es-ES" sz="1600" u="none" strike="noStrike" dirty="0">
                          <a:effectLst/>
                          <a:latin typeface="Arial Narrow" panose="020B0606020202030204" pitchFamily="34" charset="0"/>
                        </a:rPr>
                        <a:t>Disminución en la cantidad de proyectos en ejecución</a:t>
                      </a:r>
                      <a:endParaRPr lang="es-ES" sz="1600" b="0" i="0" u="none" strike="noStrike" dirty="0">
                        <a:solidFill>
                          <a:srgbClr val="000000"/>
                        </a:solidFill>
                        <a:effectLst/>
                        <a:latin typeface="Arial Narrow" panose="020B0606020202030204" pitchFamily="34" charset="0"/>
                      </a:endParaRPr>
                    </a:p>
                  </a:txBody>
                  <a:tcPr marL="7126" marR="7126" marT="7126" marB="0" anchor="ctr">
                    <a:noFill/>
                  </a:tcPr>
                </a:tc>
                <a:tc vMerge="1">
                  <a:txBody>
                    <a:bodyPr/>
                    <a:lstStyle/>
                    <a:p>
                      <a:endParaRPr lang="es-CL"/>
                    </a:p>
                  </a:txBody>
                  <a:tcPr/>
                </a:tc>
                <a:extLst>
                  <a:ext uri="{0D108BD9-81ED-4DB2-BD59-A6C34878D82A}">
                    <a16:rowId xmlns:a16="http://schemas.microsoft.com/office/drawing/2014/main" val="1796203299"/>
                  </a:ext>
                </a:extLst>
              </a:tr>
              <a:tr h="517771">
                <a:tc>
                  <a:txBody>
                    <a:bodyPr/>
                    <a:lstStyle/>
                    <a:p>
                      <a:pPr marL="72000" algn="l" fontAlgn="t"/>
                      <a:r>
                        <a:rPr lang="es-CL" sz="1600" u="none" strike="noStrike" dirty="0">
                          <a:effectLst/>
                          <a:latin typeface="Arial Narrow" panose="020B0606020202030204" pitchFamily="34" charset="0"/>
                        </a:rPr>
                        <a:t>Implementación de Programas</a:t>
                      </a:r>
                      <a:endParaRPr lang="es-CL" sz="1600" b="0" i="0" u="none" strike="noStrike" dirty="0">
                        <a:solidFill>
                          <a:srgbClr val="000000"/>
                        </a:solidFill>
                        <a:effectLst/>
                        <a:latin typeface="Arial Narrow" panose="020B0606020202030204" pitchFamily="34" charset="0"/>
                      </a:endParaRPr>
                    </a:p>
                  </a:txBody>
                  <a:tcPr marL="7126" marR="7126" marT="7126" marB="0" anchor="ctr">
                    <a:noFill/>
                  </a:tcPr>
                </a:tc>
                <a:tc>
                  <a:txBody>
                    <a:bodyPr/>
                    <a:lstStyle/>
                    <a:p>
                      <a:pPr marL="72000" algn="l" fontAlgn="t"/>
                      <a:r>
                        <a:rPr lang="es-ES" sz="1600" u="none" strike="noStrike" dirty="0">
                          <a:effectLst/>
                          <a:latin typeface="Arial Narrow" panose="020B0606020202030204" pitchFamily="34" charset="0"/>
                        </a:rPr>
                        <a:t>Retrasos en la implementación y ejecución de los Programas</a:t>
                      </a:r>
                      <a:endParaRPr lang="es-ES" sz="1600" b="0" i="0" u="none" strike="noStrike" dirty="0">
                        <a:solidFill>
                          <a:srgbClr val="000000"/>
                        </a:solidFill>
                        <a:effectLst/>
                        <a:latin typeface="Arial Narrow" panose="020B0606020202030204" pitchFamily="34" charset="0"/>
                      </a:endParaRPr>
                    </a:p>
                  </a:txBody>
                  <a:tcPr marL="7126" marR="7126" marT="7126" marB="0" anchor="ctr">
                    <a:noFill/>
                  </a:tcPr>
                </a:tc>
                <a:tc>
                  <a:txBody>
                    <a:bodyPr/>
                    <a:lstStyle/>
                    <a:p>
                      <a:pPr marL="72000" algn="l" fontAlgn="ctr"/>
                      <a:r>
                        <a:rPr lang="es-CL" sz="1600" u="none" strike="noStrike" dirty="0">
                          <a:effectLst/>
                          <a:latin typeface="Arial Narrow" panose="020B0606020202030204" pitchFamily="34" charset="0"/>
                        </a:rPr>
                        <a:t>Dirección de Operaciones Sociales</a:t>
                      </a:r>
                      <a:endParaRPr lang="es-CL" sz="1600" b="0" i="0" u="none" strike="noStrike" dirty="0">
                        <a:solidFill>
                          <a:srgbClr val="000000"/>
                        </a:solidFill>
                        <a:effectLst/>
                        <a:latin typeface="Arial Narrow" panose="020B0606020202030204" pitchFamily="34" charset="0"/>
                      </a:endParaRPr>
                    </a:p>
                  </a:txBody>
                  <a:tcPr marL="7126" marR="7126" marT="7126" marB="0" anchor="ctr">
                    <a:noFill/>
                  </a:tcPr>
                </a:tc>
                <a:extLst>
                  <a:ext uri="{0D108BD9-81ED-4DB2-BD59-A6C34878D82A}">
                    <a16:rowId xmlns:a16="http://schemas.microsoft.com/office/drawing/2014/main" val="644842098"/>
                  </a:ext>
                </a:extLst>
              </a:tr>
              <a:tr h="1028085">
                <a:tc>
                  <a:txBody>
                    <a:bodyPr/>
                    <a:lstStyle/>
                    <a:p>
                      <a:pPr marL="72000" algn="l" fontAlgn="t"/>
                      <a:r>
                        <a:rPr lang="es-CL" sz="1600" u="none" strike="noStrike" dirty="0">
                          <a:effectLst/>
                          <a:latin typeface="Arial Narrow" panose="020B0606020202030204" pitchFamily="34" charset="0"/>
                        </a:rPr>
                        <a:t>Ejecución de Programas</a:t>
                      </a:r>
                      <a:endParaRPr lang="es-CL" sz="1600" b="0" i="0" u="none" strike="noStrike" dirty="0">
                        <a:solidFill>
                          <a:srgbClr val="000000"/>
                        </a:solidFill>
                        <a:effectLst/>
                        <a:latin typeface="Arial Narrow" panose="020B0606020202030204" pitchFamily="34" charset="0"/>
                      </a:endParaRPr>
                    </a:p>
                  </a:txBody>
                  <a:tcPr marL="7126" marR="7126" marT="7126" marB="0" anchor="ctr">
                    <a:noFill/>
                  </a:tcPr>
                </a:tc>
                <a:tc>
                  <a:txBody>
                    <a:bodyPr/>
                    <a:lstStyle/>
                    <a:p>
                      <a:pPr marL="72000" algn="l" fontAlgn="t"/>
                      <a:r>
                        <a:rPr lang="es-ES" sz="1600" u="none" strike="noStrike" dirty="0">
                          <a:solidFill>
                            <a:schemeClr val="tx1"/>
                          </a:solidFill>
                          <a:effectLst/>
                          <a:latin typeface="Arial Narrow" panose="020B0606020202030204" pitchFamily="34" charset="0"/>
                        </a:rPr>
                        <a:t>Dificultad en el cumplimiento de lo</a:t>
                      </a:r>
                      <a:r>
                        <a:rPr lang="es-ES" sz="1600" u="none" strike="noStrike" baseline="0" dirty="0">
                          <a:solidFill>
                            <a:schemeClr val="tx1"/>
                          </a:solidFill>
                          <a:effectLst/>
                          <a:latin typeface="Arial Narrow" panose="020B0606020202030204" pitchFamily="34" charset="0"/>
                        </a:rPr>
                        <a:t> comprometido en los convenios</a:t>
                      </a:r>
                      <a:r>
                        <a:rPr lang="es-ES" sz="1600" u="none" strike="noStrike" dirty="0">
                          <a:solidFill>
                            <a:schemeClr val="tx1"/>
                          </a:solidFill>
                          <a:effectLst/>
                          <a:latin typeface="Arial Narrow" panose="020B0606020202030204" pitchFamily="34" charset="0"/>
                        </a:rPr>
                        <a:t> de los programas de las distintas líneas de intervención.</a:t>
                      </a:r>
                      <a:endParaRPr lang="es-ES" sz="1600" b="0" i="0" u="none" strike="noStrike" dirty="0">
                        <a:solidFill>
                          <a:schemeClr val="tx1"/>
                        </a:solidFill>
                        <a:effectLst/>
                        <a:latin typeface="Arial Narrow" panose="020B0606020202030204" pitchFamily="34" charset="0"/>
                      </a:endParaRPr>
                    </a:p>
                  </a:txBody>
                  <a:tcPr marL="7126" marR="7126" marT="7126" marB="0" anchor="ctr">
                    <a:noFill/>
                  </a:tcPr>
                </a:tc>
                <a:tc>
                  <a:txBody>
                    <a:bodyPr/>
                    <a:lstStyle/>
                    <a:p>
                      <a:pPr marL="72000" marR="0" indent="0" algn="l" defTabSz="914400" rtl="0" eaLnBrk="1" fontAlgn="ctr" latinLnBrk="0" hangingPunct="1">
                        <a:lnSpc>
                          <a:spcPct val="100000"/>
                        </a:lnSpc>
                        <a:spcBef>
                          <a:spcPts val="0"/>
                        </a:spcBef>
                        <a:spcAft>
                          <a:spcPts val="0"/>
                        </a:spcAft>
                        <a:buClrTx/>
                        <a:buSzTx/>
                        <a:buFontTx/>
                        <a:buNone/>
                        <a:tabLst/>
                        <a:defRPr/>
                      </a:pPr>
                      <a:r>
                        <a:rPr lang="es-CL" sz="1600" u="none" strike="noStrike" dirty="0">
                          <a:solidFill>
                            <a:schemeClr val="tx1"/>
                          </a:solidFill>
                          <a:effectLst/>
                          <a:latin typeface="Arial Narrow" panose="020B0606020202030204" pitchFamily="34" charset="0"/>
                        </a:rPr>
                        <a:t>Directores (as) de Programas</a:t>
                      </a:r>
                      <a:endParaRPr lang="es-CL" sz="1600" b="0" i="0" u="none" strike="noStrike" dirty="0">
                        <a:solidFill>
                          <a:schemeClr val="tx1"/>
                        </a:solidFill>
                        <a:effectLst/>
                        <a:latin typeface="Arial Narrow" panose="020B0606020202030204" pitchFamily="34" charset="0"/>
                      </a:endParaRPr>
                    </a:p>
                    <a:p>
                      <a:pPr marL="72000" algn="l" fontAlgn="ctr"/>
                      <a:r>
                        <a:rPr lang="es-CL" sz="1600" u="none" strike="noStrike" dirty="0">
                          <a:solidFill>
                            <a:schemeClr val="tx1"/>
                          </a:solidFill>
                          <a:effectLst/>
                          <a:latin typeface="Arial Narrow" panose="020B0606020202030204" pitchFamily="34" charset="0"/>
                        </a:rPr>
                        <a:t>Directora de Operaciones Sociales /</a:t>
                      </a:r>
                      <a:endParaRPr lang="es-CL" sz="1600" b="0" i="0" u="none" strike="noStrike" dirty="0">
                        <a:solidFill>
                          <a:schemeClr val="tx1"/>
                        </a:solidFill>
                        <a:effectLst/>
                        <a:latin typeface="Arial Narrow" panose="020B0606020202030204" pitchFamily="34" charset="0"/>
                      </a:endParaRPr>
                    </a:p>
                  </a:txBody>
                  <a:tcPr marL="7126" marR="7126" marT="7126" marB="0" anchor="ctr">
                    <a:noFill/>
                  </a:tcPr>
                </a:tc>
                <a:extLst>
                  <a:ext uri="{0D108BD9-81ED-4DB2-BD59-A6C34878D82A}">
                    <a16:rowId xmlns:a16="http://schemas.microsoft.com/office/drawing/2014/main" val="902881672"/>
                  </a:ext>
                </a:extLst>
              </a:tr>
              <a:tr h="1188575">
                <a:tc>
                  <a:txBody>
                    <a:bodyPr/>
                    <a:lstStyle/>
                    <a:p>
                      <a:pPr marL="72000" algn="l" fontAlgn="t"/>
                      <a:r>
                        <a:rPr lang="es-CL" sz="1600" u="none" strike="noStrike" dirty="0">
                          <a:effectLst/>
                          <a:latin typeface="Arial Narrow" panose="020B0606020202030204" pitchFamily="34" charset="0"/>
                        </a:rPr>
                        <a:t>Cierre de Programas</a:t>
                      </a:r>
                      <a:endParaRPr lang="es-CL" sz="1600" b="0" i="0" u="none" strike="noStrike" dirty="0">
                        <a:solidFill>
                          <a:srgbClr val="000000"/>
                        </a:solidFill>
                        <a:effectLst/>
                        <a:latin typeface="Arial Narrow" panose="020B0606020202030204" pitchFamily="34" charset="0"/>
                      </a:endParaRPr>
                    </a:p>
                  </a:txBody>
                  <a:tcPr marL="7126" marR="7126" marT="7126" marB="0" anchor="ctr">
                    <a:noFill/>
                  </a:tcPr>
                </a:tc>
                <a:tc>
                  <a:txBody>
                    <a:bodyPr/>
                    <a:lstStyle/>
                    <a:p>
                      <a:pPr marL="72000" algn="l" fontAlgn="t"/>
                      <a:r>
                        <a:rPr lang="es-ES" sz="1600" u="none" strike="noStrike" dirty="0">
                          <a:solidFill>
                            <a:schemeClr val="tx1"/>
                          </a:solidFill>
                          <a:effectLst/>
                          <a:latin typeface="Arial Narrow" panose="020B0606020202030204" pitchFamily="34" charset="0"/>
                        </a:rPr>
                        <a:t>No dar término adecuado a todos los compromisos del programa establecido en el convenio (ejemplo: término de relación laboral con especialistas, traspaso de la información de los NNA y término de servicios relacionados</a:t>
                      </a:r>
                      <a:endParaRPr lang="es-ES" sz="1600" b="0" i="0" u="none" strike="noStrike" dirty="0">
                        <a:solidFill>
                          <a:schemeClr val="tx1"/>
                        </a:solidFill>
                        <a:effectLst/>
                        <a:latin typeface="Arial Narrow" panose="020B0606020202030204" pitchFamily="34" charset="0"/>
                      </a:endParaRPr>
                    </a:p>
                  </a:txBody>
                  <a:tcPr marL="7126" marR="7126" marT="7126" marB="0" anchor="ctr">
                    <a:noFill/>
                  </a:tcPr>
                </a:tc>
                <a:tc>
                  <a:txBody>
                    <a:bodyPr/>
                    <a:lstStyle/>
                    <a:p>
                      <a:pPr marL="72000" algn="l" fontAlgn="ctr"/>
                      <a:r>
                        <a:rPr lang="es-CL" sz="1600" u="none" strike="noStrike" dirty="0">
                          <a:solidFill>
                            <a:schemeClr val="tx1"/>
                          </a:solidFill>
                          <a:effectLst/>
                          <a:latin typeface="Arial Narrow" panose="020B0606020202030204" pitchFamily="34" charset="0"/>
                        </a:rPr>
                        <a:t>Dirección de Operaciones Sociales</a:t>
                      </a:r>
                    </a:p>
                    <a:p>
                      <a:pPr marL="72000" algn="l" fontAlgn="ctr"/>
                      <a:r>
                        <a:rPr lang="es-CL" sz="1600" b="0" i="0" u="none" strike="noStrike" dirty="0">
                          <a:solidFill>
                            <a:schemeClr val="tx1"/>
                          </a:solidFill>
                          <a:effectLst/>
                          <a:latin typeface="Arial Narrow" panose="020B0606020202030204" pitchFamily="34" charset="0"/>
                        </a:rPr>
                        <a:t>Dirección</a:t>
                      </a:r>
                      <a:r>
                        <a:rPr lang="es-CL" sz="1600" b="0" i="0" u="none" strike="noStrike" baseline="0" dirty="0">
                          <a:solidFill>
                            <a:schemeClr val="tx1"/>
                          </a:solidFill>
                          <a:effectLst/>
                          <a:latin typeface="Arial Narrow" panose="020B0606020202030204" pitchFamily="34" charset="0"/>
                        </a:rPr>
                        <a:t> de Personas</a:t>
                      </a:r>
                    </a:p>
                    <a:p>
                      <a:pPr marL="72000" algn="l" fontAlgn="ctr"/>
                      <a:r>
                        <a:rPr lang="es-CL" sz="1600" b="0" i="0" u="none" strike="noStrike" baseline="0" dirty="0">
                          <a:solidFill>
                            <a:schemeClr val="tx1"/>
                          </a:solidFill>
                          <a:effectLst/>
                          <a:latin typeface="Arial Narrow" panose="020B0606020202030204" pitchFamily="34" charset="0"/>
                        </a:rPr>
                        <a:t>Dirección de Finanzas</a:t>
                      </a:r>
                    </a:p>
                    <a:p>
                      <a:pPr marL="72000" algn="l" fontAlgn="ctr"/>
                      <a:r>
                        <a:rPr lang="es-CL" sz="1600" b="0" i="0" u="none" strike="noStrike" baseline="0" dirty="0">
                          <a:solidFill>
                            <a:schemeClr val="tx1"/>
                          </a:solidFill>
                          <a:effectLst/>
                          <a:latin typeface="Arial Narrow" panose="020B0606020202030204" pitchFamily="34" charset="0"/>
                        </a:rPr>
                        <a:t>Dirección Legal</a:t>
                      </a:r>
                      <a:endParaRPr lang="es-CL" sz="1600" b="0" i="0" u="none" strike="noStrike" dirty="0">
                        <a:solidFill>
                          <a:schemeClr val="tx1"/>
                        </a:solidFill>
                        <a:effectLst/>
                        <a:latin typeface="Arial Narrow" panose="020B0606020202030204" pitchFamily="34" charset="0"/>
                      </a:endParaRPr>
                    </a:p>
                  </a:txBody>
                  <a:tcPr marL="7126" marR="7126" marT="7126" marB="0" anchor="ctr">
                    <a:noFill/>
                  </a:tcPr>
                </a:tc>
                <a:extLst>
                  <a:ext uri="{0D108BD9-81ED-4DB2-BD59-A6C34878D82A}">
                    <a16:rowId xmlns:a16="http://schemas.microsoft.com/office/drawing/2014/main" val="872956588"/>
                  </a:ext>
                </a:extLst>
              </a:tr>
              <a:tr h="517771">
                <a:tc rowSpan="3">
                  <a:txBody>
                    <a:bodyPr/>
                    <a:lstStyle/>
                    <a:p>
                      <a:pPr marL="72000" algn="l" fontAlgn="t"/>
                      <a:r>
                        <a:rPr lang="es-CL" sz="1600" u="none" strike="noStrike" dirty="0">
                          <a:effectLst/>
                          <a:latin typeface="Arial Narrow" panose="020B0606020202030204" pitchFamily="34" charset="0"/>
                        </a:rPr>
                        <a:t>Apoyo Jurídico Administrativo</a:t>
                      </a:r>
                      <a:endParaRPr lang="es-CL" sz="1600" b="0" i="0" u="none" strike="noStrike" dirty="0">
                        <a:solidFill>
                          <a:srgbClr val="000000"/>
                        </a:solidFill>
                        <a:effectLst/>
                        <a:latin typeface="Arial Narrow" panose="020B0606020202030204" pitchFamily="34" charset="0"/>
                      </a:endParaRPr>
                    </a:p>
                  </a:txBody>
                  <a:tcPr marL="7126" marR="7126" marT="7126" marB="0" anchor="ctr">
                    <a:solidFill>
                      <a:schemeClr val="bg1"/>
                    </a:solidFill>
                  </a:tcPr>
                </a:tc>
                <a:tc>
                  <a:txBody>
                    <a:bodyPr/>
                    <a:lstStyle/>
                    <a:p>
                      <a:pPr marL="72000" algn="l" fontAlgn="t"/>
                      <a:r>
                        <a:rPr lang="es-ES" sz="1600" u="none" strike="noStrike" dirty="0">
                          <a:solidFill>
                            <a:schemeClr val="tx1"/>
                          </a:solidFill>
                          <a:effectLst/>
                          <a:latin typeface="Arial Narrow" panose="020B0606020202030204" pitchFamily="34" charset="0"/>
                        </a:rPr>
                        <a:t>Programas no se ajusten a aquellos requerimientos de orden administrativos o legales que las bases de una licitación exigen.</a:t>
                      </a:r>
                      <a:endParaRPr lang="es-ES" sz="1600" b="0" i="0" u="none" strike="noStrike" dirty="0">
                        <a:solidFill>
                          <a:schemeClr val="tx1"/>
                        </a:solidFill>
                        <a:effectLst/>
                        <a:latin typeface="Arial Narrow" panose="020B0606020202030204" pitchFamily="34" charset="0"/>
                      </a:endParaRPr>
                    </a:p>
                  </a:txBody>
                  <a:tcPr marL="7126" marR="7126" marT="7126" marB="0" anchor="ctr">
                    <a:noFill/>
                  </a:tcPr>
                </a:tc>
                <a:tc rowSpan="3">
                  <a:txBody>
                    <a:bodyPr/>
                    <a:lstStyle/>
                    <a:p>
                      <a:pPr marL="72000" algn="l" fontAlgn="ctr"/>
                      <a:r>
                        <a:rPr lang="es-CL" sz="1600" u="none" strike="noStrike" dirty="0">
                          <a:solidFill>
                            <a:schemeClr val="tx1"/>
                          </a:solidFill>
                          <a:effectLst/>
                          <a:latin typeface="Arial Narrow" panose="020B0606020202030204" pitchFamily="34" charset="0"/>
                        </a:rPr>
                        <a:t>Dirección Legal</a:t>
                      </a:r>
                      <a:endParaRPr lang="es-CL" sz="1600" b="0" i="0" u="none" strike="noStrike" dirty="0">
                        <a:solidFill>
                          <a:schemeClr val="tx1"/>
                        </a:solidFill>
                        <a:effectLst/>
                        <a:latin typeface="Arial Narrow" panose="020B0606020202030204" pitchFamily="34" charset="0"/>
                      </a:endParaRPr>
                    </a:p>
                  </a:txBody>
                  <a:tcPr marL="7126" marR="7126" marT="7126" marB="0" anchor="ctr">
                    <a:noFill/>
                  </a:tcPr>
                </a:tc>
                <a:extLst>
                  <a:ext uri="{0D108BD9-81ED-4DB2-BD59-A6C34878D82A}">
                    <a16:rowId xmlns:a16="http://schemas.microsoft.com/office/drawing/2014/main" val="1310206715"/>
                  </a:ext>
                </a:extLst>
              </a:tr>
              <a:tr h="517771">
                <a:tc vMerge="1">
                  <a:txBody>
                    <a:bodyPr/>
                    <a:lstStyle/>
                    <a:p>
                      <a:endParaRPr lang="es-CL"/>
                    </a:p>
                  </a:txBody>
                  <a:tcPr/>
                </a:tc>
                <a:tc>
                  <a:txBody>
                    <a:bodyPr/>
                    <a:lstStyle/>
                    <a:p>
                      <a:pPr marL="72000" marR="0" indent="0" algn="l" defTabSz="914400" rtl="0" eaLnBrk="1" fontAlgn="t" latinLnBrk="0" hangingPunct="1">
                        <a:lnSpc>
                          <a:spcPct val="100000"/>
                        </a:lnSpc>
                        <a:spcBef>
                          <a:spcPts val="0"/>
                        </a:spcBef>
                        <a:spcAft>
                          <a:spcPts val="0"/>
                        </a:spcAft>
                        <a:buClrTx/>
                        <a:buSzTx/>
                        <a:buFontTx/>
                        <a:buNone/>
                        <a:tabLst/>
                        <a:defRPr/>
                      </a:pPr>
                      <a:r>
                        <a:rPr lang="es-ES" sz="1600" u="none" strike="noStrike" dirty="0">
                          <a:solidFill>
                            <a:schemeClr val="tx1"/>
                          </a:solidFill>
                          <a:effectLst/>
                          <a:latin typeface="Arial Narrow" panose="020B0606020202030204" pitchFamily="34" charset="0"/>
                        </a:rPr>
                        <a:t>Que el programa se implemente y ejecute no cumpliendo alguna de las exigencias administrativas o legales establecidas</a:t>
                      </a:r>
                      <a:r>
                        <a:rPr lang="es-ES" sz="1600" u="none" strike="noStrike" baseline="0" dirty="0">
                          <a:solidFill>
                            <a:schemeClr val="tx1"/>
                          </a:solidFill>
                          <a:effectLst/>
                          <a:latin typeface="Arial Narrow" panose="020B0606020202030204" pitchFamily="34" charset="0"/>
                        </a:rPr>
                        <a:t> en el convenio</a:t>
                      </a:r>
                      <a:endParaRPr lang="es-ES" sz="1600" b="0" i="0" u="none" strike="noStrike" dirty="0">
                        <a:solidFill>
                          <a:schemeClr val="tx1"/>
                        </a:solidFill>
                        <a:effectLst/>
                        <a:latin typeface="Arial Narrow" panose="020B0606020202030204" pitchFamily="34" charset="0"/>
                      </a:endParaRPr>
                    </a:p>
                  </a:txBody>
                  <a:tcPr marL="7126" marR="7126" marT="7126" marB="0" anchor="ctr">
                    <a:noFill/>
                  </a:tcPr>
                </a:tc>
                <a:tc vMerge="1">
                  <a:txBody>
                    <a:bodyPr/>
                    <a:lstStyle/>
                    <a:p>
                      <a:endParaRPr lang="es-CL"/>
                    </a:p>
                  </a:txBody>
                  <a:tcPr/>
                </a:tc>
                <a:extLst>
                  <a:ext uri="{0D108BD9-81ED-4DB2-BD59-A6C34878D82A}">
                    <a16:rowId xmlns:a16="http://schemas.microsoft.com/office/drawing/2014/main" val="1952832775"/>
                  </a:ext>
                </a:extLst>
              </a:tr>
              <a:tr h="243240">
                <a:tc vMerge="1">
                  <a:txBody>
                    <a:bodyPr/>
                    <a:lstStyle/>
                    <a:p>
                      <a:endParaRPr lang="es-CL"/>
                    </a:p>
                  </a:txBody>
                  <a:tcPr/>
                </a:tc>
                <a:tc>
                  <a:txBody>
                    <a:bodyPr/>
                    <a:lstStyle/>
                    <a:p>
                      <a:pPr marL="72000" algn="l" fontAlgn="t"/>
                      <a:r>
                        <a:rPr lang="es-ES" sz="1600" u="none" strike="noStrike" dirty="0">
                          <a:solidFill>
                            <a:schemeClr val="tx1"/>
                          </a:solidFill>
                          <a:effectLst/>
                          <a:latin typeface="Arial Narrow" panose="020B0606020202030204" pitchFamily="34" charset="0"/>
                        </a:rPr>
                        <a:t>Incumplimiento normativo del Modelo de Prevención del Delito comprometido en la acreditación</a:t>
                      </a:r>
                      <a:endParaRPr lang="es-ES" sz="1600" b="0" i="0" u="none" strike="noStrike" dirty="0">
                        <a:solidFill>
                          <a:schemeClr val="tx1"/>
                        </a:solidFill>
                        <a:effectLst/>
                        <a:latin typeface="Arial Narrow" panose="020B0606020202030204" pitchFamily="34" charset="0"/>
                      </a:endParaRPr>
                    </a:p>
                  </a:txBody>
                  <a:tcPr marL="7126" marR="7126" marT="7126" marB="0" anchor="ctr">
                    <a:noFill/>
                  </a:tcPr>
                </a:tc>
                <a:tc vMerge="1">
                  <a:txBody>
                    <a:bodyPr/>
                    <a:lstStyle/>
                    <a:p>
                      <a:endParaRPr lang="es-CL"/>
                    </a:p>
                  </a:txBody>
                  <a:tcPr/>
                </a:tc>
                <a:extLst>
                  <a:ext uri="{0D108BD9-81ED-4DB2-BD59-A6C34878D82A}">
                    <a16:rowId xmlns:a16="http://schemas.microsoft.com/office/drawing/2014/main" val="761373213"/>
                  </a:ext>
                </a:extLst>
              </a:tr>
            </a:tbl>
          </a:graphicData>
        </a:graphic>
      </p:graphicFrame>
      <p:sp>
        <p:nvSpPr>
          <p:cNvPr id="4" name="Título 1">
            <a:extLst>
              <a:ext uri="{FF2B5EF4-FFF2-40B4-BE49-F238E27FC236}">
                <a16:creationId xmlns:a16="http://schemas.microsoft.com/office/drawing/2014/main" id="{FA1099FC-142B-43DE-5E1D-7F4DF0BDFC45}"/>
              </a:ext>
            </a:extLst>
          </p:cNvPr>
          <p:cNvSpPr txBox="1">
            <a:spLocks/>
          </p:cNvSpPr>
          <p:nvPr/>
        </p:nvSpPr>
        <p:spPr>
          <a:xfrm>
            <a:off x="2052535" y="309339"/>
            <a:ext cx="7782127" cy="109026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CL" altLang="en-US" sz="3600" b="1" dirty="0">
                <a:latin typeface="Arial Narrow" panose="020B0606020202030204" pitchFamily="34" charset="0"/>
              </a:rPr>
              <a:t>Gestión de los Riesgos del Sistema de Gestión de Calidad</a:t>
            </a:r>
          </a:p>
        </p:txBody>
      </p:sp>
    </p:spTree>
    <p:extLst>
      <p:ext uri="{BB962C8B-B14F-4D97-AF65-F5344CB8AC3E}">
        <p14:creationId xmlns:p14="http://schemas.microsoft.com/office/powerpoint/2010/main" val="2098191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2697840922"/>
              </p:ext>
            </p:extLst>
          </p:nvPr>
        </p:nvGraphicFramePr>
        <p:xfrm>
          <a:off x="245024" y="1440090"/>
          <a:ext cx="11701952" cy="5417910"/>
        </p:xfrm>
        <a:graphic>
          <a:graphicData uri="http://schemas.openxmlformats.org/drawingml/2006/table">
            <a:tbl>
              <a:tblPr>
                <a:tableStyleId>{69CF1AB2-1976-4502-BF36-3FF5EA218861}</a:tableStyleId>
              </a:tblPr>
              <a:tblGrid>
                <a:gridCol w="2529817">
                  <a:extLst>
                    <a:ext uri="{9D8B030D-6E8A-4147-A177-3AD203B41FA5}">
                      <a16:colId xmlns:a16="http://schemas.microsoft.com/office/drawing/2014/main" val="1245716885"/>
                    </a:ext>
                  </a:extLst>
                </a:gridCol>
                <a:gridCol w="7295238">
                  <a:extLst>
                    <a:ext uri="{9D8B030D-6E8A-4147-A177-3AD203B41FA5}">
                      <a16:colId xmlns:a16="http://schemas.microsoft.com/office/drawing/2014/main" val="1365661644"/>
                    </a:ext>
                  </a:extLst>
                </a:gridCol>
                <a:gridCol w="1876897">
                  <a:extLst>
                    <a:ext uri="{9D8B030D-6E8A-4147-A177-3AD203B41FA5}">
                      <a16:colId xmlns:a16="http://schemas.microsoft.com/office/drawing/2014/main" val="4178720851"/>
                    </a:ext>
                  </a:extLst>
                </a:gridCol>
              </a:tblGrid>
              <a:tr h="267989">
                <a:tc>
                  <a:txBody>
                    <a:bodyPr/>
                    <a:lstStyle/>
                    <a:p>
                      <a:pPr algn="ctr" fontAlgn="ctr"/>
                      <a:r>
                        <a:rPr lang="es-CL" sz="1600" b="1" u="none" strike="noStrike" dirty="0">
                          <a:solidFill>
                            <a:schemeClr val="bg1"/>
                          </a:solidFill>
                          <a:effectLst/>
                          <a:latin typeface="Arial Narrow" panose="020B0606020202030204" pitchFamily="34" charset="0"/>
                        </a:rPr>
                        <a:t> PROCESO</a:t>
                      </a:r>
                      <a:endParaRPr lang="es-CL" sz="1600" b="1" i="0" u="none" strike="noStrike" dirty="0">
                        <a:solidFill>
                          <a:schemeClr val="bg1"/>
                        </a:solidFill>
                        <a:effectLst/>
                        <a:latin typeface="Arial Narrow" panose="020B0606020202030204" pitchFamily="34" charset="0"/>
                      </a:endParaRPr>
                    </a:p>
                  </a:txBody>
                  <a:tcPr marL="7126" marR="7126" marT="7126" marB="0" anchor="ctr">
                    <a:solidFill>
                      <a:srgbClr val="00B0F0"/>
                    </a:solidFill>
                  </a:tcPr>
                </a:tc>
                <a:tc>
                  <a:txBody>
                    <a:bodyPr/>
                    <a:lstStyle/>
                    <a:p>
                      <a:pPr algn="ctr" fontAlgn="ctr"/>
                      <a:r>
                        <a:rPr lang="es-CL" sz="1600" b="1" u="none" strike="noStrike" dirty="0">
                          <a:solidFill>
                            <a:schemeClr val="bg1"/>
                          </a:solidFill>
                          <a:effectLst/>
                          <a:latin typeface="Arial Narrow" panose="020B0606020202030204" pitchFamily="34" charset="0"/>
                        </a:rPr>
                        <a:t> RIESGO</a:t>
                      </a:r>
                      <a:endParaRPr lang="es-CL" sz="1600" b="1" i="0" u="none" strike="noStrike" dirty="0">
                        <a:solidFill>
                          <a:schemeClr val="bg1"/>
                        </a:solidFill>
                        <a:effectLst/>
                        <a:latin typeface="Arial Narrow" panose="020B0606020202030204" pitchFamily="34" charset="0"/>
                      </a:endParaRPr>
                    </a:p>
                  </a:txBody>
                  <a:tcPr marL="7126" marR="7126" marT="7126" marB="0" anchor="ctr">
                    <a:solidFill>
                      <a:srgbClr val="00B0F0"/>
                    </a:solidFill>
                  </a:tcPr>
                </a:tc>
                <a:tc>
                  <a:txBody>
                    <a:bodyPr/>
                    <a:lstStyle/>
                    <a:p>
                      <a:pPr algn="ctr" fontAlgn="ctr"/>
                      <a:r>
                        <a:rPr lang="es-CL" sz="1600" b="1" u="none" strike="noStrike" dirty="0">
                          <a:solidFill>
                            <a:schemeClr val="bg1"/>
                          </a:solidFill>
                          <a:effectLst/>
                          <a:latin typeface="Arial Narrow" panose="020B0606020202030204" pitchFamily="34" charset="0"/>
                        </a:rPr>
                        <a:t> RESPONSABLE</a:t>
                      </a:r>
                      <a:endParaRPr lang="es-CL" sz="1600" b="1" i="0" u="none" strike="noStrike" dirty="0">
                        <a:solidFill>
                          <a:schemeClr val="bg1"/>
                        </a:solidFill>
                        <a:effectLst/>
                        <a:latin typeface="Arial Narrow" panose="020B0606020202030204" pitchFamily="34" charset="0"/>
                      </a:endParaRPr>
                    </a:p>
                  </a:txBody>
                  <a:tcPr marL="7126" marR="7126" marT="7126" marB="0" anchor="ctr">
                    <a:solidFill>
                      <a:srgbClr val="00B0F0"/>
                    </a:solidFill>
                  </a:tcPr>
                </a:tc>
                <a:extLst>
                  <a:ext uri="{0D108BD9-81ED-4DB2-BD59-A6C34878D82A}">
                    <a16:rowId xmlns:a16="http://schemas.microsoft.com/office/drawing/2014/main" val="3297743723"/>
                  </a:ext>
                </a:extLst>
              </a:tr>
              <a:tr h="528369">
                <a:tc rowSpan="4">
                  <a:txBody>
                    <a:bodyPr/>
                    <a:lstStyle/>
                    <a:p>
                      <a:pPr marL="72000" algn="l" fontAlgn="t"/>
                      <a:r>
                        <a:rPr lang="es-ES" sz="1600" u="none" strike="noStrike" dirty="0">
                          <a:solidFill>
                            <a:schemeClr val="tx1"/>
                          </a:solidFill>
                          <a:effectLst/>
                          <a:latin typeface="Arial Narrow" panose="020B0606020202030204" pitchFamily="34" charset="0"/>
                        </a:rPr>
                        <a:t>Apoyo de la Dirección de Personas a los programas</a:t>
                      </a:r>
                      <a:endParaRPr lang="es-ES" sz="1600" b="0" i="0" u="none" strike="noStrike" dirty="0">
                        <a:solidFill>
                          <a:schemeClr val="tx1"/>
                        </a:solidFill>
                        <a:effectLst/>
                        <a:latin typeface="Arial Narrow" panose="020B0606020202030204" pitchFamily="34" charset="0"/>
                      </a:endParaRPr>
                    </a:p>
                  </a:txBody>
                  <a:tcPr marL="7126" marR="7126" marT="7126" marB="0" anchor="ctr">
                    <a:solidFill>
                      <a:schemeClr val="bg1"/>
                    </a:solidFill>
                  </a:tcPr>
                </a:tc>
                <a:tc>
                  <a:txBody>
                    <a:bodyPr/>
                    <a:lstStyle/>
                    <a:p>
                      <a:pPr marL="72000" algn="l" fontAlgn="t"/>
                      <a:r>
                        <a:rPr lang="es-ES" sz="1600" u="none" strike="noStrike" dirty="0">
                          <a:effectLst/>
                          <a:latin typeface="Arial Narrow" panose="020B0606020202030204" pitchFamily="34" charset="0"/>
                        </a:rPr>
                        <a:t>Dificultad en el apoyo a los programas en periodo de licitación, cuando estas involucran un gran número de proyectos</a:t>
                      </a:r>
                      <a:endParaRPr lang="es-ES" sz="1600" b="0" i="0" u="none" strike="noStrike" dirty="0">
                        <a:solidFill>
                          <a:srgbClr val="000000"/>
                        </a:solidFill>
                        <a:effectLst/>
                        <a:latin typeface="Arial Narrow" panose="020B0606020202030204" pitchFamily="34" charset="0"/>
                      </a:endParaRPr>
                    </a:p>
                  </a:txBody>
                  <a:tcPr marL="7126" marR="7126" marT="7126" marB="0" anchor="ctr">
                    <a:noFill/>
                  </a:tcPr>
                </a:tc>
                <a:tc rowSpan="4">
                  <a:txBody>
                    <a:bodyPr/>
                    <a:lstStyle/>
                    <a:p>
                      <a:pPr marL="72000" algn="l" fontAlgn="ctr"/>
                      <a:r>
                        <a:rPr lang="es-CL" sz="1600" u="none" strike="noStrike" dirty="0">
                          <a:solidFill>
                            <a:schemeClr val="tx1"/>
                          </a:solidFill>
                          <a:effectLst/>
                          <a:latin typeface="Arial Narrow" panose="020B0606020202030204" pitchFamily="34" charset="0"/>
                        </a:rPr>
                        <a:t>Dir. Personas</a:t>
                      </a:r>
                      <a:endParaRPr lang="es-CL" sz="1600" b="0" i="0" u="none" strike="noStrike" dirty="0">
                        <a:solidFill>
                          <a:schemeClr val="tx1"/>
                        </a:solidFill>
                        <a:effectLst/>
                        <a:latin typeface="Arial Narrow" panose="020B0606020202030204" pitchFamily="34" charset="0"/>
                      </a:endParaRPr>
                    </a:p>
                  </a:txBody>
                  <a:tcPr marL="7126" marR="7126" marT="7126" marB="0" anchor="ctr">
                    <a:noFill/>
                  </a:tcPr>
                </a:tc>
                <a:extLst>
                  <a:ext uri="{0D108BD9-81ED-4DB2-BD59-A6C34878D82A}">
                    <a16:rowId xmlns:a16="http://schemas.microsoft.com/office/drawing/2014/main" val="1435627833"/>
                  </a:ext>
                </a:extLst>
              </a:tr>
              <a:tr h="528369">
                <a:tc vMerge="1">
                  <a:txBody>
                    <a:bodyPr/>
                    <a:lstStyle/>
                    <a:p>
                      <a:endParaRPr lang="es-CL"/>
                    </a:p>
                  </a:txBody>
                  <a:tcPr/>
                </a:tc>
                <a:tc>
                  <a:txBody>
                    <a:bodyPr/>
                    <a:lstStyle/>
                    <a:p>
                      <a:pPr marL="72000" algn="l" fontAlgn="t"/>
                      <a:r>
                        <a:rPr lang="es-ES" sz="1600" u="none" strike="noStrike" dirty="0">
                          <a:effectLst/>
                          <a:latin typeface="Arial Narrow" panose="020B0606020202030204" pitchFamily="34" charset="0"/>
                        </a:rPr>
                        <a:t>Demora en la conformación de los equipos de trabajo para los programas, dadas las exigencias de las nuevas normas del SENAME / Servicio Mejor Niñez</a:t>
                      </a:r>
                      <a:endParaRPr lang="es-ES" sz="1600" b="0" i="0" u="none" strike="noStrike" dirty="0">
                        <a:solidFill>
                          <a:srgbClr val="000000"/>
                        </a:solidFill>
                        <a:effectLst/>
                        <a:latin typeface="Arial Narrow" panose="020B0606020202030204" pitchFamily="34" charset="0"/>
                      </a:endParaRPr>
                    </a:p>
                  </a:txBody>
                  <a:tcPr marL="7126" marR="7126" marT="7126" marB="0" anchor="ctr">
                    <a:noFill/>
                  </a:tcPr>
                </a:tc>
                <a:tc vMerge="1">
                  <a:txBody>
                    <a:bodyPr/>
                    <a:lstStyle/>
                    <a:p>
                      <a:endParaRPr lang="es-CL"/>
                    </a:p>
                  </a:txBody>
                  <a:tcPr/>
                </a:tc>
                <a:extLst>
                  <a:ext uri="{0D108BD9-81ED-4DB2-BD59-A6C34878D82A}">
                    <a16:rowId xmlns:a16="http://schemas.microsoft.com/office/drawing/2014/main" val="2985572627"/>
                  </a:ext>
                </a:extLst>
              </a:tr>
              <a:tr h="267989">
                <a:tc vMerge="1">
                  <a:txBody>
                    <a:bodyPr/>
                    <a:lstStyle/>
                    <a:p>
                      <a:endParaRPr lang="es-CL"/>
                    </a:p>
                  </a:txBody>
                  <a:tcPr/>
                </a:tc>
                <a:tc>
                  <a:txBody>
                    <a:bodyPr/>
                    <a:lstStyle/>
                    <a:p>
                      <a:pPr marL="72000" algn="l" fontAlgn="t"/>
                      <a:r>
                        <a:rPr lang="es-ES" sz="1600" u="none" strike="noStrike" dirty="0">
                          <a:solidFill>
                            <a:schemeClr val="tx1"/>
                          </a:solidFill>
                          <a:effectLst/>
                          <a:latin typeface="Arial Narrow" panose="020B0606020202030204" pitchFamily="34" charset="0"/>
                        </a:rPr>
                        <a:t>Dificultad para encontrar perfil idóneo en algunas zonas del país</a:t>
                      </a:r>
                      <a:endParaRPr lang="es-ES" sz="1600" b="0" i="0" u="none" strike="noStrike" dirty="0">
                        <a:solidFill>
                          <a:schemeClr val="tx1"/>
                        </a:solidFill>
                        <a:effectLst/>
                        <a:latin typeface="Arial Narrow" panose="020B0606020202030204" pitchFamily="34" charset="0"/>
                      </a:endParaRPr>
                    </a:p>
                  </a:txBody>
                  <a:tcPr marL="7126" marR="7126" marT="7126" marB="0" anchor="ctr">
                    <a:noFill/>
                  </a:tcPr>
                </a:tc>
                <a:tc vMerge="1">
                  <a:txBody>
                    <a:bodyPr/>
                    <a:lstStyle/>
                    <a:p>
                      <a:endParaRPr lang="es-CL"/>
                    </a:p>
                  </a:txBody>
                  <a:tcPr/>
                </a:tc>
                <a:extLst>
                  <a:ext uri="{0D108BD9-81ED-4DB2-BD59-A6C34878D82A}">
                    <a16:rowId xmlns:a16="http://schemas.microsoft.com/office/drawing/2014/main" val="625129788"/>
                  </a:ext>
                </a:extLst>
              </a:tr>
              <a:tr h="267989">
                <a:tc vMerge="1">
                  <a:txBody>
                    <a:bodyPr/>
                    <a:lstStyle/>
                    <a:p>
                      <a:endParaRPr lang="es-CL"/>
                    </a:p>
                  </a:txBody>
                  <a:tcPr/>
                </a:tc>
                <a:tc>
                  <a:txBody>
                    <a:bodyPr/>
                    <a:lstStyle/>
                    <a:p>
                      <a:pPr marL="72000" algn="l" fontAlgn="t"/>
                      <a:r>
                        <a:rPr lang="es-ES" sz="1600" u="none" strike="noStrike" dirty="0">
                          <a:solidFill>
                            <a:schemeClr val="tx1"/>
                          </a:solidFill>
                          <a:effectLst/>
                          <a:latin typeface="Arial Narrow" panose="020B0606020202030204" pitchFamily="34" charset="0"/>
                        </a:rPr>
                        <a:t>No cumplir con exigencias de la nueva acreditación</a:t>
                      </a:r>
                      <a:endParaRPr lang="es-ES" sz="1600" b="0" i="0" u="none" strike="noStrike" dirty="0">
                        <a:solidFill>
                          <a:schemeClr val="tx1"/>
                        </a:solidFill>
                        <a:effectLst/>
                        <a:latin typeface="Arial Narrow" panose="020B0606020202030204" pitchFamily="34" charset="0"/>
                      </a:endParaRPr>
                    </a:p>
                  </a:txBody>
                  <a:tcPr marL="7126" marR="7126" marT="7126" marB="0" anchor="ctr">
                    <a:noFill/>
                  </a:tcPr>
                </a:tc>
                <a:tc vMerge="1">
                  <a:txBody>
                    <a:bodyPr/>
                    <a:lstStyle/>
                    <a:p>
                      <a:endParaRPr lang="es-CL"/>
                    </a:p>
                  </a:txBody>
                  <a:tcPr/>
                </a:tc>
                <a:extLst>
                  <a:ext uri="{0D108BD9-81ED-4DB2-BD59-A6C34878D82A}">
                    <a16:rowId xmlns:a16="http://schemas.microsoft.com/office/drawing/2014/main" val="3446902468"/>
                  </a:ext>
                </a:extLst>
              </a:tr>
              <a:tr h="445944">
                <a:tc>
                  <a:txBody>
                    <a:bodyPr/>
                    <a:lstStyle/>
                    <a:p>
                      <a:pPr marL="72000" algn="l" fontAlgn="t"/>
                      <a:r>
                        <a:rPr lang="es-ES" sz="1600" u="none" strike="noStrike" dirty="0">
                          <a:solidFill>
                            <a:schemeClr val="tx1"/>
                          </a:solidFill>
                          <a:effectLst/>
                          <a:latin typeface="Arial Narrow" panose="020B0606020202030204" pitchFamily="34" charset="0"/>
                        </a:rPr>
                        <a:t>Apoyo administrativo, financiero y contable</a:t>
                      </a:r>
                      <a:endParaRPr lang="es-ES" sz="1600" b="0" i="0" u="none" strike="noStrike" dirty="0">
                        <a:solidFill>
                          <a:schemeClr val="tx1"/>
                        </a:solidFill>
                        <a:effectLst/>
                        <a:latin typeface="Arial Narrow" panose="020B0606020202030204" pitchFamily="34" charset="0"/>
                      </a:endParaRPr>
                    </a:p>
                  </a:txBody>
                  <a:tcPr marL="7126" marR="7126" marT="7126" marB="0" anchor="ctr">
                    <a:solidFill>
                      <a:schemeClr val="bg1"/>
                    </a:solidFill>
                  </a:tcPr>
                </a:tc>
                <a:tc>
                  <a:txBody>
                    <a:bodyPr/>
                    <a:lstStyle/>
                    <a:p>
                      <a:pPr marL="72000" algn="l" fontAlgn="t"/>
                      <a:r>
                        <a:rPr lang="es-ES" sz="1600" u="none" strike="noStrike" dirty="0">
                          <a:solidFill>
                            <a:schemeClr val="tx1"/>
                          </a:solidFill>
                          <a:effectLst/>
                          <a:latin typeface="Arial Narrow" panose="020B0606020202030204" pitchFamily="34" charset="0"/>
                        </a:rPr>
                        <a:t>Manejo ineficiente de los recursos Financieros y de soporte</a:t>
                      </a:r>
                      <a:r>
                        <a:rPr lang="es-ES" sz="1600" u="none" strike="noStrike" baseline="0" dirty="0">
                          <a:solidFill>
                            <a:schemeClr val="tx1"/>
                          </a:solidFill>
                          <a:effectLst/>
                          <a:latin typeface="Arial Narrow" panose="020B0606020202030204" pitchFamily="34" charset="0"/>
                        </a:rPr>
                        <a:t> y fiscalización a los programas</a:t>
                      </a:r>
                      <a:endParaRPr lang="es-ES" sz="1600" b="0" i="0" u="none" strike="noStrike" dirty="0">
                        <a:solidFill>
                          <a:schemeClr val="tx1"/>
                        </a:solidFill>
                        <a:effectLst/>
                        <a:latin typeface="Arial Narrow" panose="020B0606020202030204" pitchFamily="34" charset="0"/>
                      </a:endParaRPr>
                    </a:p>
                  </a:txBody>
                  <a:tcPr marL="7126" marR="7126" marT="7126" marB="0" anchor="ctr">
                    <a:noFill/>
                  </a:tcPr>
                </a:tc>
                <a:tc>
                  <a:txBody>
                    <a:bodyPr/>
                    <a:lstStyle/>
                    <a:p>
                      <a:pPr marL="72000" algn="l" fontAlgn="ctr"/>
                      <a:r>
                        <a:rPr lang="es-CL" sz="1600" u="none" strike="noStrike" dirty="0">
                          <a:solidFill>
                            <a:schemeClr val="tx1"/>
                          </a:solidFill>
                          <a:effectLst/>
                          <a:latin typeface="Arial Narrow" panose="020B0606020202030204" pitchFamily="34" charset="0"/>
                        </a:rPr>
                        <a:t>Dir. </a:t>
                      </a:r>
                      <a:r>
                        <a:rPr lang="es-CL" sz="1600" u="none" strike="noStrike" dirty="0" err="1">
                          <a:solidFill>
                            <a:schemeClr val="tx1"/>
                          </a:solidFill>
                          <a:effectLst/>
                          <a:latin typeface="Arial Narrow" panose="020B0606020202030204" pitchFamily="34" charset="0"/>
                        </a:rPr>
                        <a:t>Adm</a:t>
                      </a:r>
                      <a:r>
                        <a:rPr lang="es-CL" sz="1600" u="none" strike="noStrike" dirty="0">
                          <a:solidFill>
                            <a:schemeClr val="tx1"/>
                          </a:solidFill>
                          <a:effectLst/>
                          <a:latin typeface="Arial Narrow" panose="020B0606020202030204" pitchFamily="34" charset="0"/>
                        </a:rPr>
                        <a:t>. y Finanzas</a:t>
                      </a:r>
                      <a:endParaRPr lang="es-CL" sz="1600" b="0" i="0" u="none" strike="noStrike" dirty="0">
                        <a:solidFill>
                          <a:schemeClr val="tx1"/>
                        </a:solidFill>
                        <a:effectLst/>
                        <a:latin typeface="Arial Narrow" panose="020B0606020202030204" pitchFamily="34" charset="0"/>
                      </a:endParaRPr>
                    </a:p>
                  </a:txBody>
                  <a:tcPr marL="7126" marR="7126" marT="7126" marB="0" anchor="ctr">
                    <a:noFill/>
                  </a:tcPr>
                </a:tc>
                <a:extLst>
                  <a:ext uri="{0D108BD9-81ED-4DB2-BD59-A6C34878D82A}">
                    <a16:rowId xmlns:a16="http://schemas.microsoft.com/office/drawing/2014/main" val="2532276072"/>
                  </a:ext>
                </a:extLst>
              </a:tr>
              <a:tr h="885465">
                <a:tc>
                  <a:txBody>
                    <a:bodyPr/>
                    <a:lstStyle/>
                    <a:p>
                      <a:pPr marL="72000" algn="l" fontAlgn="t"/>
                      <a:r>
                        <a:rPr lang="es-CL" sz="1600" u="none" strike="noStrike" dirty="0">
                          <a:solidFill>
                            <a:schemeClr val="tx1"/>
                          </a:solidFill>
                          <a:effectLst/>
                          <a:latin typeface="Arial Narrow" panose="020B0606020202030204" pitchFamily="34" charset="0"/>
                        </a:rPr>
                        <a:t>Apoyo Técnico y Administrativo</a:t>
                      </a:r>
                      <a:r>
                        <a:rPr lang="es-CL" sz="1600" u="none" strike="noStrike" baseline="0" dirty="0">
                          <a:solidFill>
                            <a:schemeClr val="tx1"/>
                          </a:solidFill>
                          <a:effectLst/>
                          <a:latin typeface="Arial Narrow" panose="020B0606020202030204" pitchFamily="34" charset="0"/>
                        </a:rPr>
                        <a:t> Financiero</a:t>
                      </a:r>
                      <a:endParaRPr lang="es-CL" sz="1600" b="0" i="0" u="none" strike="noStrike" dirty="0">
                        <a:solidFill>
                          <a:schemeClr val="tx1"/>
                        </a:solidFill>
                        <a:effectLst/>
                        <a:latin typeface="Arial Narrow" panose="020B0606020202030204" pitchFamily="34" charset="0"/>
                      </a:endParaRPr>
                    </a:p>
                  </a:txBody>
                  <a:tcPr marL="7126" marR="7126" marT="7126" marB="0" anchor="ctr">
                    <a:solidFill>
                      <a:schemeClr val="bg1"/>
                    </a:solidFill>
                  </a:tcPr>
                </a:tc>
                <a:tc>
                  <a:txBody>
                    <a:bodyPr/>
                    <a:lstStyle/>
                    <a:p>
                      <a:pPr marL="72000" algn="l" fontAlgn="t"/>
                      <a:r>
                        <a:rPr lang="es-ES" sz="1600" u="none" strike="noStrike" dirty="0">
                          <a:solidFill>
                            <a:schemeClr val="tx1"/>
                          </a:solidFill>
                          <a:effectLst/>
                          <a:latin typeface="Arial Narrow" panose="020B0606020202030204" pitchFamily="34" charset="0"/>
                        </a:rPr>
                        <a:t>Falta de Oportunidad y calidad de la respuesta y apoyo a los programas y el uso ineficiente de los recursos técnicos,</a:t>
                      </a:r>
                      <a:r>
                        <a:rPr lang="es-ES" sz="1600" u="none" strike="noStrike" baseline="0" dirty="0">
                          <a:solidFill>
                            <a:schemeClr val="tx1"/>
                          </a:solidFill>
                          <a:effectLst/>
                          <a:latin typeface="Arial Narrow" panose="020B0606020202030204" pitchFamily="34" charset="0"/>
                        </a:rPr>
                        <a:t> humanos, infraestructura, financiero.</a:t>
                      </a:r>
                      <a:endParaRPr lang="es-ES" sz="1600" b="0" i="0" u="none" strike="noStrike" dirty="0">
                        <a:solidFill>
                          <a:schemeClr val="tx1"/>
                        </a:solidFill>
                        <a:effectLst/>
                        <a:latin typeface="Arial Narrow" panose="020B0606020202030204" pitchFamily="34" charset="0"/>
                      </a:endParaRPr>
                    </a:p>
                  </a:txBody>
                  <a:tcPr marL="7126" marR="7126" marT="7126" marB="0" anchor="ctr">
                    <a:noFill/>
                  </a:tcPr>
                </a:tc>
                <a:tc>
                  <a:txBody>
                    <a:bodyPr/>
                    <a:lstStyle/>
                    <a:p>
                      <a:pPr marL="72000" algn="l" fontAlgn="ctr"/>
                      <a:r>
                        <a:rPr lang="es-CL" sz="1600" u="none" strike="noStrike" dirty="0">
                          <a:solidFill>
                            <a:schemeClr val="tx1"/>
                          </a:solidFill>
                          <a:effectLst/>
                          <a:latin typeface="Arial Narrow" panose="020B0606020202030204" pitchFamily="34" charset="0"/>
                        </a:rPr>
                        <a:t>Dirección de Operaciones Sociales</a:t>
                      </a:r>
                    </a:p>
                    <a:p>
                      <a:pPr marL="72000" algn="l" fontAlgn="ctr"/>
                      <a:r>
                        <a:rPr lang="es-CL" sz="1600" b="0" i="0" u="none" strike="noStrike" dirty="0">
                          <a:solidFill>
                            <a:schemeClr val="tx1"/>
                          </a:solidFill>
                          <a:effectLst/>
                          <a:latin typeface="Arial Narrow" panose="020B0606020202030204" pitchFamily="34" charset="0"/>
                        </a:rPr>
                        <a:t>Dirección de Finanzas</a:t>
                      </a:r>
                    </a:p>
                    <a:p>
                      <a:pPr marL="72000" algn="l" fontAlgn="ctr"/>
                      <a:r>
                        <a:rPr lang="es-CL" sz="1600" b="0" i="0" u="none" strike="noStrike" dirty="0">
                          <a:solidFill>
                            <a:schemeClr val="tx1"/>
                          </a:solidFill>
                          <a:effectLst/>
                          <a:latin typeface="Arial Narrow" panose="020B0606020202030204" pitchFamily="34" charset="0"/>
                        </a:rPr>
                        <a:t>Dirección</a:t>
                      </a:r>
                      <a:r>
                        <a:rPr lang="es-CL" sz="1600" b="0" i="0" u="none" strike="noStrike" baseline="0" dirty="0">
                          <a:solidFill>
                            <a:schemeClr val="tx1"/>
                          </a:solidFill>
                          <a:effectLst/>
                          <a:latin typeface="Arial Narrow" panose="020B0606020202030204" pitchFamily="34" charset="0"/>
                        </a:rPr>
                        <a:t> de Personas</a:t>
                      </a:r>
                      <a:endParaRPr lang="es-CL" sz="1600" b="0" i="0" u="none" strike="noStrike" dirty="0">
                        <a:solidFill>
                          <a:schemeClr val="tx1"/>
                        </a:solidFill>
                        <a:effectLst/>
                        <a:latin typeface="Arial Narrow" panose="020B0606020202030204" pitchFamily="34" charset="0"/>
                      </a:endParaRPr>
                    </a:p>
                  </a:txBody>
                  <a:tcPr marL="7126" marR="7126" marT="7126" marB="0" anchor="ctr">
                    <a:noFill/>
                  </a:tcPr>
                </a:tc>
                <a:extLst>
                  <a:ext uri="{0D108BD9-81ED-4DB2-BD59-A6C34878D82A}">
                    <a16:rowId xmlns:a16="http://schemas.microsoft.com/office/drawing/2014/main" val="2952448609"/>
                  </a:ext>
                </a:extLst>
              </a:tr>
              <a:tr h="445944">
                <a:tc>
                  <a:txBody>
                    <a:bodyPr/>
                    <a:lstStyle/>
                    <a:p>
                      <a:pPr marL="72000" algn="l" fontAlgn="t"/>
                      <a:r>
                        <a:rPr lang="es-CL" sz="1600" u="none" strike="noStrike" dirty="0">
                          <a:solidFill>
                            <a:schemeClr val="tx1"/>
                          </a:solidFill>
                          <a:effectLst/>
                          <a:latin typeface="Arial Narrow" panose="020B0606020202030204" pitchFamily="34" charset="0"/>
                        </a:rPr>
                        <a:t>Comunicaciones Externas</a:t>
                      </a:r>
                      <a:endParaRPr lang="es-CL" sz="1600" b="0" i="0" u="none" strike="noStrike" dirty="0">
                        <a:solidFill>
                          <a:schemeClr val="tx1"/>
                        </a:solidFill>
                        <a:effectLst/>
                        <a:latin typeface="Arial Narrow" panose="020B0606020202030204" pitchFamily="34" charset="0"/>
                      </a:endParaRPr>
                    </a:p>
                  </a:txBody>
                  <a:tcPr marL="7126" marR="7126" marT="7126" marB="0" anchor="ctr">
                    <a:solidFill>
                      <a:schemeClr val="bg1"/>
                    </a:solidFill>
                  </a:tcPr>
                </a:tc>
                <a:tc>
                  <a:txBody>
                    <a:bodyPr/>
                    <a:lstStyle/>
                    <a:p>
                      <a:pPr marL="72000" algn="l" fontAlgn="t"/>
                      <a:r>
                        <a:rPr lang="es-ES" sz="1600" u="none" strike="noStrike" dirty="0">
                          <a:solidFill>
                            <a:schemeClr val="tx1"/>
                          </a:solidFill>
                          <a:effectLst/>
                          <a:latin typeface="Arial Narrow" panose="020B0606020202030204" pitchFamily="34" charset="0"/>
                        </a:rPr>
                        <a:t>Quedar fuera de la agenda pública que cubren los medios de comunicación respecto a infancia y no marcar presencia de los temas que nos interesan como fundación</a:t>
                      </a:r>
                      <a:endParaRPr lang="es-ES" sz="1600" b="0" i="0" u="none" strike="noStrike" dirty="0">
                        <a:solidFill>
                          <a:schemeClr val="tx1"/>
                        </a:solidFill>
                        <a:effectLst/>
                        <a:latin typeface="Arial Narrow" panose="020B0606020202030204" pitchFamily="34" charset="0"/>
                      </a:endParaRPr>
                    </a:p>
                  </a:txBody>
                  <a:tcPr marL="7126" marR="7126" marT="7126" marB="0" anchor="ctr">
                    <a:noFill/>
                  </a:tcPr>
                </a:tc>
                <a:tc>
                  <a:txBody>
                    <a:bodyPr/>
                    <a:lstStyle/>
                    <a:p>
                      <a:pPr marL="72000" algn="l" fontAlgn="ctr"/>
                      <a:r>
                        <a:rPr lang="es-CL" sz="1600" u="none" strike="noStrike" dirty="0">
                          <a:solidFill>
                            <a:schemeClr val="tx1"/>
                          </a:solidFill>
                          <a:effectLst/>
                          <a:latin typeface="Arial Narrow" panose="020B0606020202030204" pitchFamily="34" charset="0"/>
                        </a:rPr>
                        <a:t>Dir. Comunicaciones y Marketing</a:t>
                      </a:r>
                      <a:endParaRPr lang="es-CL" sz="1600" b="0" i="0" u="none" strike="noStrike" dirty="0">
                        <a:solidFill>
                          <a:schemeClr val="tx1"/>
                        </a:solidFill>
                        <a:effectLst/>
                        <a:latin typeface="Arial Narrow" panose="020B0606020202030204" pitchFamily="34" charset="0"/>
                      </a:endParaRPr>
                    </a:p>
                  </a:txBody>
                  <a:tcPr marL="7126" marR="7126" marT="7126" marB="0" anchor="ctr">
                    <a:noFill/>
                  </a:tcPr>
                </a:tc>
                <a:extLst>
                  <a:ext uri="{0D108BD9-81ED-4DB2-BD59-A6C34878D82A}">
                    <a16:rowId xmlns:a16="http://schemas.microsoft.com/office/drawing/2014/main" val="1909943932"/>
                  </a:ext>
                </a:extLst>
              </a:tr>
              <a:tr h="528369">
                <a:tc>
                  <a:txBody>
                    <a:bodyPr/>
                    <a:lstStyle/>
                    <a:p>
                      <a:pPr marL="72000" algn="l" fontAlgn="t"/>
                      <a:r>
                        <a:rPr lang="es-CL" sz="1600" u="none" strike="noStrike" dirty="0">
                          <a:solidFill>
                            <a:schemeClr val="tx1"/>
                          </a:solidFill>
                          <a:effectLst/>
                          <a:latin typeface="Arial Narrow" panose="020B0606020202030204" pitchFamily="34" charset="0"/>
                        </a:rPr>
                        <a:t>Gestión Comercial y Alianzas</a:t>
                      </a:r>
                      <a:endParaRPr lang="es-CL" sz="1600" b="0" i="0" u="none" strike="noStrike" dirty="0">
                        <a:solidFill>
                          <a:schemeClr val="tx1"/>
                        </a:solidFill>
                        <a:effectLst/>
                        <a:latin typeface="Arial Narrow" panose="020B0606020202030204" pitchFamily="34" charset="0"/>
                      </a:endParaRPr>
                    </a:p>
                  </a:txBody>
                  <a:tcPr marL="7126" marR="7126" marT="7126" marB="0" anchor="ctr">
                    <a:solidFill>
                      <a:schemeClr val="bg1"/>
                    </a:solidFill>
                  </a:tcPr>
                </a:tc>
                <a:tc>
                  <a:txBody>
                    <a:bodyPr/>
                    <a:lstStyle/>
                    <a:p>
                      <a:pPr marL="72000" algn="l" fontAlgn="t"/>
                      <a:r>
                        <a:rPr lang="es-ES" sz="1600" u="none" strike="noStrike" dirty="0">
                          <a:solidFill>
                            <a:schemeClr val="tx1"/>
                          </a:solidFill>
                          <a:effectLst/>
                          <a:latin typeface="Arial Narrow" panose="020B0606020202030204" pitchFamily="34" charset="0"/>
                        </a:rPr>
                        <a:t>Pérdida de fuentes y captación</a:t>
                      </a:r>
                      <a:r>
                        <a:rPr lang="es-ES" sz="1600" u="none" strike="noStrike" baseline="0" dirty="0">
                          <a:solidFill>
                            <a:schemeClr val="tx1"/>
                          </a:solidFill>
                          <a:effectLst/>
                          <a:latin typeface="Arial Narrow" panose="020B0606020202030204" pitchFamily="34" charset="0"/>
                        </a:rPr>
                        <a:t> insuficiente</a:t>
                      </a:r>
                      <a:r>
                        <a:rPr lang="es-ES" sz="1600" u="none" strike="noStrike" dirty="0">
                          <a:solidFill>
                            <a:schemeClr val="tx1"/>
                          </a:solidFill>
                          <a:effectLst/>
                          <a:latin typeface="Arial Narrow" panose="020B0606020202030204" pitchFamily="34" charset="0"/>
                        </a:rPr>
                        <a:t> de recursos para apoyar la operación y nuevas iniciativas</a:t>
                      </a:r>
                      <a:endParaRPr lang="es-ES" sz="1600" b="0" i="0" u="none" strike="noStrike" dirty="0">
                        <a:solidFill>
                          <a:schemeClr val="tx1"/>
                        </a:solidFill>
                        <a:effectLst/>
                        <a:latin typeface="Arial Narrow" panose="020B0606020202030204" pitchFamily="34" charset="0"/>
                      </a:endParaRPr>
                    </a:p>
                  </a:txBody>
                  <a:tcPr marL="7126" marR="7126" marT="7126" marB="0" anchor="ctr">
                    <a:noFill/>
                  </a:tcPr>
                </a:tc>
                <a:tc>
                  <a:txBody>
                    <a:bodyPr/>
                    <a:lstStyle/>
                    <a:p>
                      <a:pPr marL="72000" algn="l" fontAlgn="ctr"/>
                      <a:r>
                        <a:rPr lang="es-CL" sz="1600" u="none" strike="noStrike" dirty="0">
                          <a:solidFill>
                            <a:schemeClr val="tx1"/>
                          </a:solidFill>
                          <a:effectLst/>
                          <a:latin typeface="Arial Narrow" panose="020B0606020202030204" pitchFamily="34" charset="0"/>
                        </a:rPr>
                        <a:t>Dir. Comunicaciones y Marketing</a:t>
                      </a:r>
                      <a:endParaRPr lang="es-CL" sz="1600" b="0" i="0" u="none" strike="noStrike" dirty="0">
                        <a:solidFill>
                          <a:schemeClr val="tx1"/>
                        </a:solidFill>
                        <a:effectLst/>
                        <a:latin typeface="Arial Narrow" panose="020B0606020202030204" pitchFamily="34" charset="0"/>
                      </a:endParaRPr>
                    </a:p>
                  </a:txBody>
                  <a:tcPr marL="7126" marR="7126" marT="7126" marB="0" anchor="ctr">
                    <a:noFill/>
                  </a:tcPr>
                </a:tc>
                <a:extLst>
                  <a:ext uri="{0D108BD9-81ED-4DB2-BD59-A6C34878D82A}">
                    <a16:rowId xmlns:a16="http://schemas.microsoft.com/office/drawing/2014/main" val="669468517"/>
                  </a:ext>
                </a:extLst>
              </a:tr>
              <a:tr h="528369">
                <a:tc>
                  <a:txBody>
                    <a:bodyPr/>
                    <a:lstStyle/>
                    <a:p>
                      <a:pPr marL="72000" algn="l" fontAlgn="t"/>
                      <a:r>
                        <a:rPr lang="es-CL" sz="1600" u="none" strike="noStrike" dirty="0">
                          <a:effectLst/>
                          <a:latin typeface="Arial Narrow" panose="020B0606020202030204" pitchFamily="34" charset="0"/>
                        </a:rPr>
                        <a:t>Gestión TI</a:t>
                      </a:r>
                      <a:endParaRPr lang="es-CL" sz="1600" b="0" i="0" u="none" strike="noStrike" dirty="0">
                        <a:solidFill>
                          <a:srgbClr val="000000"/>
                        </a:solidFill>
                        <a:effectLst/>
                        <a:latin typeface="Arial Narrow" panose="020B0606020202030204" pitchFamily="34" charset="0"/>
                      </a:endParaRPr>
                    </a:p>
                  </a:txBody>
                  <a:tcPr marL="7126" marR="7126" marT="7126" marB="0" anchor="ctr">
                    <a:solidFill>
                      <a:schemeClr val="bg1"/>
                    </a:solidFill>
                  </a:tcPr>
                </a:tc>
                <a:tc>
                  <a:txBody>
                    <a:bodyPr/>
                    <a:lstStyle/>
                    <a:p>
                      <a:pPr marL="72000" algn="l" fontAlgn="t"/>
                      <a:r>
                        <a:rPr lang="es-ES" sz="1600" u="none" strike="noStrike" dirty="0">
                          <a:effectLst/>
                          <a:latin typeface="Arial Narrow" panose="020B0606020202030204" pitchFamily="34" charset="0"/>
                        </a:rPr>
                        <a:t>Fortalecer la seguridad de  las plataformas para proteger el uso de la información sensible pues a aumentado el intento de acceder a la información.</a:t>
                      </a:r>
                      <a:endParaRPr lang="es-CL" sz="1600" b="0" i="0" u="none" strike="noStrike" dirty="0">
                        <a:solidFill>
                          <a:srgbClr val="000000"/>
                        </a:solidFill>
                        <a:effectLst/>
                        <a:latin typeface="Arial Narrow" panose="020B0606020202030204" pitchFamily="34" charset="0"/>
                      </a:endParaRPr>
                    </a:p>
                  </a:txBody>
                  <a:tcPr marL="7126" marR="7126" marT="7126" marB="0" anchor="ctr">
                    <a:noFill/>
                  </a:tcPr>
                </a:tc>
                <a:tc>
                  <a:txBody>
                    <a:bodyPr/>
                    <a:lstStyle/>
                    <a:p>
                      <a:pPr marL="72000" algn="l" fontAlgn="ctr"/>
                      <a:r>
                        <a:rPr lang="es-CL" sz="1600" u="none" strike="noStrike" dirty="0">
                          <a:effectLst/>
                          <a:latin typeface="Arial Narrow" panose="020B0606020202030204" pitchFamily="34" charset="0"/>
                        </a:rPr>
                        <a:t>Dirección TI</a:t>
                      </a:r>
                      <a:endParaRPr lang="es-CL" sz="1600" b="0" i="0" u="none" strike="noStrike" dirty="0">
                        <a:solidFill>
                          <a:srgbClr val="000000"/>
                        </a:solidFill>
                        <a:effectLst/>
                        <a:latin typeface="Arial Narrow" panose="020B0606020202030204" pitchFamily="34" charset="0"/>
                      </a:endParaRPr>
                    </a:p>
                  </a:txBody>
                  <a:tcPr marL="7126" marR="7126" marT="7126" marB="0" anchor="ctr">
                    <a:noFill/>
                  </a:tcPr>
                </a:tc>
                <a:extLst>
                  <a:ext uri="{0D108BD9-81ED-4DB2-BD59-A6C34878D82A}">
                    <a16:rowId xmlns:a16="http://schemas.microsoft.com/office/drawing/2014/main" val="3377968415"/>
                  </a:ext>
                </a:extLst>
              </a:tr>
              <a:tr h="528369">
                <a:tc>
                  <a:txBody>
                    <a:bodyPr/>
                    <a:lstStyle/>
                    <a:p>
                      <a:pPr marL="72000" algn="l" fontAlgn="t"/>
                      <a:r>
                        <a:rPr lang="es-ES" sz="1600" b="0" i="0" u="none" strike="noStrike" dirty="0">
                          <a:solidFill>
                            <a:srgbClr val="000000"/>
                          </a:solidFill>
                          <a:effectLst/>
                          <a:latin typeface="Arial Narrow" panose="020B0606020202030204" pitchFamily="34" charset="0"/>
                        </a:rPr>
                        <a:t>Modelo de Prevención de Delitos</a:t>
                      </a:r>
                      <a:endParaRPr lang="es-CL" sz="1600" b="0" i="0" u="none" strike="noStrike" dirty="0">
                        <a:solidFill>
                          <a:srgbClr val="000000"/>
                        </a:solidFill>
                        <a:effectLst/>
                        <a:latin typeface="Arial Narrow" panose="020B0606020202030204" pitchFamily="34" charset="0"/>
                      </a:endParaRPr>
                    </a:p>
                  </a:txBody>
                  <a:tcPr marL="7126" marR="7126" marT="7126" marB="0" anchor="ctr">
                    <a:solidFill>
                      <a:schemeClr val="bg1"/>
                    </a:solidFill>
                  </a:tcPr>
                </a:tc>
                <a:tc>
                  <a:txBody>
                    <a:bodyPr/>
                    <a:lstStyle/>
                    <a:p>
                      <a:pPr marL="72000" algn="l" fontAlgn="t"/>
                      <a:r>
                        <a:rPr lang="es-ES" sz="1600" b="0" i="0" u="none" strike="noStrike" dirty="0">
                          <a:solidFill>
                            <a:schemeClr val="tx1"/>
                          </a:solidFill>
                          <a:effectLst/>
                          <a:latin typeface="Arial Narrow" panose="020B0606020202030204" pitchFamily="34" charset="0"/>
                        </a:rPr>
                        <a:t>Se cometa el delito y habiéndose cometido el delito de muestre que no se dio cumplimiento a los lineamientos del Modelo de prevención de delitos</a:t>
                      </a:r>
                    </a:p>
                  </a:txBody>
                  <a:tcPr marL="7126" marR="7126" marT="7126" marB="0" anchor="ctr">
                    <a:noFill/>
                  </a:tcPr>
                </a:tc>
                <a:tc>
                  <a:txBody>
                    <a:bodyPr/>
                    <a:lstStyle/>
                    <a:p>
                      <a:pPr marL="72000" algn="l" fontAlgn="ctr"/>
                      <a:r>
                        <a:rPr lang="es-CL" sz="1600" b="0" i="0" u="none" strike="noStrike" dirty="0">
                          <a:solidFill>
                            <a:srgbClr val="000000"/>
                          </a:solidFill>
                          <a:effectLst/>
                          <a:latin typeface="Arial Narrow" panose="020B0606020202030204" pitchFamily="34" charset="0"/>
                        </a:rPr>
                        <a:t>Dirección Legal</a:t>
                      </a:r>
                    </a:p>
                  </a:txBody>
                  <a:tcPr marL="7126" marR="7126" marT="7126" marB="0" anchor="ctr">
                    <a:noFill/>
                  </a:tcPr>
                </a:tc>
                <a:extLst>
                  <a:ext uri="{0D108BD9-81ED-4DB2-BD59-A6C34878D82A}">
                    <a16:rowId xmlns:a16="http://schemas.microsoft.com/office/drawing/2014/main" val="3813680511"/>
                  </a:ext>
                </a:extLst>
              </a:tr>
            </a:tbl>
          </a:graphicData>
        </a:graphic>
      </p:graphicFrame>
      <p:sp>
        <p:nvSpPr>
          <p:cNvPr id="8" name="Título 1">
            <a:extLst>
              <a:ext uri="{FF2B5EF4-FFF2-40B4-BE49-F238E27FC236}">
                <a16:creationId xmlns:a16="http://schemas.microsoft.com/office/drawing/2014/main" id="{FA1099FC-142B-43DE-5E1D-7F4DF0BDFC45}"/>
              </a:ext>
            </a:extLst>
          </p:cNvPr>
          <p:cNvSpPr txBox="1">
            <a:spLocks/>
          </p:cNvSpPr>
          <p:nvPr/>
        </p:nvSpPr>
        <p:spPr>
          <a:xfrm>
            <a:off x="2126914" y="231304"/>
            <a:ext cx="7678566" cy="109026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CL" altLang="en-US" sz="3600" b="1" dirty="0">
                <a:latin typeface="Arial Narrow" panose="020B0606020202030204" pitchFamily="34" charset="0"/>
              </a:rPr>
              <a:t>Gestión de los Riesgos del Sistema de Gestión de Calidad</a:t>
            </a:r>
          </a:p>
        </p:txBody>
      </p:sp>
    </p:spTree>
    <p:extLst>
      <p:ext uri="{BB962C8B-B14F-4D97-AF65-F5344CB8AC3E}">
        <p14:creationId xmlns:p14="http://schemas.microsoft.com/office/powerpoint/2010/main" val="4036297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1099FC-142B-43DE-5E1D-7F4DF0BDFC45}"/>
              </a:ext>
            </a:extLst>
          </p:cNvPr>
          <p:cNvSpPr txBox="1">
            <a:spLocks/>
          </p:cNvSpPr>
          <p:nvPr/>
        </p:nvSpPr>
        <p:spPr>
          <a:xfrm>
            <a:off x="1749083" y="514207"/>
            <a:ext cx="8693834" cy="84900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CL" altLang="en-US" sz="3600" b="1" dirty="0">
                <a:latin typeface="Arial Narrow" panose="020B0606020202030204" pitchFamily="34" charset="0"/>
              </a:rPr>
              <a:t>Funcionamiento de la Matriz de Riesgo</a:t>
            </a:r>
          </a:p>
        </p:txBody>
      </p:sp>
      <p:sp>
        <p:nvSpPr>
          <p:cNvPr id="4" name="CuadroTexto 1">
            <a:extLst>
              <a:ext uri="{FF2B5EF4-FFF2-40B4-BE49-F238E27FC236}">
                <a16:creationId xmlns:a16="http://schemas.microsoft.com/office/drawing/2014/main" id="{0D17FD5A-2A0D-6B35-91E5-4E13B97E2A39}"/>
              </a:ext>
            </a:extLst>
          </p:cNvPr>
          <p:cNvSpPr txBox="1">
            <a:spLocks noChangeArrowheads="1"/>
          </p:cNvSpPr>
          <p:nvPr/>
        </p:nvSpPr>
        <p:spPr bwMode="auto">
          <a:xfrm>
            <a:off x="1276864" y="2496650"/>
            <a:ext cx="9986962" cy="369332"/>
          </a:xfrm>
          <a:prstGeom prst="rect">
            <a:avLst/>
          </a:prstGeom>
          <a:noFill/>
          <a:ln>
            <a:noFill/>
          </a:ln>
        </p:spPr>
        <p:txBody>
          <a:bodyPr wrap="square">
            <a:spAutoFit/>
          </a:bodyPr>
          <a:lstStyle>
            <a:lvl1pPr marL="285750" indent="-28575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spcAft>
                <a:spcPts val="1200"/>
              </a:spcAft>
              <a:buFont typeface="Wingdings" panose="05000000000000000000" pitchFamily="2" charset="2"/>
              <a:buChar char="q"/>
              <a:defRPr/>
            </a:pPr>
            <a:endParaRPr lang="es-CL" altLang="es-CL" dirty="0">
              <a:latin typeface="Arial Narrow" panose="020B0606020202030204" pitchFamily="34" charset="0"/>
            </a:endParaRPr>
          </a:p>
        </p:txBody>
      </p:sp>
      <p:sp>
        <p:nvSpPr>
          <p:cNvPr id="5" name="Título 1">
            <a:extLst>
              <a:ext uri="{FF2B5EF4-FFF2-40B4-BE49-F238E27FC236}">
                <a16:creationId xmlns:a16="http://schemas.microsoft.com/office/drawing/2014/main" id="{FA1099FC-142B-43DE-5E1D-7F4DF0BDFC45}"/>
              </a:ext>
            </a:extLst>
          </p:cNvPr>
          <p:cNvSpPr txBox="1">
            <a:spLocks/>
          </p:cNvSpPr>
          <p:nvPr/>
        </p:nvSpPr>
        <p:spPr>
          <a:xfrm>
            <a:off x="1276864" y="1846631"/>
            <a:ext cx="8693834" cy="53080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s-CL" altLang="en-US" sz="2800" b="1" dirty="0">
              <a:latin typeface="Arial Narrow" panose="020B0606020202030204" pitchFamily="34" charset="0"/>
            </a:endParaRPr>
          </a:p>
        </p:txBody>
      </p:sp>
      <p:graphicFrame>
        <p:nvGraphicFramePr>
          <p:cNvPr id="6" name="Diagrama 5"/>
          <p:cNvGraphicFramePr/>
          <p:nvPr/>
        </p:nvGraphicFramePr>
        <p:xfrm>
          <a:off x="118012" y="2264898"/>
          <a:ext cx="12073988" cy="19272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ítulo 1">
            <a:extLst>
              <a:ext uri="{FF2B5EF4-FFF2-40B4-BE49-F238E27FC236}">
                <a16:creationId xmlns:a16="http://schemas.microsoft.com/office/drawing/2014/main" id="{FA1099FC-142B-43DE-5E1D-7F4DF0BDFC45}"/>
              </a:ext>
            </a:extLst>
          </p:cNvPr>
          <p:cNvSpPr txBox="1">
            <a:spLocks/>
          </p:cNvSpPr>
          <p:nvPr/>
        </p:nvSpPr>
        <p:spPr>
          <a:xfrm>
            <a:off x="1276864" y="4079630"/>
            <a:ext cx="8693834" cy="53080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CL" altLang="en-US" sz="2800" b="1" dirty="0">
                <a:latin typeface="Arial Narrow" panose="020B0606020202030204" pitchFamily="34" charset="0"/>
              </a:rPr>
              <a:t>Acciones para Abordar los Riesgos</a:t>
            </a:r>
          </a:p>
        </p:txBody>
      </p:sp>
      <p:graphicFrame>
        <p:nvGraphicFramePr>
          <p:cNvPr id="8" name="Diagrama 7"/>
          <p:cNvGraphicFramePr/>
          <p:nvPr>
            <p:extLst>
              <p:ext uri="{D42A27DB-BD31-4B8C-83A1-F6EECF244321}">
                <p14:modId xmlns:p14="http://schemas.microsoft.com/office/powerpoint/2010/main" val="2322449493"/>
              </p:ext>
            </p:extLst>
          </p:nvPr>
        </p:nvGraphicFramePr>
        <p:xfrm>
          <a:off x="118012" y="4297314"/>
          <a:ext cx="12073988" cy="192727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9" name="Título 1">
            <a:extLst>
              <a:ext uri="{FF2B5EF4-FFF2-40B4-BE49-F238E27FC236}">
                <a16:creationId xmlns:a16="http://schemas.microsoft.com/office/drawing/2014/main" id="{FA1099FC-142B-43DE-5E1D-7F4DF0BDFC45}"/>
              </a:ext>
            </a:extLst>
          </p:cNvPr>
          <p:cNvSpPr txBox="1">
            <a:spLocks/>
          </p:cNvSpPr>
          <p:nvPr/>
        </p:nvSpPr>
        <p:spPr>
          <a:xfrm>
            <a:off x="1276864" y="1895503"/>
            <a:ext cx="8693834" cy="53080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CL" altLang="en-US" sz="2800" b="1" dirty="0">
                <a:latin typeface="Arial Narrow" panose="020B0606020202030204" pitchFamily="34" charset="0"/>
              </a:rPr>
              <a:t>Determinación del Riesgos</a:t>
            </a:r>
          </a:p>
        </p:txBody>
      </p:sp>
    </p:spTree>
    <p:extLst>
      <p:ext uri="{BB962C8B-B14F-4D97-AF65-F5344CB8AC3E}">
        <p14:creationId xmlns:p14="http://schemas.microsoft.com/office/powerpoint/2010/main" val="131798740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1084</TotalTime>
  <Words>8674</Words>
  <Application>Microsoft Office PowerPoint</Application>
  <PresentationFormat>Panorámica</PresentationFormat>
  <Paragraphs>752</Paragraphs>
  <Slides>46</Slides>
  <Notes>6</Notes>
  <HiddenSlides>0</HiddenSlides>
  <MMClips>0</MMClips>
  <ScaleCrop>false</ScaleCrop>
  <HeadingPairs>
    <vt:vector size="8" baseType="variant">
      <vt:variant>
        <vt:lpstr>Fuentes usadas</vt:lpstr>
      </vt:variant>
      <vt:variant>
        <vt:i4>6</vt:i4>
      </vt:variant>
      <vt:variant>
        <vt:lpstr>Tema</vt:lpstr>
      </vt:variant>
      <vt:variant>
        <vt:i4>1</vt:i4>
      </vt:variant>
      <vt:variant>
        <vt:lpstr>Servidores OLE incrustados</vt:lpstr>
      </vt:variant>
      <vt:variant>
        <vt:i4>1</vt:i4>
      </vt:variant>
      <vt:variant>
        <vt:lpstr>Títulos de diapositiva</vt:lpstr>
      </vt:variant>
      <vt:variant>
        <vt:i4>46</vt:i4>
      </vt:variant>
    </vt:vector>
  </HeadingPairs>
  <TitlesOfParts>
    <vt:vector size="54" baseType="lpstr">
      <vt:lpstr>Arial</vt:lpstr>
      <vt:lpstr>Arial Narrow</vt:lpstr>
      <vt:lpstr>Calibri</vt:lpstr>
      <vt:lpstr>Calibri Light</vt:lpstr>
      <vt:lpstr>Century Gothic</vt:lpstr>
      <vt:lpstr>Wingdings</vt:lpstr>
      <vt:lpstr>Tema de Office</vt:lpstr>
      <vt:lpstr>Worksheet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2.1 Cambios en las cuestiones externas e internas y partes pertinentes al SGC</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2.2 Información sobre el desempeño y la eficacia del SGC a. Reclamos de clientes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Héctor Espinoza Díaz</cp:lastModifiedBy>
  <cp:revision>75</cp:revision>
  <dcterms:created xsi:type="dcterms:W3CDTF">2019-03-05T14:37:16Z</dcterms:created>
  <dcterms:modified xsi:type="dcterms:W3CDTF">2024-09-09T15:53:24Z</dcterms:modified>
</cp:coreProperties>
</file>