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3"/>
  </p:notesMasterIdLst>
  <p:sldIdLst>
    <p:sldId id="258" r:id="rId5"/>
    <p:sldId id="260" r:id="rId6"/>
    <p:sldId id="256" r:id="rId7"/>
    <p:sldId id="332" r:id="rId8"/>
    <p:sldId id="335" r:id="rId9"/>
    <p:sldId id="259" r:id="rId10"/>
    <p:sldId id="333" r:id="rId11"/>
    <p:sldId id="334" r:id="rId12"/>
    <p:sldId id="336" r:id="rId13"/>
    <p:sldId id="337" r:id="rId14"/>
    <p:sldId id="293"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29" r:id="rId28"/>
    <p:sldId id="349" r:id="rId29"/>
    <p:sldId id="312" r:id="rId30"/>
    <p:sldId id="363" r:id="rId31"/>
    <p:sldId id="364" r:id="rId32"/>
    <p:sldId id="365" r:id="rId33"/>
    <p:sldId id="366" r:id="rId34"/>
    <p:sldId id="367" r:id="rId35"/>
    <p:sldId id="368" r:id="rId36"/>
    <p:sldId id="369" r:id="rId37"/>
    <p:sldId id="370" r:id="rId38"/>
    <p:sldId id="371" r:id="rId39"/>
    <p:sldId id="338" r:id="rId40"/>
    <p:sldId id="339" r:id="rId41"/>
    <p:sldId id="379" r:id="rId42"/>
    <p:sldId id="374" r:id="rId43"/>
    <p:sldId id="375" r:id="rId44"/>
    <p:sldId id="376" r:id="rId45"/>
    <p:sldId id="377" r:id="rId46"/>
    <p:sldId id="378" r:id="rId47"/>
    <p:sldId id="373" r:id="rId48"/>
    <p:sldId id="343" r:id="rId49"/>
    <p:sldId id="380" r:id="rId50"/>
    <p:sldId id="381" r:id="rId51"/>
    <p:sldId id="344" r:id="rId52"/>
    <p:sldId id="345" r:id="rId53"/>
    <p:sldId id="346" r:id="rId54"/>
    <p:sldId id="347" r:id="rId55"/>
    <p:sldId id="348" r:id="rId56"/>
    <p:sldId id="350" r:id="rId57"/>
    <p:sldId id="382" r:id="rId58"/>
    <p:sldId id="341" r:id="rId59"/>
    <p:sldId id="321" r:id="rId60"/>
    <p:sldId id="331" r:id="rId61"/>
    <p:sldId id="257" r:id="rId62"/>
  </p:sldIdLst>
  <p:sldSz cx="9144000" cy="6858000" type="screen4x3"/>
  <p:notesSz cx="6791325" cy="992505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éctor Espinoza Diaz" initials="HED" lastIdx="8" clrIdx="0">
    <p:extLst>
      <p:ext uri="{19B8F6BF-5375-455C-9EA6-DF929625EA0E}">
        <p15:presenceInfo xmlns:p15="http://schemas.microsoft.com/office/powerpoint/2012/main" userId="Héctor Espinoza Dia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59" autoAdjust="0"/>
    <p:restoredTop sz="94660"/>
  </p:normalViewPr>
  <p:slideViewPr>
    <p:cSldViewPr snapToGrid="0">
      <p:cViewPr varScale="1">
        <p:scale>
          <a:sx n="126" d="100"/>
          <a:sy n="126" d="100"/>
        </p:scale>
        <p:origin x="6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dirty="0" smtClean="0"/>
              <a:t>Encuestas</a:t>
            </a:r>
            <a:r>
              <a:rPr lang="es-ES" baseline="0" dirty="0" smtClean="0"/>
              <a:t> usuarios NNA/Adultos</a:t>
            </a:r>
            <a:endParaRPr lang="es-CL"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4.9652601272907625E-2"/>
          <c:y val="0.12876098335986669"/>
          <c:w val="0.92770525184151298"/>
          <c:h val="0.74183628106637212"/>
        </c:manualLayout>
      </c:layout>
      <c:lineChart>
        <c:grouping val="standard"/>
        <c:varyColors val="0"/>
        <c:ser>
          <c:idx val="0"/>
          <c:order val="0"/>
          <c:tx>
            <c:strRef>
              <c:f>Hoja1!$B$1</c:f>
              <c:strCache>
                <c:ptCount val="1"/>
                <c:pt idx="0">
                  <c:v>Nivel de Satisfacción NNA</c:v>
                </c:pt>
              </c:strCache>
            </c:strRef>
          </c:tx>
          <c:spPr>
            <a:ln w="28575" cap="rnd">
              <a:solidFill>
                <a:srgbClr val="0070C0"/>
              </a:solidFill>
              <a:round/>
            </a:ln>
            <a:effectLst/>
          </c:spPr>
          <c:marker>
            <c:symbol val="none"/>
          </c:marker>
          <c:cat>
            <c:numRef>
              <c:f>Hoja1!$A$2:$A$6</c:f>
              <c:numCache>
                <c:formatCode>General</c:formatCode>
                <c:ptCount val="5"/>
                <c:pt idx="0">
                  <c:v>2018</c:v>
                </c:pt>
                <c:pt idx="1">
                  <c:v>2019</c:v>
                </c:pt>
                <c:pt idx="2">
                  <c:v>2020</c:v>
                </c:pt>
                <c:pt idx="3">
                  <c:v>2021</c:v>
                </c:pt>
                <c:pt idx="4">
                  <c:v>2022</c:v>
                </c:pt>
              </c:numCache>
            </c:numRef>
          </c:cat>
          <c:val>
            <c:numRef>
              <c:f>Hoja1!$B$2:$B$6</c:f>
              <c:numCache>
                <c:formatCode>General</c:formatCode>
                <c:ptCount val="5"/>
                <c:pt idx="0">
                  <c:v>98.69</c:v>
                </c:pt>
                <c:pt idx="1">
                  <c:v>96.76</c:v>
                </c:pt>
                <c:pt idx="2">
                  <c:v>96.86</c:v>
                </c:pt>
                <c:pt idx="3">
                  <c:v>97.86</c:v>
                </c:pt>
                <c:pt idx="4">
                  <c:v>97.9</c:v>
                </c:pt>
              </c:numCache>
            </c:numRef>
          </c:val>
          <c:smooth val="0"/>
          <c:extLst>
            <c:ext xmlns:c16="http://schemas.microsoft.com/office/drawing/2014/chart" uri="{C3380CC4-5D6E-409C-BE32-E72D297353CC}">
              <c16:uniqueId val="{00000000-EA48-46F2-8DCA-ACB82D0D230B}"/>
            </c:ext>
          </c:extLst>
        </c:ser>
        <c:ser>
          <c:idx val="1"/>
          <c:order val="1"/>
          <c:tx>
            <c:strRef>
              <c:f>Hoja1!$C$1</c:f>
              <c:strCache>
                <c:ptCount val="1"/>
                <c:pt idx="0">
                  <c:v>Nivel de satisfacción de las familias</c:v>
                </c:pt>
              </c:strCache>
            </c:strRef>
          </c:tx>
          <c:spPr>
            <a:ln w="28575" cap="rnd">
              <a:solidFill>
                <a:srgbClr val="00B050"/>
              </a:solidFill>
              <a:round/>
            </a:ln>
            <a:effectLst/>
          </c:spPr>
          <c:marker>
            <c:symbol val="none"/>
          </c:marker>
          <c:cat>
            <c:numRef>
              <c:f>Hoja1!$A$2:$A$6</c:f>
              <c:numCache>
                <c:formatCode>General</c:formatCode>
                <c:ptCount val="5"/>
                <c:pt idx="0">
                  <c:v>2018</c:v>
                </c:pt>
                <c:pt idx="1">
                  <c:v>2019</c:v>
                </c:pt>
                <c:pt idx="2">
                  <c:v>2020</c:v>
                </c:pt>
                <c:pt idx="3">
                  <c:v>2021</c:v>
                </c:pt>
                <c:pt idx="4">
                  <c:v>2022</c:v>
                </c:pt>
              </c:numCache>
            </c:numRef>
          </c:cat>
          <c:val>
            <c:numRef>
              <c:f>Hoja1!$C$2:$C$6</c:f>
              <c:numCache>
                <c:formatCode>General</c:formatCode>
                <c:ptCount val="5"/>
                <c:pt idx="0">
                  <c:v>98.86</c:v>
                </c:pt>
                <c:pt idx="1">
                  <c:v>98.1</c:v>
                </c:pt>
                <c:pt idx="2">
                  <c:v>97.8</c:v>
                </c:pt>
                <c:pt idx="3">
                  <c:v>97.81</c:v>
                </c:pt>
                <c:pt idx="4">
                  <c:v>99</c:v>
                </c:pt>
              </c:numCache>
            </c:numRef>
          </c:val>
          <c:smooth val="0"/>
          <c:extLst>
            <c:ext xmlns:c16="http://schemas.microsoft.com/office/drawing/2014/chart" uri="{C3380CC4-5D6E-409C-BE32-E72D297353CC}">
              <c16:uniqueId val="{00000001-EA48-46F2-8DCA-ACB82D0D230B}"/>
            </c:ext>
          </c:extLst>
        </c:ser>
        <c:dLbls>
          <c:showLegendKey val="0"/>
          <c:showVal val="0"/>
          <c:showCatName val="0"/>
          <c:showSerName val="0"/>
          <c:showPercent val="0"/>
          <c:showBubbleSize val="0"/>
        </c:dLbls>
        <c:smooth val="0"/>
        <c:axId val="1852977567"/>
        <c:axId val="1852977983"/>
      </c:lineChart>
      <c:catAx>
        <c:axId val="1852977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852977983"/>
        <c:crosses val="autoZero"/>
        <c:auto val="1"/>
        <c:lblAlgn val="ctr"/>
        <c:lblOffset val="100"/>
        <c:noMultiLvlLbl val="0"/>
      </c:catAx>
      <c:valAx>
        <c:axId val="1852977983"/>
        <c:scaling>
          <c:orientation val="minMax"/>
          <c:max val="100"/>
          <c:min val="95.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852977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L" dirty="0" smtClean="0"/>
              <a:t>Reclamos clientes</a:t>
            </a:r>
            <a:endParaRPr lang="es-CL"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cat>
            <c:numRef>
              <c:f>Hoja1!$A$2:$A$6</c:f>
              <c:numCache>
                <c:formatCode>General</c:formatCode>
                <c:ptCount val="5"/>
                <c:pt idx="0">
                  <c:v>2018</c:v>
                </c:pt>
                <c:pt idx="1">
                  <c:v>2019</c:v>
                </c:pt>
                <c:pt idx="2">
                  <c:v>2020</c:v>
                </c:pt>
                <c:pt idx="3">
                  <c:v>2021</c:v>
                </c:pt>
                <c:pt idx="4">
                  <c:v>2022</c:v>
                </c:pt>
              </c:numCache>
            </c:numRef>
          </c:cat>
          <c:val>
            <c:numRef>
              <c:f>Hoja1!$B$2:$B$6</c:f>
              <c:numCache>
                <c:formatCode>General</c:formatCode>
                <c:ptCount val="5"/>
                <c:pt idx="0">
                  <c:v>8</c:v>
                </c:pt>
                <c:pt idx="1">
                  <c:v>6</c:v>
                </c:pt>
                <c:pt idx="2">
                  <c:v>8</c:v>
                </c:pt>
                <c:pt idx="3">
                  <c:v>6</c:v>
                </c:pt>
                <c:pt idx="4">
                  <c:v>4</c:v>
                </c:pt>
              </c:numCache>
            </c:numRef>
          </c:val>
          <c:extLst>
            <c:ext xmlns:c16="http://schemas.microsoft.com/office/drawing/2014/chart" uri="{C3380CC4-5D6E-409C-BE32-E72D297353CC}">
              <c16:uniqueId val="{00000000-1975-43A6-934D-41927FA5940C}"/>
            </c:ext>
          </c:extLst>
        </c:ser>
        <c:dLbls>
          <c:showLegendKey val="0"/>
          <c:showVal val="0"/>
          <c:showCatName val="0"/>
          <c:showSerName val="0"/>
          <c:showPercent val="0"/>
          <c:showBubbleSize val="0"/>
        </c:dLbls>
        <c:gapWidth val="219"/>
        <c:axId val="861022416"/>
        <c:axId val="861001616"/>
      </c:barChart>
      <c:lineChart>
        <c:grouping val="standard"/>
        <c:varyColors val="0"/>
        <c:ser>
          <c:idx val="1"/>
          <c:order val="1"/>
          <c:tx>
            <c:strRef>
              <c:f>Hoja1!$C$1</c:f>
              <c:strCache>
                <c:ptCount val="1"/>
                <c:pt idx="0">
                  <c:v>Linea</c:v>
                </c:pt>
              </c:strCache>
            </c:strRef>
          </c:tx>
          <c:spPr>
            <a:ln w="28575" cap="rnd">
              <a:solidFill>
                <a:schemeClr val="accent2"/>
              </a:solidFill>
              <a:round/>
            </a:ln>
            <a:effectLst/>
          </c:spPr>
          <c:marker>
            <c:symbol val="none"/>
          </c:marker>
          <c:cat>
            <c:numRef>
              <c:f>Hoja1!$A$2:$A$6</c:f>
              <c:numCache>
                <c:formatCode>General</c:formatCode>
                <c:ptCount val="5"/>
                <c:pt idx="0">
                  <c:v>2018</c:v>
                </c:pt>
                <c:pt idx="1">
                  <c:v>2019</c:v>
                </c:pt>
                <c:pt idx="2">
                  <c:v>2020</c:v>
                </c:pt>
                <c:pt idx="3">
                  <c:v>2021</c:v>
                </c:pt>
                <c:pt idx="4">
                  <c:v>2022</c:v>
                </c:pt>
              </c:numCache>
            </c:numRef>
          </c:cat>
          <c:val>
            <c:numRef>
              <c:f>Hoja1!$C$2:$C$6</c:f>
              <c:numCache>
                <c:formatCode>General</c:formatCode>
                <c:ptCount val="5"/>
                <c:pt idx="0">
                  <c:v>8</c:v>
                </c:pt>
                <c:pt idx="1">
                  <c:v>6</c:v>
                </c:pt>
                <c:pt idx="2">
                  <c:v>8</c:v>
                </c:pt>
                <c:pt idx="3">
                  <c:v>6</c:v>
                </c:pt>
                <c:pt idx="4">
                  <c:v>4</c:v>
                </c:pt>
              </c:numCache>
            </c:numRef>
          </c:val>
          <c:smooth val="0"/>
          <c:extLst>
            <c:ext xmlns:c16="http://schemas.microsoft.com/office/drawing/2014/chart" uri="{C3380CC4-5D6E-409C-BE32-E72D297353CC}">
              <c16:uniqueId val="{00000003-1975-43A6-934D-41927FA5940C}"/>
            </c:ext>
          </c:extLst>
        </c:ser>
        <c:dLbls>
          <c:showLegendKey val="0"/>
          <c:showVal val="0"/>
          <c:showCatName val="0"/>
          <c:showSerName val="0"/>
          <c:showPercent val="0"/>
          <c:showBubbleSize val="0"/>
        </c:dLbls>
        <c:marker val="1"/>
        <c:smooth val="0"/>
        <c:axId val="1121035280"/>
        <c:axId val="1121034864"/>
      </c:lineChart>
      <c:catAx>
        <c:axId val="8610224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CL" dirty="0" smtClean="0"/>
                  <a:t>años</a:t>
                </a:r>
                <a:endParaRPr lang="es-CL"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861001616"/>
        <c:crosses val="autoZero"/>
        <c:auto val="1"/>
        <c:lblAlgn val="ctr"/>
        <c:lblOffset val="100"/>
        <c:noMultiLvlLbl val="0"/>
      </c:catAx>
      <c:valAx>
        <c:axId val="86100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CL" dirty="0" smtClean="0"/>
                  <a:t>Cantidad</a:t>
                </a:r>
                <a:r>
                  <a:rPr lang="es-CL" baseline="0" dirty="0" smtClean="0"/>
                  <a:t> de Reclamos</a:t>
                </a:r>
                <a:endParaRPr lang="es-CL" dirty="0"/>
              </a:p>
            </c:rich>
          </c:tx>
          <c:layout>
            <c:manualLayout>
              <c:xMode val="edge"/>
              <c:yMode val="edge"/>
              <c:x val="3.3421807553986417E-2"/>
              <c:y val="6.8747999213184557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861022416"/>
        <c:crosses val="autoZero"/>
        <c:crossBetween val="between"/>
      </c:valAx>
      <c:valAx>
        <c:axId val="1121034864"/>
        <c:scaling>
          <c:orientation val="minMax"/>
        </c:scaling>
        <c:delete val="1"/>
        <c:axPos val="r"/>
        <c:numFmt formatCode="General" sourceLinked="1"/>
        <c:majorTickMark val="out"/>
        <c:minorTickMark val="none"/>
        <c:tickLblPos val="nextTo"/>
        <c:crossAx val="1121035280"/>
        <c:crosses val="max"/>
        <c:crossBetween val="between"/>
      </c:valAx>
      <c:catAx>
        <c:axId val="1121035280"/>
        <c:scaling>
          <c:orientation val="minMax"/>
        </c:scaling>
        <c:delete val="1"/>
        <c:axPos val="b"/>
        <c:numFmt formatCode="General" sourceLinked="1"/>
        <c:majorTickMark val="out"/>
        <c:minorTickMark val="none"/>
        <c:tickLblPos val="nextTo"/>
        <c:crossAx val="11210348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10-10T21:42:54.347" idx="1">
    <p:pos x="5514" y="3299"/>
    <p:text>La información fue solicitada por transparencia, pero los datos entregados no diferenciaban por Institución, por tanto, no fue posible levantar el dato específico para Fundación Ciudad del Niño.</p:text>
    <p:extLst mod="1">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0-10T21:44:55.195" idx="2">
    <p:pos x="4041" y="2760"/>
    <p:text>No se participó de los concursos: Residencias/PIL</p:text>
    <p:extLst mod="1">
      <p:ext uri="{C676402C-5697-4E1C-873F-D02D1690AC5C}">
        <p15:threadingInfo xmlns:p15="http://schemas.microsoft.com/office/powerpoint/2012/main" timeZoneBias="240"/>
      </p:ext>
    </p:extLst>
  </p:cm>
  <p:cm authorId="1" dt="2022-10-10T21:45:22.924" idx="3">
    <p:pos x="4772" y="2753"/>
    <p:text>9 nuevos (6 protección, 3 rpa), 52 vigentes (44 protección, 6 rpa, 2 residencias)</p:text>
    <p:extLst mod="1">
      <p:ext uri="{C676402C-5697-4E1C-873F-D02D1690AC5C}">
        <p15:threadingInfo xmlns:p15="http://schemas.microsoft.com/office/powerpoint/2012/main" timeZoneBias="240"/>
      </p:ext>
    </p:extLst>
  </p:cm>
  <p:cm authorId="1" dt="2022-10-10T21:47:31.471" idx="5">
    <p:pos x="3990" y="3416"/>
    <p:text>No se participó de los concursos: Residencias/PIL</p:text>
    <p:extLst mod="1">
      <p:ext uri="{C676402C-5697-4E1C-873F-D02D1690AC5C}">
        <p15:threadingInfo xmlns:p15="http://schemas.microsoft.com/office/powerpoint/2012/main" timeZoneBias="240"/>
      </p:ext>
    </p:extLst>
  </p:cm>
  <p:cm authorId="1" dt="2022-10-10T21:49:13.526" idx="6">
    <p:pos x="4798" y="3404"/>
    <p:text>Protección de Derechos:  8,22% Proyectos nuevos presentados 73/ Proyectos nuevos adjudicados: 6.              RPA: 21,43% Proyectos nuevos presentados 14 / Proyectos nuevos adjudicados: 3.                     Total: 10,34%</p:text>
    <p:extLst mod="1">
      <p:ext uri="{C676402C-5697-4E1C-873F-D02D1690AC5C}">
        <p15:threadingInfo xmlns:p15="http://schemas.microsoft.com/office/powerpoint/2012/main" timeZoneBias="240"/>
      </p:ext>
    </p:extLst>
  </p:cm>
  <p:cm authorId="1" dt="2022-10-14T12:57:59.663" idx="7">
    <p:pos x="4800" y="2311"/>
    <p:text>La encuesta fue respondida por 580 instituciones regionales, proncipalmente Tribunales, Fiscalía, Defensoría y establecimientos educacionales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0-17T15:57:25.819" idx="8">
    <p:pos x="5202" y="2915"/>
    <p:text>El aporte entregado por metro corresponde a un monto de 228.214.855 que corresponde a mas de la mitad del aporte total. Si sacamos este monto, el porcentaje seria de un 2,1%</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28981BB-875B-A48D-B2B6-CF763FBB3664}"/>
              </a:ext>
            </a:extLst>
          </p:cNvPr>
          <p:cNvSpPr>
            <a:spLocks noGrp="1"/>
          </p:cNvSpPr>
          <p:nvPr>
            <p:ph type="hdr" sz="quarter"/>
          </p:nvPr>
        </p:nvSpPr>
        <p:spPr>
          <a:xfrm>
            <a:off x="0" y="0"/>
            <a:ext cx="2942908" cy="49797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CL"/>
          </a:p>
        </p:txBody>
      </p:sp>
      <p:sp>
        <p:nvSpPr>
          <p:cNvPr id="3" name="Marcador de fecha 2">
            <a:extLst>
              <a:ext uri="{FF2B5EF4-FFF2-40B4-BE49-F238E27FC236}">
                <a16:creationId xmlns:a16="http://schemas.microsoft.com/office/drawing/2014/main" id="{13337CAD-E044-4F01-5918-D7E86E9B94D8}"/>
              </a:ext>
            </a:extLst>
          </p:cNvPr>
          <p:cNvSpPr>
            <a:spLocks noGrp="1"/>
          </p:cNvSpPr>
          <p:nvPr>
            <p:ph type="dt" idx="1"/>
          </p:nvPr>
        </p:nvSpPr>
        <p:spPr>
          <a:xfrm>
            <a:off x="3846846" y="0"/>
            <a:ext cx="2942908" cy="49797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ED6B92-3BE5-424E-B395-6D814936AFBF}" type="datetimeFigureOut">
              <a:rPr lang="es-CL"/>
              <a:pPr>
                <a:defRPr/>
              </a:pPr>
              <a:t>20-04-2023</a:t>
            </a:fld>
            <a:endParaRPr lang="es-CL"/>
          </a:p>
        </p:txBody>
      </p:sp>
      <p:sp>
        <p:nvSpPr>
          <p:cNvPr id="4" name="Marcador de imagen de diapositiva 3">
            <a:extLst>
              <a:ext uri="{FF2B5EF4-FFF2-40B4-BE49-F238E27FC236}">
                <a16:creationId xmlns:a16="http://schemas.microsoft.com/office/drawing/2014/main" id="{2DA422D3-8FB9-2AA6-82CB-7CDB72118D83}"/>
              </a:ext>
            </a:extLst>
          </p:cNvPr>
          <p:cNvSpPr>
            <a:spLocks noGrp="1" noRot="1" noChangeAspect="1"/>
          </p:cNvSpPr>
          <p:nvPr>
            <p:ph type="sldImg" idx="2"/>
          </p:nvPr>
        </p:nvSpPr>
        <p:spPr>
          <a:xfrm>
            <a:off x="1162050" y="1239838"/>
            <a:ext cx="4467225" cy="3351212"/>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Marcador de notas 4">
            <a:extLst>
              <a:ext uri="{FF2B5EF4-FFF2-40B4-BE49-F238E27FC236}">
                <a16:creationId xmlns:a16="http://schemas.microsoft.com/office/drawing/2014/main" id="{74CFA97E-EF08-9C3D-36BB-529BEB981994}"/>
              </a:ext>
            </a:extLst>
          </p:cNvPr>
          <p:cNvSpPr>
            <a:spLocks noGrp="1"/>
          </p:cNvSpPr>
          <p:nvPr>
            <p:ph type="body" sz="quarter" idx="3"/>
          </p:nvPr>
        </p:nvSpPr>
        <p:spPr>
          <a:xfrm>
            <a:off x="679133" y="4776431"/>
            <a:ext cx="5433060" cy="3907988"/>
          </a:xfrm>
          <a:prstGeom prst="rect">
            <a:avLst/>
          </a:prstGeom>
        </p:spPr>
        <p:txBody>
          <a:bodyPr vert="horz" lIns="91440" tIns="45720" rIns="91440" bIns="45720" rtlCol="0"/>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L" noProof="0"/>
          </a:p>
        </p:txBody>
      </p:sp>
      <p:sp>
        <p:nvSpPr>
          <p:cNvPr id="6" name="Marcador de pie de página 5">
            <a:extLst>
              <a:ext uri="{FF2B5EF4-FFF2-40B4-BE49-F238E27FC236}">
                <a16:creationId xmlns:a16="http://schemas.microsoft.com/office/drawing/2014/main" id="{4845BA10-2539-0723-B25C-66E8D51F207B}"/>
              </a:ext>
            </a:extLst>
          </p:cNvPr>
          <p:cNvSpPr>
            <a:spLocks noGrp="1"/>
          </p:cNvSpPr>
          <p:nvPr>
            <p:ph type="ftr" sz="quarter" idx="4"/>
          </p:nvPr>
        </p:nvSpPr>
        <p:spPr>
          <a:xfrm>
            <a:off x="0" y="9427076"/>
            <a:ext cx="2942908" cy="4979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CL"/>
          </a:p>
        </p:txBody>
      </p:sp>
      <p:sp>
        <p:nvSpPr>
          <p:cNvPr id="7" name="Marcador de número de diapositiva 6">
            <a:extLst>
              <a:ext uri="{FF2B5EF4-FFF2-40B4-BE49-F238E27FC236}">
                <a16:creationId xmlns:a16="http://schemas.microsoft.com/office/drawing/2014/main" id="{5D419F01-53FA-D227-641F-E7D934B23B92}"/>
              </a:ext>
            </a:extLst>
          </p:cNvPr>
          <p:cNvSpPr>
            <a:spLocks noGrp="1"/>
          </p:cNvSpPr>
          <p:nvPr>
            <p:ph type="sldNum" sz="quarter" idx="5"/>
          </p:nvPr>
        </p:nvSpPr>
        <p:spPr>
          <a:xfrm>
            <a:off x="3846846" y="9427076"/>
            <a:ext cx="2942908" cy="4979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13DA254-B38E-3641-A281-851CA387032F}"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Marcador de imagen de diapositiva 1">
            <a:extLst>
              <a:ext uri="{FF2B5EF4-FFF2-40B4-BE49-F238E27FC236}">
                <a16:creationId xmlns:a16="http://schemas.microsoft.com/office/drawing/2014/main" id="{5FE4E331-650F-26A9-68B5-FB891323EF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Marcador de notas 2">
            <a:extLst>
              <a:ext uri="{FF2B5EF4-FFF2-40B4-BE49-F238E27FC236}">
                <a16:creationId xmlns:a16="http://schemas.microsoft.com/office/drawing/2014/main" id="{5FE47D63-FC52-D070-77C9-981B2CC5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dirty="0"/>
          </a:p>
        </p:txBody>
      </p:sp>
      <p:sp>
        <p:nvSpPr>
          <p:cNvPr id="25603" name="Marcador de número de diapositiva 3">
            <a:extLst>
              <a:ext uri="{FF2B5EF4-FFF2-40B4-BE49-F238E27FC236}">
                <a16:creationId xmlns:a16="http://schemas.microsoft.com/office/drawing/2014/main" id="{EC625EFF-72B6-6F57-3C01-DDC69746C1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hangingPunct="0"/>
            <a:fld id="{3CA08B17-2AA0-F74C-B800-74DA1CC77836}" type="slidenum">
              <a:rPr lang="es-CL" altLang="es-CL" smtClean="0">
                <a:solidFill>
                  <a:srgbClr val="000000"/>
                </a:solidFill>
                <a:latin typeface="Arial" panose="020B0604020202020204" pitchFamily="34" charset="0"/>
                <a:ea typeface="MS PGothic" panose="020B0600070205080204" pitchFamily="34" charset="-128"/>
              </a:rPr>
              <a:pPr eaLnBrk="0" hangingPunct="0"/>
              <a:t>2</a:t>
            </a:fld>
            <a:endParaRPr lang="es-CL" altLang="es-CL"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706651C0-DEA5-7026-0734-B77C3E2AC5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a:extLst>
              <a:ext uri="{FF2B5EF4-FFF2-40B4-BE49-F238E27FC236}">
                <a16:creationId xmlns:a16="http://schemas.microsoft.com/office/drawing/2014/main" id="{82F545E5-9A44-A91E-3AF8-13345BA144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CL" sz="900"/>
          </a:p>
        </p:txBody>
      </p:sp>
      <p:sp>
        <p:nvSpPr>
          <p:cNvPr id="14340" name="Marcador de número de diapositiva 3">
            <a:extLst>
              <a:ext uri="{FF2B5EF4-FFF2-40B4-BE49-F238E27FC236}">
                <a16:creationId xmlns:a16="http://schemas.microsoft.com/office/drawing/2014/main" id="{0B489D2C-CA09-FF1C-84A7-A07AFB0BC8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2B9281-899A-0744-B7AD-9A34F10A96FA}" type="slidenum">
              <a:rPr lang="es-CL" altLang="es-CL" smtClean="0">
                <a:solidFill>
                  <a:srgbClr val="000000"/>
                </a:solidFill>
                <a:latin typeface="Arial" panose="020B0604020202020204" pitchFamily="34" charset="0"/>
                <a:ea typeface="MS PGothic" panose="020B0600070205080204" pitchFamily="34" charset="-128"/>
              </a:rPr>
              <a:pPr/>
              <a:t>11</a:t>
            </a:fld>
            <a:endParaRPr lang="es-CL" altLang="es-CL">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a:extLst>
              <a:ext uri="{FF2B5EF4-FFF2-40B4-BE49-F238E27FC236}">
                <a16:creationId xmlns:a16="http://schemas.microsoft.com/office/drawing/2014/main" id="{0E097071-1468-82F6-85E7-84F719BA3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Marcador de notas 2">
            <a:extLst>
              <a:ext uri="{FF2B5EF4-FFF2-40B4-BE49-F238E27FC236}">
                <a16:creationId xmlns:a16="http://schemas.microsoft.com/office/drawing/2014/main" id="{3AF11858-5EE6-5CE0-9C3F-FF8CB0CCF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a:p>
        </p:txBody>
      </p:sp>
      <p:sp>
        <p:nvSpPr>
          <p:cNvPr id="57347" name="Marcador de número de diapositiva 3">
            <a:extLst>
              <a:ext uri="{FF2B5EF4-FFF2-40B4-BE49-F238E27FC236}">
                <a16:creationId xmlns:a16="http://schemas.microsoft.com/office/drawing/2014/main" id="{7557AC5D-AA81-97AA-E18B-35FE1CE46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4F172E-92C3-134C-8D68-8DE43489ABA2}" type="slidenum">
              <a:rPr lang="es-ES" altLang="es-CL" smtClean="0">
                <a:latin typeface="Arial" panose="020B0604020202020204" pitchFamily="34" charset="0"/>
                <a:ea typeface="MS PGothic" panose="020B0600070205080204" pitchFamily="34" charset="-128"/>
              </a:rPr>
              <a:pPr/>
              <a:t>57</a:t>
            </a:fld>
            <a:endParaRPr lang="es-ES" altLang="es-CL">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a:extLst>
              <a:ext uri="{FF2B5EF4-FFF2-40B4-BE49-F238E27FC236}">
                <a16:creationId xmlns:a16="http://schemas.microsoft.com/office/drawing/2014/main" id="{D75B1C96-A743-CA6E-560D-29D79C62A407}"/>
              </a:ext>
            </a:extLst>
          </p:cNvPr>
          <p:cNvSpPr>
            <a:spLocks noGrp="1"/>
          </p:cNvSpPr>
          <p:nvPr>
            <p:ph type="dt" sz="half" idx="10"/>
          </p:nvPr>
        </p:nvSpPr>
        <p:spPr/>
        <p:txBody>
          <a:bodyPr/>
          <a:lstStyle>
            <a:lvl1pPr>
              <a:defRPr/>
            </a:lvl1pPr>
          </a:lstStyle>
          <a:p>
            <a:pPr>
              <a:defRPr/>
            </a:pPr>
            <a:fld id="{29C7985E-8B2F-784B-A657-48E1F9A1F64A}" type="datetimeFigureOut">
              <a:rPr lang="en-US"/>
              <a:pPr>
                <a:defRPr/>
              </a:pPr>
              <a:t>4/20/2023</a:t>
            </a:fld>
            <a:endParaRPr lang="en-US"/>
          </a:p>
        </p:txBody>
      </p:sp>
      <p:sp>
        <p:nvSpPr>
          <p:cNvPr id="5" name="Footer Placeholder 4">
            <a:extLst>
              <a:ext uri="{FF2B5EF4-FFF2-40B4-BE49-F238E27FC236}">
                <a16:creationId xmlns:a16="http://schemas.microsoft.com/office/drawing/2014/main" id="{9432A762-4E1C-A80A-1F1E-C973B24B9B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401384-3529-260A-F16A-4266375A51D2}"/>
              </a:ext>
            </a:extLst>
          </p:cNvPr>
          <p:cNvSpPr>
            <a:spLocks noGrp="1"/>
          </p:cNvSpPr>
          <p:nvPr>
            <p:ph type="sldNum" sz="quarter" idx="12"/>
          </p:nvPr>
        </p:nvSpPr>
        <p:spPr/>
        <p:txBody>
          <a:bodyPr/>
          <a:lstStyle>
            <a:lvl1pPr>
              <a:defRPr/>
            </a:lvl1pPr>
          </a:lstStyle>
          <a:p>
            <a:pPr>
              <a:defRPr/>
            </a:pPr>
            <a:fld id="{2990D042-B068-744D-835B-91C3D0485F6D}" type="slidenum">
              <a:rPr lang="en-US" altLang="es-CL"/>
              <a:pPr>
                <a:defRPr/>
              </a:pPr>
              <a:t>‹Nº›</a:t>
            </a:fld>
            <a:endParaRPr lang="en-US" altLang="es-CL"/>
          </a:p>
        </p:txBody>
      </p:sp>
    </p:spTree>
    <p:extLst>
      <p:ext uri="{BB962C8B-B14F-4D97-AF65-F5344CB8AC3E}">
        <p14:creationId xmlns:p14="http://schemas.microsoft.com/office/powerpoint/2010/main" val="173166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9436FED4-DD1A-8588-56A3-B736C5B0D287}"/>
              </a:ext>
            </a:extLst>
          </p:cNvPr>
          <p:cNvSpPr>
            <a:spLocks noGrp="1"/>
          </p:cNvSpPr>
          <p:nvPr>
            <p:ph type="dt" sz="half" idx="10"/>
          </p:nvPr>
        </p:nvSpPr>
        <p:spPr/>
        <p:txBody>
          <a:bodyPr/>
          <a:lstStyle>
            <a:lvl1pPr>
              <a:defRPr/>
            </a:lvl1pPr>
          </a:lstStyle>
          <a:p>
            <a:pPr>
              <a:defRPr/>
            </a:pPr>
            <a:fld id="{69E14ACE-037C-104A-966E-01E208B89B40}" type="datetimeFigureOut">
              <a:rPr lang="en-US"/>
              <a:pPr>
                <a:defRPr/>
              </a:pPr>
              <a:t>4/20/2023</a:t>
            </a:fld>
            <a:endParaRPr lang="en-US"/>
          </a:p>
        </p:txBody>
      </p:sp>
      <p:sp>
        <p:nvSpPr>
          <p:cNvPr id="5" name="Footer Placeholder 4">
            <a:extLst>
              <a:ext uri="{FF2B5EF4-FFF2-40B4-BE49-F238E27FC236}">
                <a16:creationId xmlns:a16="http://schemas.microsoft.com/office/drawing/2014/main" id="{BAF9A887-14D6-AA47-6A44-FF7B04CE95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3748FA-5E59-D346-D3EB-25B9FF83324F}"/>
              </a:ext>
            </a:extLst>
          </p:cNvPr>
          <p:cNvSpPr>
            <a:spLocks noGrp="1"/>
          </p:cNvSpPr>
          <p:nvPr>
            <p:ph type="sldNum" sz="quarter" idx="12"/>
          </p:nvPr>
        </p:nvSpPr>
        <p:spPr/>
        <p:txBody>
          <a:bodyPr/>
          <a:lstStyle>
            <a:lvl1pPr>
              <a:defRPr/>
            </a:lvl1pPr>
          </a:lstStyle>
          <a:p>
            <a:pPr>
              <a:defRPr/>
            </a:pPr>
            <a:fld id="{3F10C546-1700-9646-9F06-42FEAE787B7E}" type="slidenum">
              <a:rPr lang="en-US" altLang="es-CL"/>
              <a:pPr>
                <a:defRPr/>
              </a:pPr>
              <a:t>‹Nº›</a:t>
            </a:fld>
            <a:endParaRPr lang="en-US" altLang="es-CL"/>
          </a:p>
        </p:txBody>
      </p:sp>
    </p:spTree>
    <p:extLst>
      <p:ext uri="{BB962C8B-B14F-4D97-AF65-F5344CB8AC3E}">
        <p14:creationId xmlns:p14="http://schemas.microsoft.com/office/powerpoint/2010/main" val="382590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6474D3-AAD8-0556-D853-EA7B6C65A92C}"/>
              </a:ext>
            </a:extLst>
          </p:cNvPr>
          <p:cNvSpPr>
            <a:spLocks noGrp="1"/>
          </p:cNvSpPr>
          <p:nvPr>
            <p:ph type="dt" sz="half" idx="10"/>
          </p:nvPr>
        </p:nvSpPr>
        <p:spPr/>
        <p:txBody>
          <a:bodyPr/>
          <a:lstStyle>
            <a:lvl1pPr>
              <a:defRPr>
                <a:solidFill>
                  <a:prstClr val="black">
                    <a:tint val="75000"/>
                  </a:prstClr>
                </a:solidFill>
              </a:defRPr>
            </a:lvl1pPr>
          </a:lstStyle>
          <a:p>
            <a:pPr>
              <a:defRPr/>
            </a:pPr>
            <a:fld id="{0735BC0C-6D2E-3347-A0AF-1914C833348D}" type="datetimeFigureOut">
              <a:rPr lang="en-US"/>
              <a:pPr>
                <a:defRPr/>
              </a:pPr>
              <a:t>4/20/2023</a:t>
            </a:fld>
            <a:endParaRPr lang="en-US"/>
          </a:p>
        </p:txBody>
      </p:sp>
      <p:sp>
        <p:nvSpPr>
          <p:cNvPr id="3" name="Footer Placeholder 2">
            <a:extLst>
              <a:ext uri="{FF2B5EF4-FFF2-40B4-BE49-F238E27FC236}">
                <a16:creationId xmlns:a16="http://schemas.microsoft.com/office/drawing/2014/main" id="{64E09CA3-7928-BEEB-6265-845E7BCC6186}"/>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4" name="Slide Number Placeholder 3">
            <a:extLst>
              <a:ext uri="{FF2B5EF4-FFF2-40B4-BE49-F238E27FC236}">
                <a16:creationId xmlns:a16="http://schemas.microsoft.com/office/drawing/2014/main" id="{171E78EF-9C27-FCE0-323D-DB8BA91EAA46}"/>
              </a:ext>
            </a:extLst>
          </p:cNvPr>
          <p:cNvSpPr>
            <a:spLocks noGrp="1"/>
          </p:cNvSpPr>
          <p:nvPr>
            <p:ph type="sldNum" sz="quarter" idx="12"/>
          </p:nvPr>
        </p:nvSpPr>
        <p:spPr/>
        <p:txBody>
          <a:bodyPr/>
          <a:lstStyle>
            <a:lvl1pPr>
              <a:defRPr/>
            </a:lvl1pPr>
          </a:lstStyle>
          <a:p>
            <a:pPr>
              <a:defRPr/>
            </a:pPr>
            <a:fld id="{BF59F623-88C7-9047-8768-30DC8BECE911}" type="slidenum">
              <a:rPr lang="en-US" altLang="es-CL"/>
              <a:pPr>
                <a:defRPr/>
              </a:pPr>
              <a:t>‹Nº›</a:t>
            </a:fld>
            <a:endParaRPr lang="en-US" altLang="es-CL"/>
          </a:p>
        </p:txBody>
      </p:sp>
    </p:spTree>
    <p:extLst>
      <p:ext uri="{BB962C8B-B14F-4D97-AF65-F5344CB8AC3E}">
        <p14:creationId xmlns:p14="http://schemas.microsoft.com/office/powerpoint/2010/main" val="30873744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B82212-77E6-5970-5B3F-4D00CEABD76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endParaRPr lang="en-US" altLang="en-US"/>
          </a:p>
        </p:txBody>
      </p:sp>
      <p:sp>
        <p:nvSpPr>
          <p:cNvPr id="1027" name="Text Placeholder 2">
            <a:extLst>
              <a:ext uri="{FF2B5EF4-FFF2-40B4-BE49-F238E27FC236}">
                <a16:creationId xmlns:a16="http://schemas.microsoft.com/office/drawing/2014/main" id="{88B0802B-5055-7232-1E01-4A0E15C4D403}"/>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Editar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4" name="Date Placeholder 3">
            <a:extLst>
              <a:ext uri="{FF2B5EF4-FFF2-40B4-BE49-F238E27FC236}">
                <a16:creationId xmlns:a16="http://schemas.microsoft.com/office/drawing/2014/main" id="{5D9EA74C-0595-6825-03B5-8DCB11AC288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0F29555-D8F6-9A43-9091-97AF2EA5D56A}" type="datetimeFigureOut">
              <a:rPr lang="en-US"/>
              <a:pPr>
                <a:defRPr/>
              </a:pPr>
              <a:t>4/20/2023</a:t>
            </a:fld>
            <a:endParaRPr lang="en-US"/>
          </a:p>
        </p:txBody>
      </p:sp>
      <p:sp>
        <p:nvSpPr>
          <p:cNvPr id="5" name="Footer Placeholder 4">
            <a:extLst>
              <a:ext uri="{FF2B5EF4-FFF2-40B4-BE49-F238E27FC236}">
                <a16:creationId xmlns:a16="http://schemas.microsoft.com/office/drawing/2014/main" id="{05CE16E3-8C42-761D-A63F-2DFB6F8AA4D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C758881-DD8F-9F04-EA77-8C5BDA51F4A6}"/>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FFB45DC-F49C-FC4D-AEC4-46F2609A6B10}" type="slidenum">
              <a:rPr lang="en-US" altLang="es-CL"/>
              <a:pPr>
                <a:defRPr/>
              </a:pPr>
              <a:t>‹Nº›</a:t>
            </a:fld>
            <a:endParaRPr lang="en-US" altLang="es-CL"/>
          </a:p>
        </p:txBody>
      </p:sp>
    </p:spTree>
  </p:cSld>
  <p:clrMap bg1="lt1" tx1="dk1" bg2="lt2" tx2="dk2" accent1="accent1" accent2="accent2" accent3="accent3" accent4="accent4" accent5="accent5" accent6="accent6" hlink="hlink" folHlink="folHlink"/>
  <p:sldLayoutIdLst>
    <p:sldLayoutId id="2147484278" r:id="rId1"/>
    <p:sldLayoutId id="2147484290" r:id="rId2"/>
    <p:sldLayoutId id="2147484291" r:id="rId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4D8FF1A-E2D6-F52E-C8E2-5FE9CF7B4D0C}"/>
              </a:ext>
            </a:extLst>
          </p:cNvPr>
          <p:cNvSpPr txBox="1"/>
          <p:nvPr/>
        </p:nvSpPr>
        <p:spPr>
          <a:xfrm>
            <a:off x="3417888" y="2622550"/>
            <a:ext cx="6800850" cy="2892425"/>
          </a:xfrm>
          <a:prstGeom prst="rect">
            <a:avLst/>
          </a:prstGeom>
          <a:noFill/>
        </p:spPr>
        <p:txBody>
          <a:bodyPr>
            <a:spAutoFit/>
          </a:bodyPr>
          <a:lstStyle/>
          <a:p>
            <a:pPr eaLnBrk="1" fontAlgn="auto" hangingPunct="1">
              <a:spcBef>
                <a:spcPts val="0"/>
              </a:spcBef>
              <a:spcAft>
                <a:spcPts val="0"/>
              </a:spcAft>
              <a:defRPr/>
            </a:pPr>
            <a:r>
              <a:rPr lang="es-ES" sz="4200" b="1" dirty="0">
                <a:solidFill>
                  <a:schemeClr val="bg2">
                    <a:lumMod val="50000"/>
                  </a:schemeClr>
                </a:solidFill>
                <a:latin typeface="+mn-lt"/>
              </a:rPr>
              <a:t>Revisión por la </a:t>
            </a:r>
          </a:p>
          <a:p>
            <a:pPr eaLnBrk="1" fontAlgn="auto" hangingPunct="1">
              <a:spcBef>
                <a:spcPts val="0"/>
              </a:spcBef>
              <a:spcAft>
                <a:spcPts val="0"/>
              </a:spcAft>
              <a:defRPr/>
            </a:pPr>
            <a:r>
              <a:rPr lang="es-CL" sz="7000" b="1" dirty="0">
                <a:solidFill>
                  <a:srgbClr val="00B0F0"/>
                </a:solidFill>
                <a:latin typeface="+mj-lt"/>
              </a:rPr>
              <a:t>Dirección </a:t>
            </a:r>
          </a:p>
          <a:p>
            <a:pPr eaLnBrk="1" fontAlgn="auto" hangingPunct="1">
              <a:spcBef>
                <a:spcPts val="0"/>
              </a:spcBef>
              <a:spcAft>
                <a:spcPts val="0"/>
              </a:spcAft>
              <a:defRPr/>
            </a:pPr>
            <a:endParaRPr lang="es-ES" sz="6600" b="1" dirty="0">
              <a:solidFill>
                <a:srgbClr val="00B0F0"/>
              </a:solidFill>
              <a:latin typeface="+mj-lt"/>
            </a:endParaRPr>
          </a:p>
        </p:txBody>
      </p:sp>
      <p:sp>
        <p:nvSpPr>
          <p:cNvPr id="3" name="CuadroTexto 2">
            <a:extLst>
              <a:ext uri="{FF2B5EF4-FFF2-40B4-BE49-F238E27FC236}">
                <a16:creationId xmlns:a16="http://schemas.microsoft.com/office/drawing/2014/main" id="{8CFE0AF9-B882-64CC-3EBE-95C1CD1449DD}"/>
              </a:ext>
            </a:extLst>
          </p:cNvPr>
          <p:cNvSpPr txBox="1"/>
          <p:nvPr/>
        </p:nvSpPr>
        <p:spPr>
          <a:xfrm>
            <a:off x="3211033" y="4346575"/>
            <a:ext cx="5730948" cy="400110"/>
          </a:xfrm>
          <a:prstGeom prst="rect">
            <a:avLst/>
          </a:prstGeom>
          <a:noFill/>
        </p:spPr>
        <p:txBody>
          <a:bodyPr wrap="square">
            <a:spAutoFit/>
          </a:bodyPr>
          <a:lstStyle/>
          <a:p>
            <a:pPr eaLnBrk="1" fontAlgn="auto" hangingPunct="1">
              <a:spcBef>
                <a:spcPts val="0"/>
              </a:spcBef>
              <a:spcAft>
                <a:spcPts val="0"/>
              </a:spcAft>
              <a:defRPr/>
            </a:pPr>
            <a:r>
              <a:rPr lang="es-ES" sz="2000" dirty="0" smtClean="0">
                <a:solidFill>
                  <a:schemeClr val="bg2">
                    <a:lumMod val="50000"/>
                  </a:schemeClr>
                </a:solidFill>
                <a:latin typeface="Century Gothic" panose="020B0502020202020204" pitchFamily="34" charset="0"/>
              </a:rPr>
              <a:t>Noviembre 2022</a:t>
            </a:r>
            <a:endParaRPr lang="es-CL" sz="2000" dirty="0">
              <a:solidFill>
                <a:schemeClr val="bg2">
                  <a:lumMod val="50000"/>
                </a:schemeClr>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6"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1258888"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Seguimiento de los Acuerdos de la Reunión Anterior</a:t>
            </a:r>
          </a:p>
        </p:txBody>
      </p:sp>
      <p:pic>
        <p:nvPicPr>
          <p:cNvPr id="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val="2216241132"/>
              </p:ext>
            </p:extLst>
          </p:nvPr>
        </p:nvGraphicFramePr>
        <p:xfrm>
          <a:off x="107950" y="1068388"/>
          <a:ext cx="8855075" cy="4627720"/>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Procedimientos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Legal</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En proceso de revisión</a:t>
                      </a:r>
                      <a:endParaRPr kumimoji="0" lang="es-CL"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75199">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Ejecución de 10 talleres para 10 personas, para mejorar el uso de la Matriz de Riesgos, Programa Semanal de Pagos y control presupuestario como herramientas de gestión y toma de decisiones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DAF</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4258281"/>
                  </a:ext>
                </a:extLst>
              </a:tr>
              <a:tr h="1040155">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Elaborar plan de trabajo conjunto y equipo de </a:t>
                      </a:r>
                      <a:r>
                        <a:rPr lang="es-ES_tradnl" sz="1100" dirty="0" smtClean="0">
                          <a:effectLst/>
                          <a:latin typeface="Arial" panose="020B0604020202020204" pitchFamily="34" charset="0"/>
                          <a:ea typeface="Calibri" panose="020F0502020204030204" pitchFamily="34" charset="0"/>
                          <a:cs typeface="Times New Roman" panose="02020603050405020304" pitchFamily="18" charset="0"/>
                        </a:rPr>
                        <a:t>trabajo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dirty="0">
                          <a:effectLst/>
                          <a:latin typeface="Arial" panose="020B0604020202020204" pitchFamily="34" charset="0"/>
                          <a:ea typeface="Times New Roman" panose="02020603050405020304" pitchFamily="18" charset="0"/>
                          <a:cs typeface="Arial" panose="020B0604020202020204" pitchFamily="34" charset="0"/>
                        </a:rPr>
                        <a:t>Dir. DAF</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4727688"/>
                  </a:ext>
                </a:extLst>
              </a:tr>
              <a:tr h="104015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_tradnl" sz="1100" dirty="0" smtClean="0">
                          <a:effectLst/>
                          <a:latin typeface="Arial" panose="020B0604020202020204" pitchFamily="34" charset="0"/>
                          <a:ea typeface="Calibri" panose="020F0502020204030204" pitchFamily="34" charset="0"/>
                          <a:cs typeface="Times New Roman" panose="02020603050405020304" pitchFamily="18" charset="0"/>
                        </a:rPr>
                        <a:t>Desarrollar la nueva metodología de trabajo conjunta e implantarla</a:t>
                      </a:r>
                      <a:endParaRPr lang="es-CL"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0"/>
                        </a:spcAft>
                        <a:buFont typeface="+mj-lt"/>
                        <a:buNone/>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dirty="0">
                          <a:effectLst/>
                          <a:latin typeface="Arial" panose="020B0604020202020204" pitchFamily="34" charset="0"/>
                          <a:ea typeface="Times New Roman" panose="02020603050405020304" pitchFamily="18" charset="0"/>
                          <a:cs typeface="Arial" panose="020B0604020202020204" pitchFamily="34" charset="0"/>
                        </a:rPr>
                        <a:t>Dir. DAF</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63312028"/>
                  </a:ext>
                </a:extLst>
              </a:tr>
            </a:tbl>
          </a:graphicData>
        </a:graphic>
      </p:graphicFrame>
    </p:spTree>
    <p:extLst>
      <p:ext uri="{BB962C8B-B14F-4D97-AF65-F5344CB8AC3E}">
        <p14:creationId xmlns:p14="http://schemas.microsoft.com/office/powerpoint/2010/main" val="650862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3314" name="Grupo 2">
            <a:extLst>
              <a:ext uri="{FF2B5EF4-FFF2-40B4-BE49-F238E27FC236}">
                <a16:creationId xmlns:a16="http://schemas.microsoft.com/office/drawing/2014/main" id="{7ABC4767-22AB-7824-F4C6-234752B5E2CA}"/>
              </a:ext>
            </a:extLst>
          </p:cNvPr>
          <p:cNvGrpSpPr>
            <a:grpSpLocks/>
          </p:cNvGrpSpPr>
          <p:nvPr/>
        </p:nvGrpSpPr>
        <p:grpSpPr bwMode="auto">
          <a:xfrm>
            <a:off x="0" y="441325"/>
            <a:ext cx="9099550" cy="6188075"/>
            <a:chOff x="16177" y="770208"/>
            <a:chExt cx="9099000" cy="5199701"/>
          </a:xfrm>
        </p:grpSpPr>
        <p:sp>
          <p:nvSpPr>
            <p:cNvPr id="21" name="Rectángulo redondeado 20">
              <a:extLst>
                <a:ext uri="{FF2B5EF4-FFF2-40B4-BE49-F238E27FC236}">
                  <a16:creationId xmlns:a16="http://schemas.microsoft.com/office/drawing/2014/main" id="{64E2638D-70B9-88B7-DB03-6B7648142F31}"/>
                </a:ext>
              </a:extLst>
            </p:cNvPr>
            <p:cNvSpPr/>
            <p:nvPr/>
          </p:nvSpPr>
          <p:spPr>
            <a:xfrm>
              <a:off x="2205208" y="2988552"/>
              <a:ext cx="1458824" cy="458876"/>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Postulación a licitaciones</a:t>
              </a:r>
            </a:p>
          </p:txBody>
        </p:sp>
        <p:sp>
          <p:nvSpPr>
            <p:cNvPr id="41" name="Rectángulo redondeado 20">
              <a:extLst>
                <a:ext uri="{FF2B5EF4-FFF2-40B4-BE49-F238E27FC236}">
                  <a16:creationId xmlns:a16="http://schemas.microsoft.com/office/drawing/2014/main" id="{2CE60F46-A1AD-8FD7-6ACC-6760A31C3575}"/>
                </a:ext>
              </a:extLst>
            </p:cNvPr>
            <p:cNvSpPr/>
            <p:nvPr/>
          </p:nvSpPr>
          <p:spPr>
            <a:xfrm>
              <a:off x="2244892" y="3031238"/>
              <a:ext cx="1377867" cy="377505"/>
            </a:xfrm>
            <a:prstGeom prst="roundRect">
              <a:avLst/>
            </a:prstGeom>
            <a:noFill/>
            <a:ln w="66675" cmpd="sng">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endParaRPr lang="es-ES" sz="1200" b="1" dirty="0">
                <a:solidFill>
                  <a:srgbClr val="000000"/>
                </a:solidFill>
              </a:endParaRPr>
            </a:p>
          </p:txBody>
        </p:sp>
        <p:sp>
          <p:nvSpPr>
            <p:cNvPr id="10" name="AutoShape 5">
              <a:extLst>
                <a:ext uri="{FF2B5EF4-FFF2-40B4-BE49-F238E27FC236}">
                  <a16:creationId xmlns:a16="http://schemas.microsoft.com/office/drawing/2014/main" id="{33DF6B7C-7C96-E420-1E4D-B97CF729BAD7}"/>
                </a:ext>
              </a:extLst>
            </p:cNvPr>
            <p:cNvSpPr>
              <a:spLocks noChangeArrowheads="1"/>
            </p:cNvSpPr>
            <p:nvPr/>
          </p:nvSpPr>
          <p:spPr bwMode="auto">
            <a:xfrm>
              <a:off x="16177" y="2283640"/>
              <a:ext cx="9099000" cy="2157602"/>
            </a:xfrm>
            <a:prstGeom prst="roundRect">
              <a:avLst>
                <a:gd name="adj" fmla="val 1920"/>
              </a:avLst>
            </a:prstGeom>
            <a:noFill/>
            <a:ln w="25400">
              <a:solidFill>
                <a:schemeClr val="accent5"/>
              </a:solidFill>
              <a:round/>
              <a:headEnd/>
              <a:tailEnd/>
            </a:ln>
          </p:spPr>
          <p:txBody>
            <a:bodyPr vert="vert270" lIns="13500"/>
            <a:lstStyle/>
            <a:p>
              <a:pPr algn="ctr">
                <a:defRPr/>
              </a:pPr>
              <a:r>
                <a:rPr lang="es-ES" altLang="es-ES_tradnl" sz="1050" b="1" dirty="0">
                  <a:solidFill>
                    <a:srgbClr val="000000">
                      <a:lumMod val="75000"/>
                      <a:lumOff val="25000"/>
                    </a:srgbClr>
                  </a:solidFill>
                  <a:latin typeface="Arial Narrow" panose="020B0606020202030204" pitchFamily="34" charset="0"/>
                </a:rPr>
                <a:t>Procesos</a:t>
              </a:r>
            </a:p>
          </p:txBody>
        </p:sp>
        <p:sp>
          <p:nvSpPr>
            <p:cNvPr id="7" name="AutoShape 5">
              <a:extLst>
                <a:ext uri="{FF2B5EF4-FFF2-40B4-BE49-F238E27FC236}">
                  <a16:creationId xmlns:a16="http://schemas.microsoft.com/office/drawing/2014/main" id="{73157603-1A8C-279E-0C08-5D595F9C5EA0}"/>
                </a:ext>
              </a:extLst>
            </p:cNvPr>
            <p:cNvSpPr>
              <a:spLocks noChangeArrowheads="1"/>
            </p:cNvSpPr>
            <p:nvPr/>
          </p:nvSpPr>
          <p:spPr bwMode="auto">
            <a:xfrm>
              <a:off x="16177" y="860874"/>
              <a:ext cx="9099000" cy="546397"/>
            </a:xfrm>
            <a:prstGeom prst="roundRect">
              <a:avLst>
                <a:gd name="adj" fmla="val 6153"/>
              </a:avLst>
            </a:prstGeom>
            <a:noFill/>
            <a:ln w="25400">
              <a:solidFill>
                <a:schemeClr val="accent5"/>
              </a:solidFill>
              <a:round/>
              <a:headEnd/>
              <a:tailEnd/>
            </a:ln>
          </p:spPr>
          <p:txBody>
            <a:bodyPr vert="vert270" lIns="13500"/>
            <a:lstStyle>
              <a:lvl1pPr algn="just">
                <a:spcBef>
                  <a:spcPct val="20000"/>
                </a:spcBef>
                <a:buClr>
                  <a:srgbClr val="FF9900"/>
                </a:buClr>
                <a:buFont typeface="Wingdings" panose="05000000000000000000" pitchFamily="2" charset="2"/>
                <a:buChar char="Ü"/>
                <a:defRPr sz="2000">
                  <a:solidFill>
                    <a:schemeClr val="tx1"/>
                  </a:solidFill>
                  <a:latin typeface="Tahoma" panose="020B0604030504040204" pitchFamily="34" charset="0"/>
                </a:defRPr>
              </a:lvl1pPr>
              <a:lvl2pPr marL="742950" indent="-285750" algn="just">
                <a:spcBef>
                  <a:spcPct val="20000"/>
                </a:spcBef>
                <a:buClr>
                  <a:srgbClr val="FF9900"/>
                </a:buClr>
                <a:buFont typeface="Wingdings" panose="05000000000000000000" pitchFamily="2" charset="2"/>
                <a:buChar char="ü"/>
                <a:defRPr>
                  <a:solidFill>
                    <a:schemeClr val="tx1"/>
                  </a:solidFill>
                  <a:latin typeface="Tahoma" panose="020B0604030504040204" pitchFamily="34" charset="0"/>
                </a:defRPr>
              </a:lvl2pPr>
              <a:lvl3pPr marL="1143000" indent="-228600" algn="just">
                <a:spcBef>
                  <a:spcPct val="20000"/>
                </a:spcBef>
                <a:buClr>
                  <a:srgbClr val="FF9900"/>
                </a:buClr>
                <a:buChar char="•"/>
                <a:defRPr sz="1600">
                  <a:solidFill>
                    <a:schemeClr val="tx1"/>
                  </a:solidFill>
                  <a:latin typeface="Tahoma" panose="020B0604030504040204" pitchFamily="34" charset="0"/>
                </a:defRPr>
              </a:lvl3pPr>
              <a:lvl4pPr marL="1600200" indent="-228600" algn="just">
                <a:spcBef>
                  <a:spcPct val="20000"/>
                </a:spcBef>
                <a:buClr>
                  <a:srgbClr val="FF9900"/>
                </a:buClr>
                <a:buSzPct val="70000"/>
                <a:buChar char="o"/>
                <a:defRPr sz="1400">
                  <a:solidFill>
                    <a:schemeClr val="tx1"/>
                  </a:solidFill>
                  <a:latin typeface="Tahoma" panose="020B0604030504040204" pitchFamily="34" charset="0"/>
                </a:defRPr>
              </a:lvl4pPr>
              <a:lvl5pPr marL="2057400" indent="-228600" algn="just">
                <a:spcBef>
                  <a:spcPct val="20000"/>
                </a:spcBef>
                <a:buClr>
                  <a:srgbClr val="FF9900"/>
                </a:buClr>
                <a:buFont typeface="Wingdings" panose="05000000000000000000" pitchFamily="2" charset="2"/>
                <a:buChar char="Ü"/>
                <a:defRPr sz="1400">
                  <a:solidFill>
                    <a:schemeClr val="tx1"/>
                  </a:solidFill>
                  <a:latin typeface="Tahoma" panose="020B0604030504040204" pitchFamily="34" charset="0"/>
                </a:defRPr>
              </a:lvl5pPr>
              <a:lvl6pPr marL="25146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6pPr>
              <a:lvl7pPr marL="29718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7pPr>
              <a:lvl8pPr marL="34290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8pPr>
              <a:lvl9pPr marL="38862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9pPr>
            </a:lstStyle>
            <a:p>
              <a:pPr algn="ctr" eaLnBrk="1" hangingPunct="1">
                <a:spcBef>
                  <a:spcPct val="0"/>
                </a:spcBef>
                <a:buClrTx/>
                <a:buFontTx/>
                <a:buNone/>
                <a:defRPr/>
              </a:pPr>
              <a:r>
                <a:rPr lang="es-MX" altLang="es-ES_tradnl" sz="1050" b="1" dirty="0">
                  <a:solidFill>
                    <a:srgbClr val="000000">
                      <a:lumMod val="75000"/>
                      <a:lumOff val="25000"/>
                    </a:srgbClr>
                  </a:solidFill>
                  <a:latin typeface="Arial Narrow" panose="020B0606020202030204" pitchFamily="34" charset="0"/>
                </a:rPr>
                <a:t>Misión</a:t>
              </a:r>
              <a:endParaRPr lang="es-ES_tradnl" altLang="es-ES_tradnl" sz="1050" b="1" dirty="0">
                <a:solidFill>
                  <a:srgbClr val="000000">
                    <a:lumMod val="75000"/>
                    <a:lumOff val="25000"/>
                  </a:srgbClr>
                </a:solidFill>
                <a:latin typeface="Arial Narrow" panose="020B0606020202030204" pitchFamily="34" charset="0"/>
              </a:endParaRPr>
            </a:p>
          </p:txBody>
        </p:sp>
        <p:sp>
          <p:nvSpPr>
            <p:cNvPr id="9" name="AutoShape 5">
              <a:extLst>
                <a:ext uri="{FF2B5EF4-FFF2-40B4-BE49-F238E27FC236}">
                  <a16:creationId xmlns:a16="http://schemas.microsoft.com/office/drawing/2014/main" id="{215FE794-E274-4166-0937-C8D96F30ABCC}"/>
                </a:ext>
              </a:extLst>
            </p:cNvPr>
            <p:cNvSpPr>
              <a:spLocks noChangeArrowheads="1"/>
            </p:cNvSpPr>
            <p:nvPr/>
          </p:nvSpPr>
          <p:spPr bwMode="auto">
            <a:xfrm>
              <a:off x="16177" y="1404692"/>
              <a:ext cx="9099000" cy="878948"/>
            </a:xfrm>
            <a:prstGeom prst="roundRect">
              <a:avLst>
                <a:gd name="adj" fmla="val 5119"/>
              </a:avLst>
            </a:prstGeom>
            <a:noFill/>
            <a:ln w="25400">
              <a:solidFill>
                <a:schemeClr val="accent5"/>
              </a:solidFill>
              <a:round/>
              <a:headEnd/>
              <a:tailEnd/>
            </a:ln>
          </p:spPr>
          <p:txBody>
            <a:bodyPr vert="vert270" lIns="13500"/>
            <a:lstStyle/>
            <a:p>
              <a:pPr algn="ctr">
                <a:defRPr/>
              </a:pPr>
              <a:r>
                <a:rPr lang="es-ES" altLang="es-ES_tradnl" sz="1050" b="1" dirty="0">
                  <a:solidFill>
                    <a:srgbClr val="000000">
                      <a:lumMod val="75000"/>
                      <a:lumOff val="25000"/>
                    </a:srgbClr>
                  </a:solidFill>
                  <a:latin typeface="Arial Narrow" panose="020B0606020202030204" pitchFamily="34" charset="0"/>
                </a:rPr>
                <a:t>Actores</a:t>
              </a:r>
            </a:p>
          </p:txBody>
        </p:sp>
        <p:sp>
          <p:nvSpPr>
            <p:cNvPr id="11" name="AutoShape 5">
              <a:extLst>
                <a:ext uri="{FF2B5EF4-FFF2-40B4-BE49-F238E27FC236}">
                  <a16:creationId xmlns:a16="http://schemas.microsoft.com/office/drawing/2014/main" id="{16754180-7508-C689-0989-8FA96B7FAD76}"/>
                </a:ext>
              </a:extLst>
            </p:cNvPr>
            <p:cNvSpPr>
              <a:spLocks noChangeArrowheads="1"/>
            </p:cNvSpPr>
            <p:nvPr/>
          </p:nvSpPr>
          <p:spPr bwMode="auto">
            <a:xfrm>
              <a:off x="16177" y="4431917"/>
              <a:ext cx="9099000" cy="1537992"/>
            </a:xfrm>
            <a:prstGeom prst="roundRect">
              <a:avLst>
                <a:gd name="adj" fmla="val 3490"/>
              </a:avLst>
            </a:prstGeom>
            <a:noFill/>
            <a:ln w="25400">
              <a:solidFill>
                <a:schemeClr val="accent5"/>
              </a:solidFill>
              <a:round/>
              <a:headEnd/>
              <a:tailEnd/>
            </a:ln>
          </p:spPr>
          <p:txBody>
            <a:bodyPr vert="vert270" lIns="13500"/>
            <a:lstStyle/>
            <a:p>
              <a:pPr algn="ctr">
                <a:defRPr/>
              </a:pPr>
              <a:r>
                <a:rPr lang="es-ES" altLang="es-ES_tradnl" sz="1050" b="1" dirty="0">
                  <a:solidFill>
                    <a:srgbClr val="000000">
                      <a:lumMod val="75000"/>
                      <a:lumOff val="25000"/>
                    </a:srgbClr>
                  </a:solidFill>
                  <a:latin typeface="Arial Narrow" panose="020B0606020202030204" pitchFamily="34" charset="0"/>
                </a:rPr>
                <a:t>Personas y Organización</a:t>
              </a:r>
            </a:p>
          </p:txBody>
        </p:sp>
        <p:sp>
          <p:nvSpPr>
            <p:cNvPr id="13323" name="Line 30">
              <a:extLst>
                <a:ext uri="{FF2B5EF4-FFF2-40B4-BE49-F238E27FC236}">
                  <a16:creationId xmlns:a16="http://schemas.microsoft.com/office/drawing/2014/main" id="{AA282AFD-A733-C89C-E82B-4EE55A6C9999}"/>
                </a:ext>
              </a:extLst>
            </p:cNvPr>
            <p:cNvSpPr>
              <a:spLocks noChangeShapeType="1"/>
            </p:cNvSpPr>
            <p:nvPr/>
          </p:nvSpPr>
          <p:spPr bwMode="auto">
            <a:xfrm>
              <a:off x="16177" y="2288535"/>
              <a:ext cx="9072000" cy="7017"/>
            </a:xfrm>
            <a:prstGeom prst="line">
              <a:avLst/>
            </a:prstGeom>
            <a:noFill/>
            <a:ln w="508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18" name="Rectángulo redondeado 17">
              <a:extLst>
                <a:ext uri="{FF2B5EF4-FFF2-40B4-BE49-F238E27FC236}">
                  <a16:creationId xmlns:a16="http://schemas.microsoft.com/office/drawing/2014/main" id="{F7AD91BF-29FA-ECDB-EC91-3BF189305ECD}"/>
                </a:ext>
              </a:extLst>
            </p:cNvPr>
            <p:cNvSpPr/>
            <p:nvPr/>
          </p:nvSpPr>
          <p:spPr>
            <a:xfrm>
              <a:off x="5349855" y="3160630"/>
              <a:ext cx="1790592" cy="401517"/>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fidelización de aliados</a:t>
              </a:r>
            </a:p>
          </p:txBody>
        </p:sp>
        <p:sp>
          <p:nvSpPr>
            <p:cNvPr id="38" name="Rectángulo redondeado 37">
              <a:extLst>
                <a:ext uri="{FF2B5EF4-FFF2-40B4-BE49-F238E27FC236}">
                  <a16:creationId xmlns:a16="http://schemas.microsoft.com/office/drawing/2014/main" id="{C6D9307F-B21D-C296-5E00-8ABC5153A8CC}"/>
                </a:ext>
              </a:extLst>
            </p:cNvPr>
            <p:cNvSpPr/>
            <p:nvPr/>
          </p:nvSpPr>
          <p:spPr>
            <a:xfrm>
              <a:off x="7311886" y="3726221"/>
              <a:ext cx="1701697" cy="413522"/>
            </a:xfrm>
            <a:prstGeom prst="round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Comunicaciones Externas e Internas</a:t>
              </a:r>
            </a:p>
          </p:txBody>
        </p:sp>
        <p:sp>
          <p:nvSpPr>
            <p:cNvPr id="42" name="Rectángulo redondeado 41">
              <a:extLst>
                <a:ext uri="{FF2B5EF4-FFF2-40B4-BE49-F238E27FC236}">
                  <a16:creationId xmlns:a16="http://schemas.microsoft.com/office/drawing/2014/main" id="{7767105C-416A-412D-ACE5-D52EB5B6CECC}"/>
                </a:ext>
              </a:extLst>
            </p:cNvPr>
            <p:cNvSpPr/>
            <p:nvPr/>
          </p:nvSpPr>
          <p:spPr>
            <a:xfrm>
              <a:off x="319372" y="2988552"/>
              <a:ext cx="1755669" cy="566924"/>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100" b="1" dirty="0">
                  <a:solidFill>
                    <a:srgbClr val="000000"/>
                  </a:solidFill>
                </a:rPr>
                <a:t>Gestión del conocimiento para modelos de intervención</a:t>
              </a:r>
            </a:p>
          </p:txBody>
        </p:sp>
        <p:sp>
          <p:nvSpPr>
            <p:cNvPr id="45" name="Rectángulo redondeado 44">
              <a:extLst>
                <a:ext uri="{FF2B5EF4-FFF2-40B4-BE49-F238E27FC236}">
                  <a16:creationId xmlns:a16="http://schemas.microsoft.com/office/drawing/2014/main" id="{73264CD0-9474-2A43-2DB1-4B6F1390CCC7}"/>
                </a:ext>
              </a:extLst>
            </p:cNvPr>
            <p:cNvSpPr/>
            <p:nvPr/>
          </p:nvSpPr>
          <p:spPr>
            <a:xfrm>
              <a:off x="5349855" y="3738227"/>
              <a:ext cx="1790592" cy="401516"/>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actividades de extensión</a:t>
              </a:r>
            </a:p>
          </p:txBody>
        </p:sp>
        <p:sp>
          <p:nvSpPr>
            <p:cNvPr id="53" name="Rectángulo redondeado 52">
              <a:extLst>
                <a:ext uri="{FF2B5EF4-FFF2-40B4-BE49-F238E27FC236}">
                  <a16:creationId xmlns:a16="http://schemas.microsoft.com/office/drawing/2014/main" id="{5F39CCC8-B11E-BFDC-5358-54A533DEC3D1}"/>
                </a:ext>
              </a:extLst>
            </p:cNvPr>
            <p:cNvSpPr/>
            <p:nvPr/>
          </p:nvSpPr>
          <p:spPr>
            <a:xfrm>
              <a:off x="3740227" y="2988552"/>
              <a:ext cx="1457237" cy="458876"/>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Cierre </a:t>
              </a:r>
              <a:r>
                <a:rPr lang="es-ES" sz="1200" b="1">
                  <a:solidFill>
                    <a:srgbClr val="000000">
                      <a:lumMod val="50000"/>
                      <a:lumOff val="50000"/>
                    </a:srgbClr>
                  </a:solidFill>
                </a:rPr>
                <a:t>de programas</a:t>
              </a:r>
              <a:endParaRPr lang="es-ES" sz="1200" b="1" dirty="0">
                <a:solidFill>
                  <a:srgbClr val="000000">
                    <a:lumMod val="50000"/>
                    <a:lumOff val="50000"/>
                  </a:srgbClr>
                </a:solidFill>
              </a:endParaRPr>
            </a:p>
          </p:txBody>
        </p:sp>
        <p:sp>
          <p:nvSpPr>
            <p:cNvPr id="55" name="Rectángulo redondeado 54">
              <a:extLst>
                <a:ext uri="{FF2B5EF4-FFF2-40B4-BE49-F238E27FC236}">
                  <a16:creationId xmlns:a16="http://schemas.microsoft.com/office/drawing/2014/main" id="{3FAC3A74-58BD-D2E6-4561-E92B5D060CEE}"/>
                </a:ext>
              </a:extLst>
            </p:cNvPr>
            <p:cNvSpPr/>
            <p:nvPr/>
          </p:nvSpPr>
          <p:spPr>
            <a:xfrm>
              <a:off x="2205208" y="2417625"/>
              <a:ext cx="1457237" cy="458876"/>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Implementación de programas</a:t>
              </a:r>
            </a:p>
          </p:txBody>
        </p:sp>
        <p:sp>
          <p:nvSpPr>
            <p:cNvPr id="56" name="Rectángulo redondeado 55">
              <a:extLst>
                <a:ext uri="{FF2B5EF4-FFF2-40B4-BE49-F238E27FC236}">
                  <a16:creationId xmlns:a16="http://schemas.microsoft.com/office/drawing/2014/main" id="{7B4E68D4-1380-0247-93F3-EE4ECACAE8AC}"/>
                </a:ext>
              </a:extLst>
            </p:cNvPr>
            <p:cNvSpPr/>
            <p:nvPr/>
          </p:nvSpPr>
          <p:spPr>
            <a:xfrm>
              <a:off x="219365" y="1471861"/>
              <a:ext cx="952442" cy="728332"/>
            </a:xfrm>
            <a:prstGeom prst="roundRect">
              <a:avLst>
                <a:gd name="adj" fmla="val 8637"/>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err="1">
                  <a:solidFill>
                    <a:srgbClr val="000000"/>
                  </a:solidFill>
                </a:rPr>
                <a:t>Org</a:t>
              </a:r>
              <a:r>
                <a:rPr lang="es-ES" sz="1200" b="1" dirty="0">
                  <a:solidFill>
                    <a:srgbClr val="000000"/>
                  </a:solidFill>
                </a:rPr>
                <a:t>. de </a:t>
              </a:r>
              <a:r>
                <a:rPr lang="es-ES" sz="1200" b="1" dirty="0" err="1">
                  <a:solidFill>
                    <a:srgbClr val="000000"/>
                  </a:solidFill>
                </a:rPr>
                <a:t>Adm</a:t>
              </a:r>
              <a:r>
                <a:rPr lang="es-ES" sz="1200" b="1" dirty="0">
                  <a:solidFill>
                    <a:srgbClr val="000000"/>
                  </a:solidFill>
                </a:rPr>
                <a:t>. del Estado</a:t>
              </a:r>
            </a:p>
          </p:txBody>
        </p:sp>
        <p:sp>
          <p:nvSpPr>
            <p:cNvPr id="57" name="Rectángulo redondeado 56">
              <a:extLst>
                <a:ext uri="{FF2B5EF4-FFF2-40B4-BE49-F238E27FC236}">
                  <a16:creationId xmlns:a16="http://schemas.microsoft.com/office/drawing/2014/main" id="{C386FEB9-3F9E-4396-2780-05992A627377}"/>
                </a:ext>
              </a:extLst>
            </p:cNvPr>
            <p:cNvSpPr/>
            <p:nvPr/>
          </p:nvSpPr>
          <p:spPr>
            <a:xfrm>
              <a:off x="6026089" y="1471861"/>
              <a:ext cx="973079" cy="728332"/>
            </a:xfrm>
            <a:prstGeom prst="roundRect">
              <a:avLst>
                <a:gd name="adj" fmla="val 715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Medios de comunicación</a:t>
              </a:r>
            </a:p>
          </p:txBody>
        </p:sp>
        <p:sp>
          <p:nvSpPr>
            <p:cNvPr id="58" name="Rectángulo redondeado 57">
              <a:extLst>
                <a:ext uri="{FF2B5EF4-FFF2-40B4-BE49-F238E27FC236}">
                  <a16:creationId xmlns:a16="http://schemas.microsoft.com/office/drawing/2014/main" id="{88E463FF-D611-BEF2-A930-981D3FE34AA8}"/>
                </a:ext>
              </a:extLst>
            </p:cNvPr>
            <p:cNvSpPr/>
            <p:nvPr/>
          </p:nvSpPr>
          <p:spPr>
            <a:xfrm>
              <a:off x="3130664" y="1471861"/>
              <a:ext cx="884185" cy="728332"/>
            </a:xfrm>
            <a:prstGeom prst="roundRect">
              <a:avLst>
                <a:gd name="adj" fmla="val 863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Legisladores</a:t>
              </a:r>
            </a:p>
          </p:txBody>
        </p:sp>
        <p:sp>
          <p:nvSpPr>
            <p:cNvPr id="60" name="Rectángulo redondeado 59">
              <a:extLst>
                <a:ext uri="{FF2B5EF4-FFF2-40B4-BE49-F238E27FC236}">
                  <a16:creationId xmlns:a16="http://schemas.microsoft.com/office/drawing/2014/main" id="{80FFEE31-B727-326F-E856-036FDAB34C08}"/>
                </a:ext>
              </a:extLst>
            </p:cNvPr>
            <p:cNvSpPr/>
            <p:nvPr/>
          </p:nvSpPr>
          <p:spPr>
            <a:xfrm>
              <a:off x="1206730" y="1471861"/>
              <a:ext cx="917520" cy="728332"/>
            </a:xfrm>
            <a:prstGeom prst="roundRect">
              <a:avLst>
                <a:gd name="adj" fmla="val 10598"/>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Niños y adolescentes</a:t>
              </a:r>
            </a:p>
          </p:txBody>
        </p:sp>
        <p:sp>
          <p:nvSpPr>
            <p:cNvPr id="61" name="Rectángulo redondeado 60">
              <a:extLst>
                <a:ext uri="{FF2B5EF4-FFF2-40B4-BE49-F238E27FC236}">
                  <a16:creationId xmlns:a16="http://schemas.microsoft.com/office/drawing/2014/main" id="{CE10ED42-83D7-901E-6280-FD590DCD74DF}"/>
                </a:ext>
              </a:extLst>
            </p:cNvPr>
            <p:cNvSpPr/>
            <p:nvPr/>
          </p:nvSpPr>
          <p:spPr>
            <a:xfrm>
              <a:off x="2168697" y="1471861"/>
              <a:ext cx="917520" cy="728332"/>
            </a:xfrm>
            <a:prstGeom prst="roundRect">
              <a:avLst>
                <a:gd name="adj" fmla="val 9451"/>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Adultos responsables y familias</a:t>
              </a:r>
            </a:p>
          </p:txBody>
        </p:sp>
        <p:sp>
          <p:nvSpPr>
            <p:cNvPr id="64" name="Rectángulo redondeado 63">
              <a:extLst>
                <a:ext uri="{FF2B5EF4-FFF2-40B4-BE49-F238E27FC236}">
                  <a16:creationId xmlns:a16="http://schemas.microsoft.com/office/drawing/2014/main" id="{3820E2CF-8AAE-2742-0234-7685E9372409}"/>
                </a:ext>
              </a:extLst>
            </p:cNvPr>
            <p:cNvSpPr/>
            <p:nvPr/>
          </p:nvSpPr>
          <p:spPr>
            <a:xfrm>
              <a:off x="4824424" y="1471861"/>
              <a:ext cx="1155630" cy="728332"/>
            </a:xfrm>
            <a:prstGeom prst="roundRect">
              <a:avLst>
                <a:gd name="adj" fmla="val 10598"/>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Empresas e instituciones culturales-deportivas</a:t>
              </a:r>
            </a:p>
          </p:txBody>
        </p:sp>
        <p:sp>
          <p:nvSpPr>
            <p:cNvPr id="67" name="Rectángulo redondeado 66">
              <a:extLst>
                <a:ext uri="{FF2B5EF4-FFF2-40B4-BE49-F238E27FC236}">
                  <a16:creationId xmlns:a16="http://schemas.microsoft.com/office/drawing/2014/main" id="{435279AE-FE06-A7E8-4049-DABCE045C4AA}"/>
                </a:ext>
              </a:extLst>
            </p:cNvPr>
            <p:cNvSpPr/>
            <p:nvPr/>
          </p:nvSpPr>
          <p:spPr>
            <a:xfrm>
              <a:off x="319372" y="2417625"/>
              <a:ext cx="1755669" cy="458876"/>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100" b="1" dirty="0">
                  <a:solidFill>
                    <a:srgbClr val="000000"/>
                  </a:solidFill>
                </a:rPr>
                <a:t>Diseño y Mejoramiento de modelos de intervención</a:t>
              </a:r>
            </a:p>
          </p:txBody>
        </p:sp>
        <p:sp>
          <p:nvSpPr>
            <p:cNvPr id="63" name="Rectángulo redondeado 62">
              <a:extLst>
                <a:ext uri="{FF2B5EF4-FFF2-40B4-BE49-F238E27FC236}">
                  <a16:creationId xmlns:a16="http://schemas.microsoft.com/office/drawing/2014/main" id="{1234E54B-59D5-2578-AB5B-4E5D206009F9}"/>
                </a:ext>
              </a:extLst>
            </p:cNvPr>
            <p:cNvSpPr/>
            <p:nvPr/>
          </p:nvSpPr>
          <p:spPr>
            <a:xfrm>
              <a:off x="7307124" y="3059250"/>
              <a:ext cx="1698522" cy="412188"/>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Incidencias en políticas públicas</a:t>
              </a:r>
            </a:p>
          </p:txBody>
        </p:sp>
        <p:sp>
          <p:nvSpPr>
            <p:cNvPr id="88" name="Rectángulo redondeado 87">
              <a:extLst>
                <a:ext uri="{FF2B5EF4-FFF2-40B4-BE49-F238E27FC236}">
                  <a16:creationId xmlns:a16="http://schemas.microsoft.com/office/drawing/2014/main" id="{48D246D0-F036-6645-6504-735DBFD69BFE}"/>
                </a:ext>
              </a:extLst>
            </p:cNvPr>
            <p:cNvSpPr/>
            <p:nvPr/>
          </p:nvSpPr>
          <p:spPr>
            <a:xfrm>
              <a:off x="744796" y="926279"/>
              <a:ext cx="7654462" cy="405518"/>
            </a:xfrm>
            <a:prstGeom prst="roundRect">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CL" sz="1600" b="1" dirty="0">
                  <a:solidFill>
                    <a:srgbClr val="000000"/>
                  </a:solidFill>
                </a:rPr>
                <a:t>Contribuir significativamente para cambiar la realidad de la niñez y adolescencia en situación </a:t>
              </a:r>
              <a:r>
                <a:rPr lang="es-CL" b="1" dirty="0">
                  <a:solidFill>
                    <a:srgbClr val="000000"/>
                  </a:solidFill>
                </a:rPr>
                <a:t>de vulnerabilidad</a:t>
              </a:r>
              <a:endParaRPr lang="es-ES" b="1" dirty="0">
                <a:solidFill>
                  <a:srgbClr val="FF0000"/>
                </a:solidFill>
              </a:endParaRPr>
            </a:p>
          </p:txBody>
        </p:sp>
        <p:sp>
          <p:nvSpPr>
            <p:cNvPr id="91" name="Rectángulo redondeado 90">
              <a:extLst>
                <a:ext uri="{FF2B5EF4-FFF2-40B4-BE49-F238E27FC236}">
                  <a16:creationId xmlns:a16="http://schemas.microsoft.com/office/drawing/2014/main" id="{1AB0BD3A-391E-0106-6D56-2F8B8A0E27FC}"/>
                </a:ext>
              </a:extLst>
            </p:cNvPr>
            <p:cNvSpPr/>
            <p:nvPr/>
          </p:nvSpPr>
          <p:spPr>
            <a:xfrm>
              <a:off x="7043615" y="1471861"/>
              <a:ext cx="917520" cy="728332"/>
            </a:xfrm>
            <a:prstGeom prst="roundRect">
              <a:avLst>
                <a:gd name="adj" fmla="val 863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Líderes de opinión</a:t>
              </a:r>
            </a:p>
          </p:txBody>
        </p:sp>
        <p:sp>
          <p:nvSpPr>
            <p:cNvPr id="92" name="Rectángulo redondeado 91">
              <a:extLst>
                <a:ext uri="{FF2B5EF4-FFF2-40B4-BE49-F238E27FC236}">
                  <a16:creationId xmlns:a16="http://schemas.microsoft.com/office/drawing/2014/main" id="{CC9B50E8-3D01-3301-5318-03E09CC146E0}"/>
                </a:ext>
              </a:extLst>
            </p:cNvPr>
            <p:cNvSpPr/>
            <p:nvPr/>
          </p:nvSpPr>
          <p:spPr>
            <a:xfrm>
              <a:off x="3740227" y="3559479"/>
              <a:ext cx="1457237" cy="458876"/>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acreditación</a:t>
              </a:r>
            </a:p>
          </p:txBody>
        </p:sp>
        <p:sp>
          <p:nvSpPr>
            <p:cNvPr id="50" name="Rectángulo redondeado 49">
              <a:extLst>
                <a:ext uri="{FF2B5EF4-FFF2-40B4-BE49-F238E27FC236}">
                  <a16:creationId xmlns:a16="http://schemas.microsoft.com/office/drawing/2014/main" id="{82E7DD3C-D3FE-2E34-8C1B-CFCDBB6D51BE}"/>
                </a:ext>
              </a:extLst>
            </p:cNvPr>
            <p:cNvSpPr/>
            <p:nvPr/>
          </p:nvSpPr>
          <p:spPr>
            <a:xfrm>
              <a:off x="2897316" y="5046822"/>
              <a:ext cx="2430315" cy="405518"/>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Riesgos físicos y psicosociales</a:t>
              </a:r>
            </a:p>
          </p:txBody>
        </p:sp>
        <p:sp>
          <p:nvSpPr>
            <p:cNvPr id="52" name="Rectángulo redondeado 51">
              <a:extLst>
                <a:ext uri="{FF2B5EF4-FFF2-40B4-BE49-F238E27FC236}">
                  <a16:creationId xmlns:a16="http://schemas.microsoft.com/office/drawing/2014/main" id="{22DB5B23-E13F-BD1D-2D7A-8BEFA97D4959}"/>
                </a:ext>
              </a:extLst>
            </p:cNvPr>
            <p:cNvSpPr/>
            <p:nvPr/>
          </p:nvSpPr>
          <p:spPr>
            <a:xfrm>
              <a:off x="7311886" y="4562602"/>
              <a:ext cx="1698522" cy="362832"/>
            </a:xfrm>
            <a:prstGeom prst="round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Gestión de </a:t>
              </a:r>
              <a:r>
                <a:rPr lang="es-ES" sz="1200" b="1">
                  <a:solidFill>
                    <a:srgbClr val="000000"/>
                  </a:solidFill>
                </a:rPr>
                <a:t>la Infraestructura</a:t>
              </a:r>
              <a:endParaRPr lang="es-ES" sz="1200" b="1" dirty="0">
                <a:solidFill>
                  <a:srgbClr val="000000"/>
                </a:solidFill>
              </a:endParaRPr>
            </a:p>
          </p:txBody>
        </p:sp>
        <p:sp>
          <p:nvSpPr>
            <p:cNvPr id="62" name="Rectángulo redondeado 61">
              <a:extLst>
                <a:ext uri="{FF2B5EF4-FFF2-40B4-BE49-F238E27FC236}">
                  <a16:creationId xmlns:a16="http://schemas.microsoft.com/office/drawing/2014/main" id="{836662A4-31E5-F8D0-052B-DF9211F00DC5}"/>
                </a:ext>
              </a:extLst>
            </p:cNvPr>
            <p:cNvSpPr/>
            <p:nvPr/>
          </p:nvSpPr>
          <p:spPr>
            <a:xfrm>
              <a:off x="7303949" y="5046822"/>
              <a:ext cx="1698522" cy="405518"/>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Administración de Rec. Financieros</a:t>
              </a:r>
            </a:p>
          </p:txBody>
        </p:sp>
        <p:sp>
          <p:nvSpPr>
            <p:cNvPr id="65" name="Rectángulo redondeado 64">
              <a:extLst>
                <a:ext uri="{FF2B5EF4-FFF2-40B4-BE49-F238E27FC236}">
                  <a16:creationId xmlns:a16="http://schemas.microsoft.com/office/drawing/2014/main" id="{4A191D30-42C1-BC2E-3434-9E8B242D7C2E}"/>
                </a:ext>
              </a:extLst>
            </p:cNvPr>
            <p:cNvSpPr/>
            <p:nvPr/>
          </p:nvSpPr>
          <p:spPr>
            <a:xfrm>
              <a:off x="386043" y="4562602"/>
              <a:ext cx="2430315" cy="40551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Desarrollo cultura interna y buen clima </a:t>
              </a:r>
            </a:p>
          </p:txBody>
        </p:sp>
        <p:sp>
          <p:nvSpPr>
            <p:cNvPr id="66" name="Rectángulo redondeado 65">
              <a:extLst>
                <a:ext uri="{FF2B5EF4-FFF2-40B4-BE49-F238E27FC236}">
                  <a16:creationId xmlns:a16="http://schemas.microsoft.com/office/drawing/2014/main" id="{17E6E531-8B42-25AE-FFD2-7304165C9BAF}"/>
                </a:ext>
              </a:extLst>
            </p:cNvPr>
            <p:cNvSpPr/>
            <p:nvPr/>
          </p:nvSpPr>
          <p:spPr>
            <a:xfrm>
              <a:off x="2897316" y="4562602"/>
              <a:ext cx="2430315" cy="40551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Mejora del desempeño profesional</a:t>
              </a:r>
            </a:p>
          </p:txBody>
        </p:sp>
        <p:sp>
          <p:nvSpPr>
            <p:cNvPr id="70" name="Rectángulo redondeado 69">
              <a:extLst>
                <a:ext uri="{FF2B5EF4-FFF2-40B4-BE49-F238E27FC236}">
                  <a16:creationId xmlns:a16="http://schemas.microsoft.com/office/drawing/2014/main" id="{CF31B9A2-940E-F343-5B3C-5C75F422D049}"/>
                </a:ext>
              </a:extLst>
            </p:cNvPr>
            <p:cNvSpPr/>
            <p:nvPr/>
          </p:nvSpPr>
          <p:spPr>
            <a:xfrm>
              <a:off x="384455" y="5046822"/>
              <a:ext cx="2430316" cy="40551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Selección, Inducción y Retención de Colaboradores</a:t>
              </a:r>
            </a:p>
          </p:txBody>
        </p:sp>
        <p:sp>
          <p:nvSpPr>
            <p:cNvPr id="72" name="Rectángulo redondeado 71">
              <a:extLst>
                <a:ext uri="{FF2B5EF4-FFF2-40B4-BE49-F238E27FC236}">
                  <a16:creationId xmlns:a16="http://schemas.microsoft.com/office/drawing/2014/main" id="{BE14C022-3AAB-0A21-3E1D-7595A2C70DBC}"/>
                </a:ext>
              </a:extLst>
            </p:cNvPr>
            <p:cNvSpPr/>
            <p:nvPr/>
          </p:nvSpPr>
          <p:spPr>
            <a:xfrm>
              <a:off x="5410176" y="5046822"/>
              <a:ext cx="1811229" cy="405518"/>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Control </a:t>
              </a:r>
              <a:r>
                <a:rPr lang="es-ES" sz="1200" b="1">
                  <a:solidFill>
                    <a:srgbClr val="000000">
                      <a:lumMod val="50000"/>
                      <a:lumOff val="50000"/>
                    </a:srgbClr>
                  </a:solidFill>
                </a:rPr>
                <a:t>de Gestión</a:t>
              </a:r>
              <a:endParaRPr lang="es-ES" sz="1200" b="1" dirty="0">
                <a:solidFill>
                  <a:srgbClr val="000000">
                    <a:lumMod val="50000"/>
                    <a:lumOff val="50000"/>
                  </a:srgbClr>
                </a:solidFill>
              </a:endParaRPr>
            </a:p>
          </p:txBody>
        </p:sp>
        <p:sp>
          <p:nvSpPr>
            <p:cNvPr id="75" name="Rectángulo redondeado 74">
              <a:extLst>
                <a:ext uri="{FF2B5EF4-FFF2-40B4-BE49-F238E27FC236}">
                  <a16:creationId xmlns:a16="http://schemas.microsoft.com/office/drawing/2014/main" id="{3679C55E-DB76-394B-DA1F-A813BE901921}"/>
                </a:ext>
              </a:extLst>
            </p:cNvPr>
            <p:cNvSpPr/>
            <p:nvPr/>
          </p:nvSpPr>
          <p:spPr>
            <a:xfrm>
              <a:off x="5410176" y="4562602"/>
              <a:ext cx="1811229" cy="362832"/>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Gestión </a:t>
              </a:r>
              <a:r>
                <a:rPr lang="es-ES" sz="1200" b="1">
                  <a:solidFill>
                    <a:srgbClr val="000000"/>
                  </a:solidFill>
                </a:rPr>
                <a:t>de T.I.</a:t>
              </a:r>
              <a:endParaRPr lang="es-ES" sz="1200" b="1" dirty="0">
                <a:solidFill>
                  <a:srgbClr val="000000"/>
                </a:solidFill>
              </a:endParaRPr>
            </a:p>
          </p:txBody>
        </p:sp>
        <p:sp>
          <p:nvSpPr>
            <p:cNvPr id="69" name="Rectángulo redondeado 68">
              <a:extLst>
                <a:ext uri="{FF2B5EF4-FFF2-40B4-BE49-F238E27FC236}">
                  <a16:creationId xmlns:a16="http://schemas.microsoft.com/office/drawing/2014/main" id="{A86EB470-05FE-9007-5964-619A6886CE5F}"/>
                </a:ext>
              </a:extLst>
            </p:cNvPr>
            <p:cNvSpPr/>
            <p:nvPr/>
          </p:nvSpPr>
          <p:spPr>
            <a:xfrm>
              <a:off x="8005582" y="1471861"/>
              <a:ext cx="1068322" cy="728332"/>
            </a:xfrm>
            <a:prstGeom prst="roundRect">
              <a:avLst>
                <a:gd name="adj" fmla="val 5601"/>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Organismos internacionales e instituciones académicas</a:t>
              </a:r>
            </a:p>
          </p:txBody>
        </p:sp>
        <p:sp>
          <p:nvSpPr>
            <p:cNvPr id="46" name="Rectángulo redondeado 45">
              <a:extLst>
                <a:ext uri="{FF2B5EF4-FFF2-40B4-BE49-F238E27FC236}">
                  <a16:creationId xmlns:a16="http://schemas.microsoft.com/office/drawing/2014/main" id="{F30E4C7C-21CB-59E7-C49F-90FD8BCFCA26}"/>
                </a:ext>
              </a:extLst>
            </p:cNvPr>
            <p:cNvSpPr/>
            <p:nvPr/>
          </p:nvSpPr>
          <p:spPr>
            <a:xfrm>
              <a:off x="4043422" y="1462524"/>
              <a:ext cx="747667" cy="729665"/>
            </a:xfrm>
            <a:prstGeom prst="roundRect">
              <a:avLst>
                <a:gd name="adj" fmla="val 863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a:solidFill>
                    <a:srgbClr val="000000"/>
                  </a:solidFill>
                </a:rPr>
                <a:t>Otras OCAS</a:t>
              </a:r>
              <a:endParaRPr lang="es-ES" sz="1200" b="1" dirty="0">
                <a:solidFill>
                  <a:srgbClr val="000000"/>
                </a:solidFill>
              </a:endParaRPr>
            </a:p>
          </p:txBody>
        </p:sp>
        <p:sp>
          <p:nvSpPr>
            <p:cNvPr id="47" name="Rectángulo redondeado 46">
              <a:extLst>
                <a:ext uri="{FF2B5EF4-FFF2-40B4-BE49-F238E27FC236}">
                  <a16:creationId xmlns:a16="http://schemas.microsoft.com/office/drawing/2014/main" id="{491D7D56-FFF8-341D-E8FD-AE457EF822B5}"/>
                </a:ext>
              </a:extLst>
            </p:cNvPr>
            <p:cNvSpPr/>
            <p:nvPr/>
          </p:nvSpPr>
          <p:spPr>
            <a:xfrm>
              <a:off x="2205208" y="3558144"/>
              <a:ext cx="1457237" cy="458876"/>
            </a:xfrm>
            <a:prstGeom prst="round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Evaluación de Resultados</a:t>
              </a:r>
            </a:p>
          </p:txBody>
        </p:sp>
        <p:sp>
          <p:nvSpPr>
            <p:cNvPr id="104" name="Rectángulo 103">
              <a:extLst>
                <a:ext uri="{FF2B5EF4-FFF2-40B4-BE49-F238E27FC236}">
                  <a16:creationId xmlns:a16="http://schemas.microsoft.com/office/drawing/2014/main" id="{4F12A349-8EDD-07EA-FAD0-8F804555E1FE}"/>
                </a:ext>
              </a:extLst>
            </p:cNvPr>
            <p:cNvSpPr/>
            <p:nvPr/>
          </p:nvSpPr>
          <p:spPr>
            <a:xfrm>
              <a:off x="236827" y="5684446"/>
              <a:ext cx="1082610" cy="244112"/>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900" b="1" i="1" dirty="0">
                  <a:solidFill>
                    <a:srgbClr val="000000"/>
                  </a:solidFill>
                  <a:effectLst>
                    <a:outerShdw blurRad="38100" dist="38100" dir="2700000" algn="tl">
                      <a:srgbClr val="000000">
                        <a:alpha val="43137"/>
                      </a:srgbClr>
                    </a:outerShdw>
                  </a:effectLst>
                </a:rPr>
                <a:t>Priorización FCN</a:t>
              </a:r>
            </a:p>
          </p:txBody>
        </p:sp>
        <p:sp>
          <p:nvSpPr>
            <p:cNvPr id="2" name="Rectángulo 1">
              <a:extLst>
                <a:ext uri="{FF2B5EF4-FFF2-40B4-BE49-F238E27FC236}">
                  <a16:creationId xmlns:a16="http://schemas.microsoft.com/office/drawing/2014/main" id="{1C78191D-3556-7609-B6E2-F860366A0EB5}"/>
                </a:ext>
              </a:extLst>
            </p:cNvPr>
            <p:cNvSpPr/>
            <p:nvPr/>
          </p:nvSpPr>
          <p:spPr>
            <a:xfrm>
              <a:off x="4111679" y="770208"/>
              <a:ext cx="4573312" cy="1546038"/>
            </a:xfrm>
            <a:prstGeom prst="rect">
              <a:avLst/>
            </a:prstGeom>
            <a:solidFill>
              <a:schemeClr val="bg1"/>
            </a:solidFill>
            <a:ln>
              <a:solidFill>
                <a:schemeClr val="tx1"/>
              </a:solidFill>
            </a:ln>
          </p:spPr>
          <p:txBody>
            <a:bodyPr>
              <a:spAutoFit/>
            </a:bodyPr>
            <a:lstStyle/>
            <a:p>
              <a:pPr>
                <a:defRPr/>
              </a:pPr>
              <a:r>
                <a:rPr lang="es-ES" sz="1050" b="1" i="1" dirty="0">
                  <a:solidFill>
                    <a:srgbClr val="000000"/>
                  </a:solidFill>
                </a:rPr>
                <a:t>Objetivos Estratégicos:</a:t>
              </a:r>
            </a:p>
            <a:p>
              <a:pPr marL="257175" indent="-257175">
                <a:buFont typeface="+mj-lt"/>
                <a:buAutoNum type="arabicPeriod"/>
                <a:defRPr/>
              </a:pPr>
              <a:r>
                <a:rPr lang="es-ES" sz="1050" b="1" i="1" dirty="0">
                  <a:solidFill>
                    <a:srgbClr val="00B0F0"/>
                  </a:solidFill>
                </a:rPr>
                <a:t>Crecimiento orgánico, sostenible y con calidad.</a:t>
              </a:r>
            </a:p>
            <a:p>
              <a:pPr marL="257175" indent="-257175">
                <a:buFont typeface="+mj-lt"/>
                <a:buAutoNum type="arabicPeriod"/>
                <a:defRPr/>
              </a:pPr>
              <a:r>
                <a:rPr lang="es-ES" sz="1050" b="1" i="1" dirty="0">
                  <a:solidFill>
                    <a:srgbClr val="C00000"/>
                  </a:solidFill>
                </a:rPr>
                <a:t>Medición y mejora de los resultados de los programas a nivel de usuarios.</a:t>
              </a:r>
            </a:p>
            <a:p>
              <a:pPr marL="257175" indent="-257175">
                <a:buFont typeface="+mj-lt"/>
                <a:buAutoNum type="arabicPeriod"/>
                <a:defRPr/>
              </a:pPr>
              <a:r>
                <a:rPr lang="es-ES" sz="1050" b="1" i="1" dirty="0">
                  <a:solidFill>
                    <a:srgbClr val="7030A0"/>
                  </a:solidFill>
                </a:rPr>
                <a:t>Desarrollo de prácticas y ámbitos innovadores (prevención). </a:t>
              </a:r>
            </a:p>
            <a:p>
              <a:pPr marL="257175" indent="-257175">
                <a:buFont typeface="+mj-lt"/>
                <a:buAutoNum type="arabicPeriod"/>
                <a:defRPr/>
              </a:pPr>
              <a:r>
                <a:rPr lang="es-ES" sz="1050" b="1" i="1" dirty="0">
                  <a:solidFill>
                    <a:srgbClr val="00B050"/>
                  </a:solidFill>
                </a:rPr>
                <a:t>Desarrollo continuo de las personas y de su compromiso.</a:t>
              </a:r>
            </a:p>
            <a:p>
              <a:pPr marL="257175" indent="-257175">
                <a:buFont typeface="+mj-lt"/>
                <a:buAutoNum type="arabicPeriod"/>
                <a:defRPr/>
              </a:pPr>
              <a:r>
                <a:rPr lang="es-ES" sz="1050" b="1" i="1" dirty="0">
                  <a:solidFill>
                    <a:srgbClr val="002060"/>
                  </a:solidFill>
                </a:rPr>
                <a:t>Gestión del patrimonio institucional.</a:t>
              </a:r>
            </a:p>
            <a:p>
              <a:pPr marL="257175" indent="-257175">
                <a:buFont typeface="+mj-lt"/>
                <a:buAutoNum type="arabicPeriod"/>
                <a:defRPr/>
              </a:pPr>
              <a:r>
                <a:rPr lang="es-ES" sz="1050" b="1" i="1" dirty="0">
                  <a:solidFill>
                    <a:srgbClr val="333399"/>
                  </a:solidFill>
                </a:rPr>
                <a:t>Reputación corporativa y posicionamiento de la Fundación.</a:t>
              </a:r>
            </a:p>
            <a:p>
              <a:pPr marL="257175" indent="-257175">
                <a:buFont typeface="+mj-lt"/>
                <a:buAutoNum type="arabicPeriod"/>
                <a:defRPr/>
              </a:pPr>
              <a:r>
                <a:rPr lang="es-ES" sz="1050" b="1" i="1" dirty="0">
                  <a:solidFill>
                    <a:srgbClr val="FFFF00"/>
                  </a:solidFill>
                  <a:effectLst>
                    <a:outerShdw blurRad="38100" dist="38100" dir="2700000" algn="tl">
                      <a:srgbClr val="000000">
                        <a:alpha val="43137"/>
                      </a:srgbClr>
                    </a:outerShdw>
                  </a:effectLst>
                </a:rPr>
                <a:t>Incidencia en políticas públicas de niñez y adolescencia.</a:t>
              </a:r>
            </a:p>
          </p:txBody>
        </p:sp>
        <p:sp>
          <p:nvSpPr>
            <p:cNvPr id="44" name="Rectángulo redondeado 20">
              <a:extLst>
                <a:ext uri="{FF2B5EF4-FFF2-40B4-BE49-F238E27FC236}">
                  <a16:creationId xmlns:a16="http://schemas.microsoft.com/office/drawing/2014/main" id="{E122C293-163F-0016-1B86-5EFC227DE0D8}"/>
                </a:ext>
              </a:extLst>
            </p:cNvPr>
            <p:cNvSpPr/>
            <p:nvPr/>
          </p:nvSpPr>
          <p:spPr>
            <a:xfrm>
              <a:off x="5387952" y="2448305"/>
              <a:ext cx="1701697" cy="486889"/>
            </a:xfrm>
            <a:prstGeom prst="roundRect">
              <a:avLst/>
            </a:prstGeom>
            <a:noFill/>
            <a:ln w="66675" cmpd="sng">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endParaRPr lang="es-ES" sz="1200" b="1" dirty="0">
                <a:solidFill>
                  <a:srgbClr val="000000"/>
                </a:solidFill>
              </a:endParaRPr>
            </a:p>
          </p:txBody>
        </p:sp>
        <p:sp>
          <p:nvSpPr>
            <p:cNvPr id="26" name="Rectángulo redondeado 25">
              <a:extLst>
                <a:ext uri="{FF2B5EF4-FFF2-40B4-BE49-F238E27FC236}">
                  <a16:creationId xmlns:a16="http://schemas.microsoft.com/office/drawing/2014/main" id="{DA018F4D-5B6C-E7B0-D65D-33CB7714F412}"/>
                </a:ext>
              </a:extLst>
            </p:cNvPr>
            <p:cNvSpPr/>
            <p:nvPr/>
          </p:nvSpPr>
          <p:spPr>
            <a:xfrm>
              <a:off x="5349855" y="2417625"/>
              <a:ext cx="1782655" cy="553585"/>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100" b="1" dirty="0">
                  <a:solidFill>
                    <a:srgbClr val="000000"/>
                  </a:solidFill>
                </a:rPr>
                <a:t>Gestión de alianzas y aportes (inc. fondos concursables)</a:t>
              </a:r>
            </a:p>
          </p:txBody>
        </p:sp>
        <p:sp>
          <p:nvSpPr>
            <p:cNvPr id="54" name="Rectángulo redondeado 53">
              <a:extLst>
                <a:ext uri="{FF2B5EF4-FFF2-40B4-BE49-F238E27FC236}">
                  <a16:creationId xmlns:a16="http://schemas.microsoft.com/office/drawing/2014/main" id="{E3EBAFD2-CCDD-27CB-5709-6B8D91C14450}"/>
                </a:ext>
              </a:extLst>
            </p:cNvPr>
            <p:cNvSpPr/>
            <p:nvPr/>
          </p:nvSpPr>
          <p:spPr>
            <a:xfrm>
              <a:off x="3740227" y="2417625"/>
              <a:ext cx="1457237" cy="458876"/>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Ejecución de programas</a:t>
              </a:r>
            </a:p>
          </p:txBody>
        </p:sp>
        <p:sp>
          <p:nvSpPr>
            <p:cNvPr id="43" name="Rectángulo redondeado 42">
              <a:extLst>
                <a:ext uri="{FF2B5EF4-FFF2-40B4-BE49-F238E27FC236}">
                  <a16:creationId xmlns:a16="http://schemas.microsoft.com/office/drawing/2014/main" id="{09E4C9F3-9570-4D7D-BB36-538DFE2D8C9C}"/>
                </a:ext>
              </a:extLst>
            </p:cNvPr>
            <p:cNvSpPr/>
            <p:nvPr/>
          </p:nvSpPr>
          <p:spPr>
            <a:xfrm>
              <a:off x="7311886" y="2417625"/>
              <a:ext cx="1698522" cy="386843"/>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alianzas académicas</a:t>
              </a:r>
            </a:p>
          </p:txBody>
        </p:sp>
      </p:grpSp>
      <p:sp>
        <p:nvSpPr>
          <p:cNvPr id="13315" name="Título 1">
            <a:extLst>
              <a:ext uri="{FF2B5EF4-FFF2-40B4-BE49-F238E27FC236}">
                <a16:creationId xmlns:a16="http://schemas.microsoft.com/office/drawing/2014/main" id="{CF5F8554-6E14-843A-F167-6E99F6F18C76}"/>
              </a:ext>
            </a:extLst>
          </p:cNvPr>
          <p:cNvSpPr txBox="1">
            <a:spLocks/>
          </p:cNvSpPr>
          <p:nvPr/>
        </p:nvSpPr>
        <p:spPr bwMode="auto">
          <a:xfrm>
            <a:off x="1547813" y="115888"/>
            <a:ext cx="63849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n-US" sz="1800" b="1">
                <a:solidFill>
                  <a:srgbClr val="000000"/>
                </a:solidFill>
                <a:latin typeface="Arial Black" panose="020B0604020202020204" pitchFamily="34" charset="0"/>
                <a:ea typeface="MS PGothic" panose="020B0600070205080204" pitchFamily="34" charset="-128"/>
              </a:rPr>
              <a:t>Plan Estratégico de la Fundación</a:t>
            </a:r>
          </a:p>
        </p:txBody>
      </p:sp>
      <p:sp>
        <p:nvSpPr>
          <p:cNvPr id="13316" name="Elipse 2">
            <a:hlinkClick r:id="rId4" action="ppaction://hlinksldjump"/>
            <a:extLst>
              <a:ext uri="{FF2B5EF4-FFF2-40B4-BE49-F238E27FC236}">
                <a16:creationId xmlns:a16="http://schemas.microsoft.com/office/drawing/2014/main" id="{FEE9F3CC-7E20-1628-C804-2747B0D3F593}"/>
              </a:ext>
            </a:extLst>
          </p:cNvPr>
          <p:cNvSpPr>
            <a:spLocks noChangeArrowheads="1"/>
          </p:cNvSpPr>
          <p:nvPr/>
        </p:nvSpPr>
        <p:spPr bwMode="auto">
          <a:xfrm>
            <a:off x="220663" y="725488"/>
            <a:ext cx="242887" cy="22225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s-CL" altLang="en-US" sz="2400">
              <a:solidFill>
                <a:srgbClr val="000000"/>
              </a:solidFill>
              <a:latin typeface="Arial" panose="020B0604020202020204" pitchFamily="34" charset="0"/>
              <a:ea typeface="MS PGothic" panose="020B0600070205080204" pitchFamily="34" charset="-128"/>
            </a:endParaRPr>
          </a:p>
        </p:txBody>
      </p:sp>
      <p:pic>
        <p:nvPicPr>
          <p:cNvPr id="48" name="Imagen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2BFF42D-EF78-B158-910E-C7585CBB854D}"/>
              </a:ext>
            </a:extLst>
          </p:cNvPr>
          <p:cNvSpPr txBox="1">
            <a:spLocks noChangeArrowheads="1"/>
          </p:cNvSpPr>
          <p:nvPr/>
        </p:nvSpPr>
        <p:spPr bwMode="auto">
          <a:xfrm>
            <a:off x="808038"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1.1 Indicadores de la Misión</a:t>
            </a:r>
          </a:p>
        </p:txBody>
      </p:sp>
      <p:graphicFrame>
        <p:nvGraphicFramePr>
          <p:cNvPr id="2" name="Tabla 1">
            <a:extLst>
              <a:ext uri="{FF2B5EF4-FFF2-40B4-BE49-F238E27FC236}">
                <a16:creationId xmlns:a16="http://schemas.microsoft.com/office/drawing/2014/main" id="{7B70F214-4956-5823-33FB-D3CF1F732481}"/>
              </a:ext>
            </a:extLst>
          </p:cNvPr>
          <p:cNvGraphicFramePr>
            <a:graphicFrameLocks noGrp="1"/>
          </p:cNvGraphicFramePr>
          <p:nvPr>
            <p:extLst>
              <p:ext uri="{D42A27DB-BD31-4B8C-83A1-F6EECF244321}">
                <p14:modId xmlns:p14="http://schemas.microsoft.com/office/powerpoint/2010/main" val="976915767"/>
              </p:ext>
            </p:extLst>
          </p:nvPr>
        </p:nvGraphicFramePr>
        <p:xfrm>
          <a:off x="0" y="1027113"/>
          <a:ext cx="9144000" cy="1928812"/>
        </p:xfrm>
        <a:graphic>
          <a:graphicData uri="http://schemas.openxmlformats.org/drawingml/2006/table">
            <a:tbl>
              <a:tblPr/>
              <a:tblGrid>
                <a:gridCol w="1692330">
                  <a:extLst>
                    <a:ext uri="{9D8B030D-6E8A-4147-A177-3AD203B41FA5}">
                      <a16:colId xmlns:a16="http://schemas.microsoft.com/office/drawing/2014/main" val="20000"/>
                    </a:ext>
                  </a:extLst>
                </a:gridCol>
                <a:gridCol w="713413">
                  <a:extLst>
                    <a:ext uri="{9D8B030D-6E8A-4147-A177-3AD203B41FA5}">
                      <a16:colId xmlns:a16="http://schemas.microsoft.com/office/drawing/2014/main" val="20001"/>
                    </a:ext>
                  </a:extLst>
                </a:gridCol>
                <a:gridCol w="574607">
                  <a:extLst>
                    <a:ext uri="{9D8B030D-6E8A-4147-A177-3AD203B41FA5}">
                      <a16:colId xmlns:a16="http://schemas.microsoft.com/office/drawing/2014/main" val="20002"/>
                    </a:ext>
                  </a:extLst>
                </a:gridCol>
                <a:gridCol w="818652">
                  <a:extLst>
                    <a:ext uri="{9D8B030D-6E8A-4147-A177-3AD203B41FA5}">
                      <a16:colId xmlns:a16="http://schemas.microsoft.com/office/drawing/2014/main" val="20003"/>
                    </a:ext>
                  </a:extLst>
                </a:gridCol>
                <a:gridCol w="1001598">
                  <a:extLst>
                    <a:ext uri="{9D8B030D-6E8A-4147-A177-3AD203B41FA5}">
                      <a16:colId xmlns:a16="http://schemas.microsoft.com/office/drawing/2014/main" val="2766641514"/>
                    </a:ext>
                  </a:extLst>
                </a:gridCol>
                <a:gridCol w="949461">
                  <a:extLst>
                    <a:ext uri="{9D8B030D-6E8A-4147-A177-3AD203B41FA5}">
                      <a16:colId xmlns:a16="http://schemas.microsoft.com/office/drawing/2014/main" val="3792687006"/>
                    </a:ext>
                  </a:extLst>
                </a:gridCol>
                <a:gridCol w="1065865">
                  <a:extLst>
                    <a:ext uri="{9D8B030D-6E8A-4147-A177-3AD203B41FA5}">
                      <a16:colId xmlns:a16="http://schemas.microsoft.com/office/drawing/2014/main" val="20004"/>
                    </a:ext>
                  </a:extLst>
                </a:gridCol>
                <a:gridCol w="1335428">
                  <a:extLst>
                    <a:ext uri="{9D8B030D-6E8A-4147-A177-3AD203B41FA5}">
                      <a16:colId xmlns:a16="http://schemas.microsoft.com/office/drawing/2014/main" val="20005"/>
                    </a:ext>
                  </a:extLst>
                </a:gridCol>
                <a:gridCol w="992646">
                  <a:extLst>
                    <a:ext uri="{9D8B030D-6E8A-4147-A177-3AD203B41FA5}">
                      <a16:colId xmlns:a16="http://schemas.microsoft.com/office/drawing/2014/main" val="20006"/>
                    </a:ext>
                  </a:extLst>
                </a:gridCol>
              </a:tblGrid>
              <a:tr h="639119">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89693">
                <a:tc>
                  <a:txBody>
                    <a:bodyPr/>
                    <a:lstStyle/>
                    <a:p>
                      <a:pPr algn="ctr" rtl="0" fontAlgn="ctr"/>
                      <a:r>
                        <a:rPr lang="es-ES" sz="1400" b="0" i="0" u="none" strike="noStrike" dirty="0">
                          <a:solidFill>
                            <a:schemeClr val="tx1"/>
                          </a:solidFill>
                          <a:effectLst/>
                          <a:latin typeface="Arial" panose="020B0604020202020204" pitchFamily="34" charset="0"/>
                          <a:cs typeface="Arial" panose="020B0604020202020204" pitchFamily="34" charset="0"/>
                        </a:rPr>
                        <a:t>% NNA que identifican cambios positivos al termino del proceso de intervención</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1" i="0" u="none" strike="noStrike" baseline="0" dirty="0" smtClean="0">
                          <a:solidFill>
                            <a:srgbClr val="000000"/>
                          </a:solidFill>
                          <a:effectLst/>
                          <a:latin typeface="Arial" panose="020B0604020202020204" pitchFamily="34" charset="0"/>
                          <a:cs typeface="Arial" panose="020B0604020202020204" pitchFamily="34" charset="0"/>
                        </a:rPr>
                        <a:t>No se </a:t>
                      </a:r>
                      <a:r>
                        <a:rPr lang="es-CL" sz="1200" b="1" i="0" u="none" strike="noStrike" baseline="0" noProof="0" dirty="0" smtClean="0">
                          <a:solidFill>
                            <a:srgbClr val="000000"/>
                          </a:solidFill>
                          <a:effectLst/>
                          <a:latin typeface="Arial" panose="020B0604020202020204" pitchFamily="34" charset="0"/>
                          <a:cs typeface="Arial" panose="020B0604020202020204" pitchFamily="34" charset="0"/>
                        </a:rPr>
                        <a:t>midió</a:t>
                      </a:r>
                      <a:endParaRPr lang="es-CL" sz="1200" b="1" i="0" u="none" strike="noStrike" baseline="0" noProof="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baseline="0" dirty="0" smtClean="0">
                          <a:solidFill>
                            <a:srgbClr val="000000"/>
                          </a:solidFill>
                          <a:effectLst/>
                          <a:latin typeface="Arial" panose="020B0604020202020204" pitchFamily="34" charset="0"/>
                          <a:cs typeface="Arial" panose="020B0604020202020204" pitchFamily="34" charset="0"/>
                        </a:rPr>
                        <a:t>92,31%</a:t>
                      </a:r>
                      <a:endParaRPr lang="en-US" sz="1200" b="1"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96%</a:t>
                      </a:r>
                      <a:endParaRPr lang="en-US" sz="1200" b="1"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98%</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smtClean="0">
                          <a:solidFill>
                            <a:srgbClr val="000000"/>
                          </a:solidFill>
                          <a:effectLst/>
                          <a:latin typeface="Arial" panose="020B0604020202020204" pitchFamily="34" charset="0"/>
                          <a:cs typeface="Arial" panose="020B0604020202020204" pitchFamily="34" charset="0"/>
                        </a:rPr>
                        <a:t>96% (1</a:t>
                      </a:r>
                      <a:r>
                        <a:rPr lang="en-US" sz="1200" b="1" i="0" u="none" strike="noStrike" baseline="0" dirty="0" smtClean="0">
                          <a:solidFill>
                            <a:srgbClr val="000000"/>
                          </a:solidFill>
                          <a:effectLst/>
                          <a:latin typeface="Arial" panose="020B0604020202020204" pitchFamily="34" charset="0"/>
                          <a:cs typeface="Arial" panose="020B0604020202020204" pitchFamily="34" charset="0"/>
                        </a:rPr>
                        <a:t>er </a:t>
                      </a:r>
                      <a:r>
                        <a:rPr lang="es-CL" sz="1200" b="1" i="0" u="none" strike="noStrike" baseline="0" noProof="0" dirty="0" smtClean="0">
                          <a:solidFill>
                            <a:srgbClr val="000000"/>
                          </a:solidFill>
                          <a:effectLst/>
                          <a:latin typeface="Arial" panose="020B0604020202020204" pitchFamily="34" charset="0"/>
                          <a:cs typeface="Arial" panose="020B0604020202020204" pitchFamily="34" charset="0"/>
                        </a:rPr>
                        <a:t>semestre</a:t>
                      </a:r>
                      <a:r>
                        <a:rPr lang="en-US" sz="1200" b="1" i="0" u="none" strike="noStrike" baseline="0" dirty="0" smtClean="0">
                          <a:solidFill>
                            <a:srgbClr val="000000"/>
                          </a:solidFill>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 name="Tabla 3">
            <a:extLst>
              <a:ext uri="{FF2B5EF4-FFF2-40B4-BE49-F238E27FC236}">
                <a16:creationId xmlns:a16="http://schemas.microsoft.com/office/drawing/2014/main" id="{CE9BB44B-52B6-4554-AE4A-D180EF17E74C}"/>
              </a:ext>
            </a:extLst>
          </p:cNvPr>
          <p:cNvGraphicFramePr>
            <a:graphicFrameLocks noGrp="1"/>
          </p:cNvGraphicFramePr>
          <p:nvPr>
            <p:extLst/>
          </p:nvPr>
        </p:nvGraphicFramePr>
        <p:xfrm>
          <a:off x="1" y="3068638"/>
          <a:ext cx="9144001" cy="3848548"/>
        </p:xfrm>
        <a:graphic>
          <a:graphicData uri="http://schemas.openxmlformats.org/drawingml/2006/table">
            <a:tbl>
              <a:tblPr/>
              <a:tblGrid>
                <a:gridCol w="1639802">
                  <a:extLst>
                    <a:ext uri="{9D8B030D-6E8A-4147-A177-3AD203B41FA5}">
                      <a16:colId xmlns:a16="http://schemas.microsoft.com/office/drawing/2014/main" val="20000"/>
                    </a:ext>
                  </a:extLst>
                </a:gridCol>
                <a:gridCol w="765959">
                  <a:extLst>
                    <a:ext uri="{9D8B030D-6E8A-4147-A177-3AD203B41FA5}">
                      <a16:colId xmlns:a16="http://schemas.microsoft.com/office/drawing/2014/main" val="20001"/>
                    </a:ext>
                  </a:extLst>
                </a:gridCol>
                <a:gridCol w="598695">
                  <a:extLst>
                    <a:ext uri="{9D8B030D-6E8A-4147-A177-3AD203B41FA5}">
                      <a16:colId xmlns:a16="http://schemas.microsoft.com/office/drawing/2014/main" val="20002"/>
                    </a:ext>
                  </a:extLst>
                </a:gridCol>
                <a:gridCol w="749827">
                  <a:extLst>
                    <a:ext uri="{9D8B030D-6E8A-4147-A177-3AD203B41FA5}">
                      <a16:colId xmlns:a16="http://schemas.microsoft.com/office/drawing/2014/main" val="20003"/>
                    </a:ext>
                  </a:extLst>
                </a:gridCol>
                <a:gridCol w="1024875">
                  <a:extLst>
                    <a:ext uri="{9D8B030D-6E8A-4147-A177-3AD203B41FA5}">
                      <a16:colId xmlns:a16="http://schemas.microsoft.com/office/drawing/2014/main" val="3134499431"/>
                    </a:ext>
                  </a:extLst>
                </a:gridCol>
                <a:gridCol w="938572">
                  <a:extLst>
                    <a:ext uri="{9D8B030D-6E8A-4147-A177-3AD203B41FA5}">
                      <a16:colId xmlns:a16="http://schemas.microsoft.com/office/drawing/2014/main" val="60160959"/>
                    </a:ext>
                  </a:extLst>
                </a:gridCol>
                <a:gridCol w="1032765">
                  <a:extLst>
                    <a:ext uri="{9D8B030D-6E8A-4147-A177-3AD203B41FA5}">
                      <a16:colId xmlns:a16="http://schemas.microsoft.com/office/drawing/2014/main" val="20004"/>
                    </a:ext>
                  </a:extLst>
                </a:gridCol>
                <a:gridCol w="1376195">
                  <a:extLst>
                    <a:ext uri="{9D8B030D-6E8A-4147-A177-3AD203B41FA5}">
                      <a16:colId xmlns:a16="http://schemas.microsoft.com/office/drawing/2014/main" val="20005"/>
                    </a:ext>
                  </a:extLst>
                </a:gridCol>
                <a:gridCol w="1017311">
                  <a:extLst>
                    <a:ext uri="{9D8B030D-6E8A-4147-A177-3AD203B41FA5}">
                      <a16:colId xmlns:a16="http://schemas.microsoft.com/office/drawing/2014/main" val="20006"/>
                    </a:ext>
                  </a:extLst>
                </a:gridCol>
              </a:tblGrid>
              <a:tr h="222943">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641272">
                <a:tc>
                  <a:txBody>
                    <a:bodyPr/>
                    <a:lstStyle/>
                    <a:p>
                      <a:pPr algn="ctr" rtl="0" fontAlgn="ctr"/>
                      <a:r>
                        <a:rPr lang="es-ES" sz="1400" b="0" i="0" u="none" strike="noStrike" dirty="0">
                          <a:solidFill>
                            <a:schemeClr val="tx1"/>
                          </a:solidFill>
                          <a:effectLst/>
                          <a:latin typeface="Arial" panose="020B0604020202020204" pitchFamily="34" charset="0"/>
                          <a:cs typeface="Arial" panose="020B0604020202020204" pitchFamily="34" charset="0"/>
                        </a:rPr>
                        <a:t>% NNA con los que se cumplieron los objetivos del programa (resultados)</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Anual</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En un 100%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78,3%</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67,4%</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12,6%</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10,3%</a:t>
                      </a:r>
                    </a:p>
                    <a:p>
                      <a:pPr algn="ctr" rtl="0" fontAlgn="ct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En un 100%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76%</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63,6%</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15%</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10,9%</a:t>
                      </a:r>
                    </a:p>
                    <a:p>
                      <a:pPr algn="ctr" rtl="0" fontAlgn="ct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1" i="0" u="none" strike="noStrike" dirty="0">
                          <a:solidFill>
                            <a:srgbClr val="000000"/>
                          </a:solidFill>
                          <a:effectLst/>
                          <a:latin typeface="Arial" panose="020B0604020202020204" pitchFamily="34" charset="0"/>
                          <a:cs typeface="Arial" panose="020B0604020202020204" pitchFamily="34" charset="0"/>
                        </a:rPr>
                        <a:t>100% Cumplimiento del PII:                       PD 84,7% y RPA 68,9%                                                      50% Cumplimiento del PII:             Prot. 9,9%  y RPA 12,5% </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000000"/>
                          </a:solidFill>
                          <a:effectLst/>
                          <a:latin typeface="Arial" panose="020B0604020202020204" pitchFamily="34" charset="0"/>
                          <a:cs typeface="Arial" panose="020B0604020202020204" pitchFamily="34" charset="0"/>
                        </a:rPr>
                        <a:t>100% Cumplimiento del PII:                       PD 88,2% y RPA 73,3%                                                      50% Cumplimiento del PII:             Prot. 8,1%  y RPA 9,0% </a:t>
                      </a:r>
                      <a:endParaRPr lang="en-US" sz="1100" b="1" i="0" u="none" strike="noStrike" dirty="0" smtClean="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1" i="0" u="none" strike="noStrike" noProof="0" dirty="0" smtClean="0">
                          <a:solidFill>
                            <a:srgbClr val="000000"/>
                          </a:solidFill>
                          <a:effectLst/>
                          <a:latin typeface="Arial" panose="020B0604020202020204" pitchFamily="34" charset="0"/>
                          <a:cs typeface="Arial" panose="020B0604020202020204" pitchFamily="34" charset="0"/>
                        </a:rPr>
                        <a:t>Se</a:t>
                      </a:r>
                      <a:r>
                        <a:rPr lang="es-CL" sz="1100" b="1" i="0" u="none" strike="noStrike" baseline="0" noProof="0" dirty="0" smtClean="0">
                          <a:solidFill>
                            <a:srgbClr val="000000"/>
                          </a:solidFill>
                          <a:effectLst/>
                          <a:latin typeface="Arial" panose="020B0604020202020204" pitchFamily="34" charset="0"/>
                          <a:cs typeface="Arial" panose="020B0604020202020204" pitchFamily="34" charset="0"/>
                        </a:rPr>
                        <a:t> entregará en Diciembre 2022</a:t>
                      </a:r>
                      <a:endParaRPr lang="es-CL" sz="11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63186">
                <a:tc>
                  <a:txBody>
                    <a:bodyPr/>
                    <a:lstStyle/>
                    <a:p>
                      <a:pPr algn="ctr" rtl="0" fontAlgn="ctr"/>
                      <a:r>
                        <a:rPr lang="es-ES" sz="1400" b="0" i="0" u="none" strike="noStrike" dirty="0">
                          <a:solidFill>
                            <a:schemeClr val="tx1"/>
                          </a:solidFill>
                          <a:effectLst/>
                          <a:latin typeface="Arial" panose="020B0604020202020204" pitchFamily="34" charset="0"/>
                          <a:cs typeface="Arial" panose="020B0604020202020204" pitchFamily="34" charset="0"/>
                        </a:rPr>
                        <a:t>% NNA que no reingresan al sistema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85%</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0" i="0" u="none" strike="noStrike" noProof="0" dirty="0" smtClean="0">
                          <a:solidFill>
                            <a:srgbClr val="000000"/>
                          </a:solidFill>
                          <a:effectLst/>
                          <a:latin typeface="Arial" panose="020B0604020202020204" pitchFamily="34" charset="0"/>
                          <a:cs typeface="Arial" panose="020B0604020202020204" pitchFamily="34" charset="0"/>
                        </a:rPr>
                        <a:t>Anual</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Arial" panose="020B0604020202020204" pitchFamily="34" charset="0"/>
                          <a:cs typeface="Arial" panose="020B0604020202020204" pitchFamily="34" charset="0"/>
                        </a:rPr>
                        <a:t>A </a:t>
                      </a:r>
                      <a:r>
                        <a:rPr lang="es-CL" sz="1100" b="1" i="0" u="none" strike="noStrike" noProof="0" dirty="0" smtClean="0">
                          <a:solidFill>
                            <a:srgbClr val="000000"/>
                          </a:solidFill>
                          <a:effectLst/>
                          <a:latin typeface="Arial" panose="020B0604020202020204" pitchFamily="34" charset="0"/>
                          <a:cs typeface="Arial" panose="020B0604020202020204" pitchFamily="34" charset="0"/>
                        </a:rPr>
                        <a:t>12 meses</a:t>
                      </a:r>
                    </a:p>
                    <a:p>
                      <a:pPr algn="ctr" rtl="0" fontAlgn="ctr"/>
                      <a:r>
                        <a:rPr lang="es-CL" sz="1100" b="1" i="0" u="none" strike="noStrike" noProof="0" dirty="0" smtClean="0">
                          <a:solidFill>
                            <a:srgbClr val="000000"/>
                          </a:solidFill>
                          <a:effectLst/>
                          <a:latin typeface="Arial" panose="020B0604020202020204" pitchFamily="34" charset="0"/>
                          <a:cs typeface="Arial" panose="020B0604020202020204" pitchFamily="34" charset="0"/>
                        </a:rPr>
                        <a:t>85,54%</a:t>
                      </a:r>
                    </a:p>
                    <a:p>
                      <a:pPr algn="ctr" rtl="0" fontAlgn="ctr"/>
                      <a:r>
                        <a:rPr lang="es-CL" sz="1100" b="1" i="0" u="none" strike="noStrike" noProof="0" dirty="0" smtClean="0">
                          <a:solidFill>
                            <a:srgbClr val="000000"/>
                          </a:solidFill>
                          <a:effectLst/>
                          <a:latin typeface="Arial" panose="020B0604020202020204" pitchFamily="34" charset="0"/>
                          <a:cs typeface="Arial" panose="020B0604020202020204" pitchFamily="34" charset="0"/>
                        </a:rPr>
                        <a:t>A 24 meses</a:t>
                      </a:r>
                    </a:p>
                    <a:p>
                      <a:pPr algn="ctr" rtl="0" fontAlgn="ctr"/>
                      <a:r>
                        <a:rPr lang="es-CL" sz="1100" b="1" i="0" u="none" strike="noStrike" noProof="0" dirty="0" smtClean="0">
                          <a:solidFill>
                            <a:srgbClr val="000000"/>
                          </a:solidFill>
                          <a:effectLst/>
                          <a:latin typeface="Arial" panose="020B0604020202020204" pitchFamily="34" charset="0"/>
                          <a:cs typeface="Arial" panose="020B0604020202020204" pitchFamily="34" charset="0"/>
                        </a:rPr>
                        <a:t>78,05%</a:t>
                      </a:r>
                      <a:endParaRPr lang="es-CL" sz="11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smtClean="0">
                          <a:solidFill>
                            <a:srgbClr val="000000"/>
                          </a:solidFill>
                          <a:effectLst/>
                          <a:latin typeface="Arial" panose="020B0604020202020204" pitchFamily="34" charset="0"/>
                          <a:cs typeface="Arial" panose="020B0604020202020204" pitchFamily="34" charset="0"/>
                        </a:rPr>
                        <a:t>88,8%</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1" i="0" u="none" strike="noStrike" noProof="0" dirty="0" smtClean="0">
                          <a:solidFill>
                            <a:srgbClr val="000000"/>
                          </a:solidFill>
                          <a:effectLst/>
                          <a:latin typeface="Arial" panose="020B0604020202020204" pitchFamily="34" charset="0"/>
                          <a:cs typeface="Arial" panose="020B0604020202020204" pitchFamily="34" charset="0"/>
                        </a:rPr>
                        <a:t>83%(</a:t>
                      </a:r>
                      <a:r>
                        <a:rPr lang="es-CL" sz="1100" b="1" i="0" u="none" strike="noStrike" baseline="0" noProof="0" dirty="0" smtClean="0">
                          <a:solidFill>
                            <a:srgbClr val="000000"/>
                          </a:solidFill>
                          <a:effectLst/>
                          <a:latin typeface="Arial" panose="020B0604020202020204" pitchFamily="34" charset="0"/>
                          <a:cs typeface="Arial" panose="020B0604020202020204" pitchFamily="34" charset="0"/>
                        </a:rPr>
                        <a:t> a los 12 meses de egresados)</a:t>
                      </a:r>
                      <a:endParaRPr lang="es-CL" sz="11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smtClean="0">
                          <a:solidFill>
                            <a:srgbClr val="000000"/>
                          </a:solidFill>
                          <a:effectLst/>
                          <a:latin typeface="Arial" panose="020B0604020202020204" pitchFamily="34" charset="0"/>
                          <a:cs typeface="Arial" panose="020B0604020202020204" pitchFamily="34" charset="0"/>
                        </a:rPr>
                        <a:t>S/I</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1" i="0" u="none" strike="noStrike" noProof="0" dirty="0" smtClean="0">
                          <a:solidFill>
                            <a:srgbClr val="000000"/>
                          </a:solidFill>
                          <a:effectLst/>
                          <a:latin typeface="Arial" panose="020B0604020202020204" pitchFamily="34" charset="0"/>
                          <a:cs typeface="Arial" panose="020B0604020202020204" pitchFamily="34" charset="0"/>
                        </a:rPr>
                        <a:t>S/I</a:t>
                      </a:r>
                      <a:endParaRPr lang="es-CL" sz="11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63186">
                <a:tc>
                  <a:txBody>
                    <a:bodyPr/>
                    <a:lstStyle/>
                    <a:p>
                      <a:pPr algn="ctr" rtl="0" fontAlgn="ctr"/>
                      <a:r>
                        <a:rPr lang="es-ES" sz="1400" b="0" i="0" u="none" strike="noStrike" dirty="0">
                          <a:solidFill>
                            <a:schemeClr val="tx1"/>
                          </a:solidFill>
                          <a:effectLst/>
                          <a:latin typeface="Arial" panose="020B0604020202020204" pitchFamily="34" charset="0"/>
                          <a:cs typeface="Arial" panose="020B0604020202020204" pitchFamily="34" charset="0"/>
                        </a:rPr>
                        <a:t>% NNA que no reinciden (RPA)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endParaRPr kumimoji="0" lang="es-CL"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sz="1400" b="0" i="0" u="none" strike="noStrike" noProof="0" dirty="0" smtClean="0">
                          <a:solidFill>
                            <a:srgbClr val="000000"/>
                          </a:solidFill>
                          <a:effectLst/>
                          <a:latin typeface="Arial" panose="020B0604020202020204" pitchFamily="34" charset="0"/>
                          <a:cs typeface="Arial" panose="020B0604020202020204" pitchFamily="34" charset="0"/>
                        </a:rPr>
                        <a:t>60%</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0" i="0" u="none" strike="noStrike" noProof="0" dirty="0" smtClean="0">
                          <a:solidFill>
                            <a:srgbClr val="000000"/>
                          </a:solidFill>
                          <a:effectLst/>
                          <a:latin typeface="Arial" panose="020B0604020202020204" pitchFamily="34" charset="0"/>
                          <a:cs typeface="Arial" panose="020B0604020202020204" pitchFamily="34" charset="0"/>
                        </a:rPr>
                        <a:t>Anual</a:t>
                      </a:r>
                    </a:p>
                    <a:p>
                      <a:pPr algn="ctr" rtl="0" fontAlgn="ct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A 12 meses</a:t>
                      </a:r>
                    </a:p>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76,80%</a:t>
                      </a:r>
                    </a:p>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A 24 meses</a:t>
                      </a:r>
                    </a:p>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69,46%</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no Entregado por SENAME desde año 2015</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461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487F0B2-9B0D-0E1E-DE09-D3610F03794F}"/>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a:solidFill>
                  <a:srgbClr val="000000"/>
                </a:solidFill>
                <a:latin typeface="Arial Black" panose="020B0604020202020204" pitchFamily="34" charset="0"/>
                <a:ea typeface="MS PGothic" panose="020B0600070205080204" pitchFamily="34" charset="-128"/>
              </a:rPr>
              <a:t>1.2 Logro de los Objetivos Estratégicos</a:t>
            </a:r>
          </a:p>
          <a:p>
            <a:pPr algn="ctr">
              <a:lnSpc>
                <a:spcPct val="100000"/>
              </a:lnSpc>
              <a:spcBef>
                <a:spcPct val="0"/>
              </a:spcBef>
              <a:buFontTx/>
              <a:buNone/>
            </a:pPr>
            <a:r>
              <a:rPr lang="es-ES" altLang="es-ES_tradnl" sz="1800">
                <a:solidFill>
                  <a:srgbClr val="000000"/>
                </a:solidFill>
                <a:latin typeface="Arial Black" panose="020B0604020202020204" pitchFamily="34" charset="0"/>
                <a:ea typeface="MS PGothic" panose="020B0600070205080204" pitchFamily="34" charset="-128"/>
              </a:rPr>
              <a:t>Y de la Calidad</a:t>
            </a:r>
          </a:p>
        </p:txBody>
      </p:sp>
      <p:sp>
        <p:nvSpPr>
          <p:cNvPr id="16387" name="Rectangle 2">
            <a:extLst>
              <a:ext uri="{FF2B5EF4-FFF2-40B4-BE49-F238E27FC236}">
                <a16:creationId xmlns:a16="http://schemas.microsoft.com/office/drawing/2014/main" id="{8D4FC193-3F6E-8D4A-E2EB-85AAA52D67F7}"/>
              </a:ext>
            </a:extLst>
          </p:cNvPr>
          <p:cNvSpPr txBox="1">
            <a:spLocks noChangeArrowheads="1"/>
          </p:cNvSpPr>
          <p:nvPr/>
        </p:nvSpPr>
        <p:spPr bwMode="auto">
          <a:xfrm>
            <a:off x="889965" y="934348"/>
            <a:ext cx="7381875" cy="47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a) Crecimiento orgánico, sostenible y con calidad</a:t>
            </a:r>
          </a:p>
        </p:txBody>
      </p:sp>
      <p:graphicFrame>
        <p:nvGraphicFramePr>
          <p:cNvPr id="5" name="Tabla 4">
            <a:extLst>
              <a:ext uri="{FF2B5EF4-FFF2-40B4-BE49-F238E27FC236}">
                <a16:creationId xmlns:a16="http://schemas.microsoft.com/office/drawing/2014/main" id="{9347FE80-876C-DEDB-7953-066F865D4AB6}"/>
              </a:ext>
            </a:extLst>
          </p:cNvPr>
          <p:cNvGraphicFramePr>
            <a:graphicFrameLocks noGrp="1"/>
          </p:cNvGraphicFramePr>
          <p:nvPr>
            <p:extLst>
              <p:ext uri="{D42A27DB-BD31-4B8C-83A1-F6EECF244321}">
                <p14:modId xmlns:p14="http://schemas.microsoft.com/office/powerpoint/2010/main" val="3925188705"/>
              </p:ext>
            </p:extLst>
          </p:nvPr>
        </p:nvGraphicFramePr>
        <p:xfrm>
          <a:off x="17807" y="1316847"/>
          <a:ext cx="9126193" cy="2025651"/>
        </p:xfrm>
        <a:graphic>
          <a:graphicData uri="http://schemas.openxmlformats.org/drawingml/2006/table">
            <a:tbl>
              <a:tblPr/>
              <a:tblGrid>
                <a:gridCol w="1163580">
                  <a:extLst>
                    <a:ext uri="{9D8B030D-6E8A-4147-A177-3AD203B41FA5}">
                      <a16:colId xmlns:a16="http://schemas.microsoft.com/office/drawing/2014/main" val="20000"/>
                    </a:ext>
                  </a:extLst>
                </a:gridCol>
                <a:gridCol w="798137">
                  <a:extLst>
                    <a:ext uri="{9D8B030D-6E8A-4147-A177-3AD203B41FA5}">
                      <a16:colId xmlns:a16="http://schemas.microsoft.com/office/drawing/2014/main" val="20001"/>
                    </a:ext>
                  </a:extLst>
                </a:gridCol>
                <a:gridCol w="576966">
                  <a:extLst>
                    <a:ext uri="{9D8B030D-6E8A-4147-A177-3AD203B41FA5}">
                      <a16:colId xmlns:a16="http://schemas.microsoft.com/office/drawing/2014/main" val="20002"/>
                    </a:ext>
                  </a:extLst>
                </a:gridCol>
                <a:gridCol w="1079339">
                  <a:extLst>
                    <a:ext uri="{9D8B030D-6E8A-4147-A177-3AD203B41FA5}">
                      <a16:colId xmlns:a16="http://schemas.microsoft.com/office/drawing/2014/main" val="20003"/>
                    </a:ext>
                  </a:extLst>
                </a:gridCol>
                <a:gridCol w="1045028">
                  <a:extLst>
                    <a:ext uri="{9D8B030D-6E8A-4147-A177-3AD203B41FA5}">
                      <a16:colId xmlns:a16="http://schemas.microsoft.com/office/drawing/2014/main" val="807350600"/>
                    </a:ext>
                  </a:extLst>
                </a:gridCol>
                <a:gridCol w="890957">
                  <a:extLst>
                    <a:ext uri="{9D8B030D-6E8A-4147-A177-3AD203B41FA5}">
                      <a16:colId xmlns:a16="http://schemas.microsoft.com/office/drawing/2014/main" val="3853921228"/>
                    </a:ext>
                  </a:extLst>
                </a:gridCol>
                <a:gridCol w="1192396">
                  <a:extLst>
                    <a:ext uri="{9D8B030D-6E8A-4147-A177-3AD203B41FA5}">
                      <a16:colId xmlns:a16="http://schemas.microsoft.com/office/drawing/2014/main" val="20004"/>
                    </a:ext>
                  </a:extLst>
                </a:gridCol>
                <a:gridCol w="1182779">
                  <a:extLst>
                    <a:ext uri="{9D8B030D-6E8A-4147-A177-3AD203B41FA5}">
                      <a16:colId xmlns:a16="http://schemas.microsoft.com/office/drawing/2014/main" val="20005"/>
                    </a:ext>
                  </a:extLst>
                </a:gridCol>
                <a:gridCol w="1197011">
                  <a:extLst>
                    <a:ext uri="{9D8B030D-6E8A-4147-A177-3AD203B41FA5}">
                      <a16:colId xmlns:a16="http://schemas.microsoft.com/office/drawing/2014/main" val="20006"/>
                    </a:ext>
                  </a:extLst>
                </a:gridCol>
              </a:tblGrid>
              <a:tr h="543121">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Indicador</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Resp.</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Meta</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Frec. Med</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cs typeface="Arial" panose="020B0604020202020204" pitchFamily="34" charset="0"/>
                        </a:rPr>
                        <a:t>2018</a:t>
                      </a:r>
                      <a:endParaRPr lang="en-US" sz="1600" b="1" i="0" u="none" strike="noStrike" dirty="0">
                        <a:solidFill>
                          <a:srgbClr val="FFFFFF"/>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cs typeface="Arial" panose="020B0604020202020204" pitchFamily="34" charset="0"/>
                        </a:rPr>
                        <a:t>2019</a:t>
                      </a:r>
                      <a:endParaRPr lang="en-US" sz="1600" b="1" i="0" u="none" strike="noStrike" dirty="0">
                        <a:solidFill>
                          <a:srgbClr val="FFFFFF"/>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2020</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2021</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cs typeface="Arial" panose="020B0604020202020204" pitchFamily="34" charset="0"/>
                        </a:rPr>
                        <a:t>2022</a:t>
                      </a:r>
                      <a:endParaRPr lang="en-US" sz="1600" b="1" i="0" u="none" strike="noStrike" dirty="0">
                        <a:solidFill>
                          <a:srgbClr val="FFFFFF"/>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41265">
                <a:tc>
                  <a:txBody>
                    <a:bodyPr/>
                    <a:lstStyle/>
                    <a:p>
                      <a:pPr algn="ctr" rtl="0" fontAlgn="ctr"/>
                      <a:r>
                        <a:rPr kumimoji="0" lang="es-ES" sz="1600" b="0" i="0" u="none" strike="noStrike" kern="1200" cap="none" normalizeH="0" baseline="0" dirty="0">
                          <a:ln>
                            <a:noFill/>
                          </a:ln>
                          <a:solidFill>
                            <a:schemeClr val="tx1"/>
                          </a:solidFill>
                          <a:effectLst/>
                          <a:latin typeface="Arial Narrow" panose="020B0606020202030204" pitchFamily="34" charset="0"/>
                          <a:ea typeface="MS PGothic" charset="-128"/>
                          <a:cs typeface="Arial" panose="020B0604020202020204" pitchFamily="34" charset="0"/>
                        </a:rPr>
                        <a:t>Nivel de satisfacción de NNA</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rPr>
                        <a:t>Dir.</a:t>
                      </a:r>
                      <a:r>
                        <a:rPr lang="en-US" sz="1600" b="0" i="0" u="none" strike="noStrike" kern="1200" baseline="0" dirty="0">
                          <a:solidFill>
                            <a:srgbClr val="000000"/>
                          </a:solidFill>
                          <a:effectLst/>
                          <a:latin typeface="Arial Narrow" panose="020B0606020202030204" pitchFamily="34" charset="0"/>
                          <a:ea typeface="+mn-ea"/>
                          <a:cs typeface="Arial" panose="020B0604020202020204" pitchFamily="34" charset="0"/>
                        </a:rPr>
                        <a:t> Op Sociales</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90%</a:t>
                      </a:r>
                      <a:endParaRPr lang="en-US" sz="1600" b="0" i="0" u="none" strike="noStrike" dirty="0">
                        <a:solidFill>
                          <a:srgbClr val="000000"/>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Semestral</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98,69%</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96,76%</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96,86%</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97,86%</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97,9% ( 1er </a:t>
                      </a:r>
                      <a:r>
                        <a:rPr lang="en-US" sz="1600" b="1" i="0" u="none" strike="noStrike" dirty="0" err="1" smtClean="0">
                          <a:solidFill>
                            <a:srgbClr val="000000"/>
                          </a:solidFill>
                          <a:effectLst/>
                          <a:latin typeface="Arial Narrow" panose="020B0606020202030204" pitchFamily="34" charset="0"/>
                          <a:cs typeface="Arial" panose="020B0604020202020204" pitchFamily="34" charset="0"/>
                        </a:rPr>
                        <a:t>semestre</a:t>
                      </a:r>
                      <a:r>
                        <a:rPr lang="en-US" sz="1600" b="1" i="0" u="none" strike="noStrike" dirty="0" smtClean="0">
                          <a:solidFill>
                            <a:srgbClr val="000000"/>
                          </a:solidFill>
                          <a:effectLst/>
                          <a:latin typeface="Arial Narrow" panose="020B0606020202030204" pitchFamily="34" charset="0"/>
                          <a:cs typeface="Arial" panose="020B0604020202020204" pitchFamily="34" charset="0"/>
                        </a:rPr>
                        <a:t>)</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41265">
                <a:tc>
                  <a:txBody>
                    <a:bodyPr/>
                    <a:lstStyle/>
                    <a:p>
                      <a:pPr algn="ctr" rtl="0" fontAlgn="ctr"/>
                      <a:r>
                        <a:rPr kumimoji="0" lang="es-ES" sz="1600" b="0" i="0" u="none" strike="noStrike" kern="1200" cap="none" normalizeH="0" baseline="0" dirty="0">
                          <a:ln>
                            <a:noFill/>
                          </a:ln>
                          <a:solidFill>
                            <a:schemeClr val="tx1"/>
                          </a:solidFill>
                          <a:effectLst/>
                          <a:latin typeface="Arial Narrow" panose="020B0606020202030204" pitchFamily="34" charset="0"/>
                          <a:ea typeface="MS PGothic" charset="-128"/>
                          <a:cs typeface="Arial" panose="020B0604020202020204" pitchFamily="34" charset="0"/>
                        </a:rPr>
                        <a:t>Nivel de satisfacción de las familias</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rPr>
                        <a:t>Dir.</a:t>
                      </a:r>
                      <a:r>
                        <a:rPr lang="en-US" sz="1600" b="0" i="0" u="none" strike="noStrike" kern="1200" baseline="0" dirty="0">
                          <a:solidFill>
                            <a:srgbClr val="000000"/>
                          </a:solidFill>
                          <a:effectLst/>
                          <a:latin typeface="Arial Narrow" panose="020B0606020202030204" pitchFamily="34" charset="0"/>
                          <a:ea typeface="+mn-ea"/>
                          <a:cs typeface="Arial" panose="020B0604020202020204" pitchFamily="34" charset="0"/>
                        </a:rPr>
                        <a:t> Op Sociales</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90%</a:t>
                      </a:r>
                      <a:endParaRPr lang="en-US" sz="1600" b="0" i="0" u="none" strike="noStrike" dirty="0">
                        <a:solidFill>
                          <a:srgbClr val="000000"/>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Semestral</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98,86%</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98,1%</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97,80%</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600" b="1" i="0" u="none" strike="noStrike" kern="1200" dirty="0" smtClean="0">
                          <a:solidFill>
                            <a:srgbClr val="000000"/>
                          </a:solidFill>
                          <a:effectLst/>
                          <a:latin typeface="Arial Narrow" panose="020B0606020202030204" pitchFamily="34" charset="0"/>
                          <a:ea typeface="+mn-ea"/>
                          <a:cs typeface="Arial" panose="020B0604020202020204" pitchFamily="34" charset="0"/>
                        </a:rPr>
                        <a:t>97,81%</a:t>
                      </a:r>
                      <a:endParaRPr lang="es-CL" sz="16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ES" sz="1600" b="1" i="0" u="none" strike="noStrike" kern="1200" dirty="0" smtClean="0">
                          <a:solidFill>
                            <a:srgbClr val="000000"/>
                          </a:solidFill>
                          <a:effectLst/>
                          <a:latin typeface="Arial Narrow" panose="020B0606020202030204" pitchFamily="34" charset="0"/>
                          <a:ea typeface="+mn-ea"/>
                          <a:cs typeface="Arial" panose="020B0604020202020204" pitchFamily="34" charset="0"/>
                        </a:rPr>
                        <a:t>99% ( 1er semestre)</a:t>
                      </a:r>
                      <a:endParaRPr lang="es-CL" sz="16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 name="Tabla 1">
            <a:extLst>
              <a:ext uri="{FF2B5EF4-FFF2-40B4-BE49-F238E27FC236}">
                <a16:creationId xmlns:a16="http://schemas.microsoft.com/office/drawing/2014/main" id="{8777B365-E327-4344-2ED1-D1B0D8734CA1}"/>
              </a:ext>
            </a:extLst>
          </p:cNvPr>
          <p:cNvGraphicFramePr>
            <a:graphicFrameLocks noGrp="1"/>
          </p:cNvGraphicFramePr>
          <p:nvPr>
            <p:extLst>
              <p:ext uri="{D42A27DB-BD31-4B8C-83A1-F6EECF244321}">
                <p14:modId xmlns:p14="http://schemas.microsoft.com/office/powerpoint/2010/main" val="2543167425"/>
              </p:ext>
            </p:extLst>
          </p:nvPr>
        </p:nvGraphicFramePr>
        <p:xfrm>
          <a:off x="-1" y="3369712"/>
          <a:ext cx="9126191" cy="3203212"/>
        </p:xfrm>
        <a:graphic>
          <a:graphicData uri="http://schemas.openxmlformats.org/drawingml/2006/table">
            <a:tbl>
              <a:tblPr/>
              <a:tblGrid>
                <a:gridCol w="1196403">
                  <a:extLst>
                    <a:ext uri="{9D8B030D-6E8A-4147-A177-3AD203B41FA5}">
                      <a16:colId xmlns:a16="http://schemas.microsoft.com/office/drawing/2014/main" val="20000"/>
                    </a:ext>
                  </a:extLst>
                </a:gridCol>
                <a:gridCol w="792457">
                  <a:extLst>
                    <a:ext uri="{9D8B030D-6E8A-4147-A177-3AD203B41FA5}">
                      <a16:colId xmlns:a16="http://schemas.microsoft.com/office/drawing/2014/main" val="20001"/>
                    </a:ext>
                  </a:extLst>
                </a:gridCol>
                <a:gridCol w="558398">
                  <a:extLst>
                    <a:ext uri="{9D8B030D-6E8A-4147-A177-3AD203B41FA5}">
                      <a16:colId xmlns:a16="http://schemas.microsoft.com/office/drawing/2014/main" val="20002"/>
                    </a:ext>
                  </a:extLst>
                </a:gridCol>
                <a:gridCol w="1088572">
                  <a:extLst>
                    <a:ext uri="{9D8B030D-6E8A-4147-A177-3AD203B41FA5}">
                      <a16:colId xmlns:a16="http://schemas.microsoft.com/office/drawing/2014/main" val="20003"/>
                    </a:ext>
                  </a:extLst>
                </a:gridCol>
                <a:gridCol w="1034142">
                  <a:extLst>
                    <a:ext uri="{9D8B030D-6E8A-4147-A177-3AD203B41FA5}">
                      <a16:colId xmlns:a16="http://schemas.microsoft.com/office/drawing/2014/main" val="2060217753"/>
                    </a:ext>
                  </a:extLst>
                </a:gridCol>
                <a:gridCol w="903515">
                  <a:extLst>
                    <a:ext uri="{9D8B030D-6E8A-4147-A177-3AD203B41FA5}">
                      <a16:colId xmlns:a16="http://schemas.microsoft.com/office/drawing/2014/main" val="789227504"/>
                    </a:ext>
                  </a:extLst>
                </a:gridCol>
                <a:gridCol w="1159898">
                  <a:extLst>
                    <a:ext uri="{9D8B030D-6E8A-4147-A177-3AD203B41FA5}">
                      <a16:colId xmlns:a16="http://schemas.microsoft.com/office/drawing/2014/main" val="20004"/>
                    </a:ext>
                  </a:extLst>
                </a:gridCol>
                <a:gridCol w="1196403">
                  <a:extLst>
                    <a:ext uri="{9D8B030D-6E8A-4147-A177-3AD203B41FA5}">
                      <a16:colId xmlns:a16="http://schemas.microsoft.com/office/drawing/2014/main" val="20005"/>
                    </a:ext>
                  </a:extLst>
                </a:gridCol>
                <a:gridCol w="1196403">
                  <a:extLst>
                    <a:ext uri="{9D8B030D-6E8A-4147-A177-3AD203B41FA5}">
                      <a16:colId xmlns:a16="http://schemas.microsoft.com/office/drawing/2014/main" val="20006"/>
                    </a:ext>
                  </a:extLst>
                </a:gridCol>
              </a:tblGrid>
              <a:tr h="252140">
                <a:tc>
                  <a:txBody>
                    <a:bodyPr/>
                    <a:lstStyle/>
                    <a:p>
                      <a:pPr algn="ctr" rtl="0" fontAlgn="ctr"/>
                      <a:r>
                        <a:rPr lang="es-CL" sz="1600" b="1" i="0" u="none" strike="noStrike" dirty="0">
                          <a:solidFill>
                            <a:srgbClr val="FFFFFF"/>
                          </a:solidFill>
                          <a:effectLst/>
                          <a:latin typeface="Arial Narrow" panose="020B0606020202030204" pitchFamily="34" charset="0"/>
                        </a:rPr>
                        <a:t>Indicador</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a:solidFill>
                            <a:srgbClr val="FFFFFF"/>
                          </a:solidFill>
                          <a:effectLst/>
                          <a:latin typeface="Arial Narrow" panose="020B0606020202030204" pitchFamily="34" charset="0"/>
                        </a:rPr>
                        <a:t>Resp.</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a:solidFill>
                            <a:srgbClr val="FFFFFF"/>
                          </a:solidFill>
                          <a:effectLst/>
                          <a:latin typeface="Arial Narrow" panose="020B0606020202030204" pitchFamily="34" charset="0"/>
                        </a:rPr>
                        <a:t>Meta</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a:solidFill>
                            <a:srgbClr val="FFFFFF"/>
                          </a:solidFill>
                          <a:effectLst/>
                          <a:latin typeface="Arial Narrow" panose="020B0606020202030204" pitchFamily="34" charset="0"/>
                        </a:rPr>
                        <a:t>Frec. Med</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endParaRPr lang="es-CL" sz="1600" b="1" i="0" u="none" strike="noStrike" dirty="0">
                        <a:solidFill>
                          <a:srgbClr val="FFFFFF"/>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endParaRPr lang="es-CL" sz="1600" b="1" i="0" u="none" strike="noStrike" dirty="0">
                        <a:solidFill>
                          <a:srgbClr val="FFFFFF"/>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a:solidFill>
                            <a:srgbClr val="FFFFFF"/>
                          </a:solidFill>
                          <a:effectLst/>
                          <a:latin typeface="Arial Narrow" panose="020B0606020202030204" pitchFamily="34" charset="0"/>
                        </a:rPr>
                        <a:t>2020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a:solidFill>
                            <a:srgbClr val="FFFFFF"/>
                          </a:solidFill>
                          <a:effectLst/>
                          <a:latin typeface="Arial Narrow" panose="020B0606020202030204" pitchFamily="34" charset="0"/>
                        </a:rPr>
                        <a:t>2021</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smtClean="0">
                          <a:solidFill>
                            <a:srgbClr val="FFFFFF"/>
                          </a:solidFill>
                          <a:effectLst/>
                          <a:latin typeface="Arial Narrow" panose="020B0606020202030204" pitchFamily="34" charset="0"/>
                        </a:rPr>
                        <a:t>2022</a:t>
                      </a:r>
                      <a:endParaRPr lang="es-CL" sz="1600" b="1" i="0" u="none" strike="noStrike" dirty="0">
                        <a:solidFill>
                          <a:srgbClr val="FFFFFF"/>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39775">
                <a:tc>
                  <a:txBody>
                    <a:bodyPr/>
                    <a:lstStyle/>
                    <a:p>
                      <a:pPr algn="ctr" rtl="0" fontAlgn="ctr"/>
                      <a:r>
                        <a:rPr lang="es-CL" sz="1600" b="0" i="0" u="none" strike="noStrike" dirty="0">
                          <a:solidFill>
                            <a:srgbClr val="000000"/>
                          </a:solidFill>
                          <a:effectLst/>
                          <a:latin typeface="Arial Narrow" panose="020B0606020202030204" pitchFamily="34" charset="0"/>
                        </a:rPr>
                        <a:t>Nivel de satisfacción Institucional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a:solidFill>
                            <a:srgbClr val="000000"/>
                          </a:solidFill>
                          <a:effectLst/>
                          <a:latin typeface="Arial Narrow" panose="020B0606020202030204" pitchFamily="34" charset="0"/>
                        </a:rPr>
                        <a:t>Dir. Op Sociales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smtClean="0">
                          <a:solidFill>
                            <a:srgbClr val="000000"/>
                          </a:solidFill>
                          <a:effectLst/>
                          <a:latin typeface="Arial Narrow" panose="020B0606020202030204" pitchFamily="34" charset="0"/>
                        </a:rPr>
                        <a:t>90%</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a:solidFill>
                            <a:srgbClr val="000000"/>
                          </a:solidFill>
                          <a:effectLst/>
                          <a:latin typeface="Arial Narrow" panose="020B0606020202030204" pitchFamily="34" charset="0"/>
                        </a:rPr>
                        <a:t>Anual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smtClean="0">
                          <a:solidFill>
                            <a:srgbClr val="000000"/>
                          </a:solidFill>
                          <a:effectLst/>
                          <a:latin typeface="Arial Narrow" panose="020B0606020202030204" pitchFamily="34" charset="0"/>
                        </a:rPr>
                        <a:t>95,93%</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600" b="1" i="0" u="none" strike="noStrike" dirty="0" smtClean="0">
                          <a:solidFill>
                            <a:srgbClr val="000000"/>
                          </a:solidFill>
                          <a:effectLst/>
                          <a:latin typeface="Arial Narrow" panose="020B0606020202030204" pitchFamily="34" charset="0"/>
                        </a:rPr>
                        <a:t>92,4%</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600" b="1" i="0" u="none" strike="noStrike" dirty="0">
                          <a:solidFill>
                            <a:srgbClr val="000000"/>
                          </a:solidFill>
                          <a:effectLst/>
                          <a:latin typeface="Arial Narrow" panose="020B0606020202030204" pitchFamily="34" charset="0"/>
                        </a:rPr>
                        <a:t>97,87%</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1" i="0" u="none" strike="noStrike" dirty="0" smtClean="0">
                          <a:solidFill>
                            <a:srgbClr val="000000"/>
                          </a:solidFill>
                          <a:effectLst/>
                          <a:latin typeface="Arial Narrow" panose="020B0606020202030204" pitchFamily="34" charset="0"/>
                        </a:rPr>
                        <a:t>97,87%</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1" i="0" u="none" strike="noStrike" dirty="0" smtClean="0">
                          <a:solidFill>
                            <a:srgbClr val="000000"/>
                          </a:solidFill>
                          <a:effectLst/>
                          <a:latin typeface="Arial Narrow" panose="020B0606020202030204" pitchFamily="34" charset="0"/>
                        </a:rPr>
                        <a:t>No aplica</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39775">
                <a:tc>
                  <a:txBody>
                    <a:bodyPr/>
                    <a:lstStyle/>
                    <a:p>
                      <a:pPr algn="ctr" rtl="0" fontAlgn="ctr"/>
                      <a:r>
                        <a:rPr lang="es-CL" sz="1600" b="0" i="0" u="none" strike="noStrike" dirty="0">
                          <a:solidFill>
                            <a:srgbClr val="000000"/>
                          </a:solidFill>
                          <a:effectLst/>
                          <a:latin typeface="Arial Narrow" panose="020B0606020202030204" pitchFamily="34" charset="0"/>
                        </a:rPr>
                        <a:t>N° de proyectos adjudicados anualmente</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a:solidFill>
                            <a:srgbClr val="000000"/>
                          </a:solidFill>
                          <a:effectLst/>
                          <a:latin typeface="Arial Narrow" panose="020B0606020202030204" pitchFamily="34" charset="0"/>
                        </a:rPr>
                        <a:t>Dir. Estudios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14</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a:solidFill>
                            <a:srgbClr val="000000"/>
                          </a:solidFill>
                          <a:effectLst/>
                          <a:latin typeface="Arial Narrow" panose="020B0606020202030204" pitchFamily="34" charset="0"/>
                        </a:rPr>
                        <a:t>Anual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smtClean="0">
                          <a:solidFill>
                            <a:srgbClr val="000000"/>
                          </a:solidFill>
                          <a:effectLst/>
                          <a:latin typeface="Arial Narrow" panose="020B0606020202030204" pitchFamily="34" charset="0"/>
                        </a:rPr>
                        <a:t>0</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1" i="0" u="none" strike="noStrike" dirty="0" smtClean="0">
                          <a:solidFill>
                            <a:srgbClr val="000000"/>
                          </a:solidFill>
                          <a:effectLst/>
                          <a:latin typeface="Arial Narrow" panose="020B0606020202030204" pitchFamily="34" charset="0"/>
                        </a:rPr>
                        <a:t>4</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1" i="0" u="none" strike="noStrike" dirty="0">
                          <a:solidFill>
                            <a:srgbClr val="000000"/>
                          </a:solidFill>
                          <a:effectLst/>
                          <a:latin typeface="Arial Narrow" panose="020B0606020202030204" pitchFamily="34" charset="0"/>
                        </a:rPr>
                        <a:t>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1" i="0" u="none" strike="noStrike" dirty="0" smtClean="0">
                          <a:solidFill>
                            <a:srgbClr val="000000"/>
                          </a:solidFill>
                          <a:effectLst/>
                          <a:latin typeface="Arial Narrow" panose="020B0606020202030204" pitchFamily="34" charset="0"/>
                        </a:rPr>
                        <a:t>9 nuevos</a:t>
                      </a:r>
                      <a:br>
                        <a:rPr lang="es-ES" sz="1600" b="1" i="0" u="none" strike="noStrike" dirty="0" smtClean="0">
                          <a:solidFill>
                            <a:srgbClr val="000000"/>
                          </a:solidFill>
                          <a:effectLst/>
                          <a:latin typeface="Arial Narrow" panose="020B0606020202030204" pitchFamily="34" charset="0"/>
                        </a:rPr>
                      </a:br>
                      <a:endParaRPr lang="es-ES" sz="1600" b="1" i="0" u="none" strike="noStrike" dirty="0" smtClean="0">
                        <a:solidFill>
                          <a:srgbClr val="FF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600" b="1" i="0" u="none" strike="noStrike" dirty="0" smtClean="0">
                          <a:solidFill>
                            <a:srgbClr val="000000"/>
                          </a:solidFill>
                          <a:effectLst/>
                          <a:latin typeface="Arial Narrow" panose="020B0606020202030204" pitchFamily="34" charset="0"/>
                        </a:rPr>
                        <a:t>12 nuevos</a:t>
                      </a:r>
                      <a:br>
                        <a:rPr lang="es-ES" sz="1600" b="1" i="0" u="none" strike="noStrike" dirty="0" smtClean="0">
                          <a:solidFill>
                            <a:srgbClr val="000000"/>
                          </a:solidFill>
                          <a:effectLst/>
                          <a:latin typeface="Arial Narrow" panose="020B0606020202030204" pitchFamily="34" charset="0"/>
                        </a:rPr>
                      </a:b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227410">
                <a:tc>
                  <a:txBody>
                    <a:bodyPr/>
                    <a:lstStyle/>
                    <a:p>
                      <a:pPr algn="ctr" rtl="0" fontAlgn="ctr"/>
                      <a:r>
                        <a:rPr lang="es-ES" sz="1600" b="0" i="0" u="none" strike="noStrike" dirty="0">
                          <a:solidFill>
                            <a:srgbClr val="000000"/>
                          </a:solidFill>
                          <a:effectLst/>
                          <a:latin typeface="Arial Narrow" panose="020B0606020202030204" pitchFamily="34" charset="0"/>
                        </a:rPr>
                        <a:t>% proyectos nuevos adjudicados vs presentados (licitaciones)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a:solidFill>
                            <a:srgbClr val="000000"/>
                          </a:solidFill>
                          <a:effectLst/>
                          <a:latin typeface="Arial Narrow" panose="020B0606020202030204" pitchFamily="34" charset="0"/>
                        </a:rPr>
                        <a:t>Dir. Estudios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3</a:t>
                      </a:r>
                      <a:r>
                        <a:rPr lang="es-CL" sz="1600" b="1" i="0" u="none" strike="noStrike" dirty="0" smtClean="0">
                          <a:solidFill>
                            <a:srgbClr val="000000"/>
                          </a:solidFill>
                          <a:effectLst/>
                          <a:latin typeface="Arial Narrow" panose="020B0606020202030204" pitchFamily="34" charset="0"/>
                        </a:rPr>
                        <a:t>0</a:t>
                      </a:r>
                      <a:r>
                        <a:rPr lang="es-CL" sz="1600" b="1" i="0" u="none" strike="noStrike" dirty="0">
                          <a:solidFill>
                            <a:srgbClr val="000000"/>
                          </a:solidFill>
                          <a:effectLst/>
                          <a:latin typeface="Arial Narrow" panose="020B0606020202030204" pitchFamily="34" charset="0"/>
                        </a:rPr>
                        <a:t>%</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a:solidFill>
                            <a:srgbClr val="000000"/>
                          </a:solidFill>
                          <a:effectLst/>
                          <a:latin typeface="Arial Narrow" panose="020B0606020202030204" pitchFamily="34" charset="0"/>
                        </a:rPr>
                        <a:t>Anual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smtClean="0">
                          <a:solidFill>
                            <a:srgbClr val="000000"/>
                          </a:solidFill>
                          <a:effectLst/>
                          <a:latin typeface="Arial Narrow" panose="020B0606020202030204" pitchFamily="34" charset="0"/>
                        </a:rPr>
                        <a:t>0%</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1" i="0" u="none" strike="noStrike" dirty="0" smtClean="0">
                          <a:solidFill>
                            <a:srgbClr val="000000"/>
                          </a:solidFill>
                          <a:effectLst/>
                          <a:latin typeface="Arial Narrow" panose="020B0606020202030204" pitchFamily="34" charset="0"/>
                        </a:rPr>
                        <a:t>11,76%</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1" i="0" u="none" strike="noStrike" dirty="0">
                          <a:solidFill>
                            <a:srgbClr val="000000"/>
                          </a:solidFill>
                          <a:effectLst/>
                          <a:latin typeface="Arial Narrow" panose="020B0606020202030204" pitchFamily="34" charset="0"/>
                        </a:rPr>
                        <a:t>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1" i="0" u="none" strike="noStrike" dirty="0" smtClean="0">
                          <a:solidFill>
                            <a:srgbClr val="000000"/>
                          </a:solidFill>
                          <a:effectLst/>
                          <a:latin typeface="Arial Narrow" panose="020B0606020202030204" pitchFamily="34" charset="0"/>
                        </a:rPr>
                        <a:t>PD: 8,22%</a:t>
                      </a:r>
                      <a:br>
                        <a:rPr lang="es-ES" sz="1600" b="1" i="0" u="none" strike="noStrike" dirty="0" smtClean="0">
                          <a:solidFill>
                            <a:srgbClr val="000000"/>
                          </a:solidFill>
                          <a:effectLst/>
                          <a:latin typeface="Arial Narrow" panose="020B0606020202030204" pitchFamily="34" charset="0"/>
                        </a:rPr>
                      </a:br>
                      <a:r>
                        <a:rPr lang="es-ES" sz="1600" b="1" i="0" u="none" strike="noStrike" dirty="0" smtClean="0">
                          <a:solidFill>
                            <a:srgbClr val="000000"/>
                          </a:solidFill>
                          <a:effectLst/>
                          <a:latin typeface="Arial Narrow" panose="020B0606020202030204" pitchFamily="34" charset="0"/>
                        </a:rPr>
                        <a:t>RPA: 21,43 %</a:t>
                      </a:r>
                      <a:br>
                        <a:rPr lang="es-ES" sz="1600" b="1" i="0" u="none" strike="noStrike" dirty="0" smtClean="0">
                          <a:solidFill>
                            <a:srgbClr val="000000"/>
                          </a:solidFill>
                          <a:effectLst/>
                          <a:latin typeface="Arial Narrow" panose="020B0606020202030204" pitchFamily="34" charset="0"/>
                        </a:rPr>
                      </a:br>
                      <a:r>
                        <a:rPr lang="es-ES" sz="1600" b="1" i="0" u="none" strike="noStrike" dirty="0" smtClean="0">
                          <a:solidFill>
                            <a:srgbClr val="000000"/>
                          </a:solidFill>
                          <a:effectLst/>
                          <a:latin typeface="Arial Narrow" panose="020B0606020202030204" pitchFamily="34" charset="0"/>
                        </a:rPr>
                        <a:t>Total: 10,34%</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600" b="1" i="0" u="none" strike="noStrike" dirty="0" smtClean="0">
                          <a:solidFill>
                            <a:srgbClr val="000000"/>
                          </a:solidFill>
                          <a:effectLst/>
                          <a:latin typeface="Arial Narrow" panose="020B0606020202030204" pitchFamily="34" charset="0"/>
                        </a:rPr>
                        <a:t>29%</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96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983E859-786C-B51B-79F0-9E3FF0E95AFE}"/>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a:solidFill>
                  <a:srgbClr val="000000"/>
                </a:solidFill>
                <a:latin typeface="Arial Black" panose="020B0604020202020204" pitchFamily="34" charset="0"/>
                <a:ea typeface="MS PGothic" panose="020B0600070205080204" pitchFamily="34" charset="-128"/>
              </a:rPr>
              <a:t>1.2 Logro de los Objetivos Estratégicos</a:t>
            </a:r>
          </a:p>
          <a:p>
            <a:pPr algn="ctr">
              <a:lnSpc>
                <a:spcPct val="100000"/>
              </a:lnSpc>
              <a:spcBef>
                <a:spcPct val="0"/>
              </a:spcBef>
              <a:buFontTx/>
              <a:buNone/>
            </a:pPr>
            <a:r>
              <a:rPr lang="es-ES" altLang="es-ES_tradnl" sz="1800">
                <a:solidFill>
                  <a:srgbClr val="000000"/>
                </a:solidFill>
                <a:latin typeface="Arial Black" panose="020B0604020202020204" pitchFamily="34" charset="0"/>
                <a:ea typeface="MS PGothic" panose="020B0600070205080204" pitchFamily="34" charset="-128"/>
              </a:rPr>
              <a:t>Y de la Calidad</a:t>
            </a:r>
          </a:p>
        </p:txBody>
      </p:sp>
      <p:sp>
        <p:nvSpPr>
          <p:cNvPr id="18435" name="Rectangle 2">
            <a:extLst>
              <a:ext uri="{FF2B5EF4-FFF2-40B4-BE49-F238E27FC236}">
                <a16:creationId xmlns:a16="http://schemas.microsoft.com/office/drawing/2014/main" id="{E1520E06-9EFD-00EE-DFE0-6191AF0DE059}"/>
              </a:ext>
            </a:extLst>
          </p:cNvPr>
          <p:cNvSpPr txBox="1">
            <a:spLocks noChangeArrowheads="1"/>
          </p:cNvSpPr>
          <p:nvPr/>
        </p:nvSpPr>
        <p:spPr bwMode="auto">
          <a:xfrm>
            <a:off x="773113" y="148907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b</a:t>
            </a:r>
            <a:r>
              <a:rPr lang="es-ES" altLang="es-ES_tradnl" sz="1800" b="1" dirty="0" smtClean="0">
                <a:solidFill>
                  <a:srgbClr val="000000"/>
                </a:solidFill>
                <a:latin typeface="Arial Black"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Medición y mejora de los resultados de los programas a nivel de usuarios.</a:t>
            </a:r>
          </a:p>
        </p:txBody>
      </p:sp>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a 6">
            <a:extLst>
              <a:ext uri="{FF2B5EF4-FFF2-40B4-BE49-F238E27FC236}">
                <a16:creationId xmlns:a16="http://schemas.microsoft.com/office/drawing/2014/main" id="{7B70F214-4956-5823-33FB-D3CF1F732481}"/>
              </a:ext>
            </a:extLst>
          </p:cNvPr>
          <p:cNvGraphicFramePr>
            <a:graphicFrameLocks noGrp="1"/>
          </p:cNvGraphicFramePr>
          <p:nvPr>
            <p:extLst>
              <p:ext uri="{D42A27DB-BD31-4B8C-83A1-F6EECF244321}">
                <p14:modId xmlns:p14="http://schemas.microsoft.com/office/powerpoint/2010/main" val="2850501312"/>
              </p:ext>
            </p:extLst>
          </p:nvPr>
        </p:nvGraphicFramePr>
        <p:xfrm>
          <a:off x="0" y="2159794"/>
          <a:ext cx="9144000" cy="1928812"/>
        </p:xfrm>
        <a:graphic>
          <a:graphicData uri="http://schemas.openxmlformats.org/drawingml/2006/table">
            <a:tbl>
              <a:tblPr/>
              <a:tblGrid>
                <a:gridCol w="1692330">
                  <a:extLst>
                    <a:ext uri="{9D8B030D-6E8A-4147-A177-3AD203B41FA5}">
                      <a16:colId xmlns:a16="http://schemas.microsoft.com/office/drawing/2014/main" val="20000"/>
                    </a:ext>
                  </a:extLst>
                </a:gridCol>
                <a:gridCol w="713413">
                  <a:extLst>
                    <a:ext uri="{9D8B030D-6E8A-4147-A177-3AD203B41FA5}">
                      <a16:colId xmlns:a16="http://schemas.microsoft.com/office/drawing/2014/main" val="20001"/>
                    </a:ext>
                  </a:extLst>
                </a:gridCol>
                <a:gridCol w="574607">
                  <a:extLst>
                    <a:ext uri="{9D8B030D-6E8A-4147-A177-3AD203B41FA5}">
                      <a16:colId xmlns:a16="http://schemas.microsoft.com/office/drawing/2014/main" val="20002"/>
                    </a:ext>
                  </a:extLst>
                </a:gridCol>
                <a:gridCol w="818652">
                  <a:extLst>
                    <a:ext uri="{9D8B030D-6E8A-4147-A177-3AD203B41FA5}">
                      <a16:colId xmlns:a16="http://schemas.microsoft.com/office/drawing/2014/main" val="20003"/>
                    </a:ext>
                  </a:extLst>
                </a:gridCol>
                <a:gridCol w="1001598">
                  <a:extLst>
                    <a:ext uri="{9D8B030D-6E8A-4147-A177-3AD203B41FA5}">
                      <a16:colId xmlns:a16="http://schemas.microsoft.com/office/drawing/2014/main" val="2766641514"/>
                    </a:ext>
                  </a:extLst>
                </a:gridCol>
                <a:gridCol w="949461">
                  <a:extLst>
                    <a:ext uri="{9D8B030D-6E8A-4147-A177-3AD203B41FA5}">
                      <a16:colId xmlns:a16="http://schemas.microsoft.com/office/drawing/2014/main" val="3792687006"/>
                    </a:ext>
                  </a:extLst>
                </a:gridCol>
                <a:gridCol w="1065865">
                  <a:extLst>
                    <a:ext uri="{9D8B030D-6E8A-4147-A177-3AD203B41FA5}">
                      <a16:colId xmlns:a16="http://schemas.microsoft.com/office/drawing/2014/main" val="20004"/>
                    </a:ext>
                  </a:extLst>
                </a:gridCol>
                <a:gridCol w="1335428">
                  <a:extLst>
                    <a:ext uri="{9D8B030D-6E8A-4147-A177-3AD203B41FA5}">
                      <a16:colId xmlns:a16="http://schemas.microsoft.com/office/drawing/2014/main" val="20005"/>
                    </a:ext>
                  </a:extLst>
                </a:gridCol>
                <a:gridCol w="992646">
                  <a:extLst>
                    <a:ext uri="{9D8B030D-6E8A-4147-A177-3AD203B41FA5}">
                      <a16:colId xmlns:a16="http://schemas.microsoft.com/office/drawing/2014/main" val="20006"/>
                    </a:ext>
                  </a:extLst>
                </a:gridCol>
              </a:tblGrid>
              <a:tr h="639119">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89693">
                <a:tc>
                  <a:txBody>
                    <a:bodyPr/>
                    <a:lstStyle/>
                    <a:p>
                      <a:pPr algn="ctr" rtl="0" fontAlgn="ctr"/>
                      <a:r>
                        <a:rPr lang="es-ES" sz="1400" b="0" i="0" u="none" strike="noStrike" dirty="0">
                          <a:solidFill>
                            <a:schemeClr val="tx1"/>
                          </a:solidFill>
                          <a:effectLst/>
                          <a:latin typeface="Arial" panose="020B0604020202020204" pitchFamily="34" charset="0"/>
                          <a:cs typeface="Arial" panose="020B0604020202020204" pitchFamily="34" charset="0"/>
                        </a:rPr>
                        <a:t>% NNA que identifican cambios positivos al termino del proceso de intervención</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baseline="0" dirty="0" smtClean="0">
                          <a:solidFill>
                            <a:srgbClr val="000000"/>
                          </a:solidFill>
                          <a:effectLst/>
                          <a:latin typeface="Arial" panose="020B0604020202020204" pitchFamily="34" charset="0"/>
                          <a:cs typeface="Arial" panose="020B0604020202020204" pitchFamily="34" charset="0"/>
                        </a:rPr>
                        <a:t>No se </a:t>
                      </a:r>
                      <a:r>
                        <a:rPr lang="es-CL" sz="1400" b="1" i="0" u="none" strike="noStrike" baseline="0" noProof="0" dirty="0" smtClean="0">
                          <a:solidFill>
                            <a:srgbClr val="000000"/>
                          </a:solidFill>
                          <a:effectLst/>
                          <a:latin typeface="Arial" panose="020B0604020202020204" pitchFamily="34" charset="0"/>
                          <a:cs typeface="Arial" panose="020B0604020202020204" pitchFamily="34" charset="0"/>
                        </a:rPr>
                        <a:t>midió</a:t>
                      </a:r>
                      <a:endParaRPr lang="es-CL" sz="1400" b="1" i="0" u="none" strike="noStrike" baseline="0" noProof="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baseline="0" dirty="0" smtClean="0">
                          <a:solidFill>
                            <a:srgbClr val="000000"/>
                          </a:solidFill>
                          <a:effectLst/>
                          <a:latin typeface="Arial" panose="020B0604020202020204" pitchFamily="34" charset="0"/>
                          <a:cs typeface="Arial" panose="020B0604020202020204" pitchFamily="34" charset="0"/>
                        </a:rPr>
                        <a:t>92,31%</a:t>
                      </a:r>
                      <a:endParaRPr lang="en-US" sz="1400" b="1"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96%</a:t>
                      </a:r>
                      <a:endParaRPr lang="en-US" sz="1400" b="1"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98%</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96% (1</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er </a:t>
                      </a:r>
                      <a:r>
                        <a:rPr lang="es-CL" sz="1400" b="1" i="0" u="none" strike="noStrike" baseline="0" noProof="0" dirty="0" smtClean="0">
                          <a:solidFill>
                            <a:srgbClr val="000000"/>
                          </a:solidFill>
                          <a:effectLst/>
                          <a:latin typeface="Arial" panose="020B0604020202020204" pitchFamily="34" charset="0"/>
                          <a:cs typeface="Arial" panose="020B0604020202020204" pitchFamily="34" charset="0"/>
                        </a:rPr>
                        <a:t>semestre</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9" name="Tabla 8">
            <a:extLst>
              <a:ext uri="{FF2B5EF4-FFF2-40B4-BE49-F238E27FC236}">
                <a16:creationId xmlns:a16="http://schemas.microsoft.com/office/drawing/2014/main" id="{CE9BB44B-52B6-4554-AE4A-D180EF17E74C}"/>
              </a:ext>
            </a:extLst>
          </p:cNvPr>
          <p:cNvGraphicFramePr>
            <a:graphicFrameLocks noGrp="1"/>
          </p:cNvGraphicFramePr>
          <p:nvPr>
            <p:extLst/>
          </p:nvPr>
        </p:nvGraphicFramePr>
        <p:xfrm>
          <a:off x="0" y="4325598"/>
          <a:ext cx="9144001" cy="2122176"/>
        </p:xfrm>
        <a:graphic>
          <a:graphicData uri="http://schemas.openxmlformats.org/drawingml/2006/table">
            <a:tbl>
              <a:tblPr/>
              <a:tblGrid>
                <a:gridCol w="1639802">
                  <a:extLst>
                    <a:ext uri="{9D8B030D-6E8A-4147-A177-3AD203B41FA5}">
                      <a16:colId xmlns:a16="http://schemas.microsoft.com/office/drawing/2014/main" val="20000"/>
                    </a:ext>
                  </a:extLst>
                </a:gridCol>
                <a:gridCol w="765959">
                  <a:extLst>
                    <a:ext uri="{9D8B030D-6E8A-4147-A177-3AD203B41FA5}">
                      <a16:colId xmlns:a16="http://schemas.microsoft.com/office/drawing/2014/main" val="20001"/>
                    </a:ext>
                  </a:extLst>
                </a:gridCol>
                <a:gridCol w="598695">
                  <a:extLst>
                    <a:ext uri="{9D8B030D-6E8A-4147-A177-3AD203B41FA5}">
                      <a16:colId xmlns:a16="http://schemas.microsoft.com/office/drawing/2014/main" val="20002"/>
                    </a:ext>
                  </a:extLst>
                </a:gridCol>
                <a:gridCol w="749827">
                  <a:extLst>
                    <a:ext uri="{9D8B030D-6E8A-4147-A177-3AD203B41FA5}">
                      <a16:colId xmlns:a16="http://schemas.microsoft.com/office/drawing/2014/main" val="20003"/>
                    </a:ext>
                  </a:extLst>
                </a:gridCol>
                <a:gridCol w="1024875">
                  <a:extLst>
                    <a:ext uri="{9D8B030D-6E8A-4147-A177-3AD203B41FA5}">
                      <a16:colId xmlns:a16="http://schemas.microsoft.com/office/drawing/2014/main" val="3134499431"/>
                    </a:ext>
                  </a:extLst>
                </a:gridCol>
                <a:gridCol w="938572">
                  <a:extLst>
                    <a:ext uri="{9D8B030D-6E8A-4147-A177-3AD203B41FA5}">
                      <a16:colId xmlns:a16="http://schemas.microsoft.com/office/drawing/2014/main" val="60160959"/>
                    </a:ext>
                  </a:extLst>
                </a:gridCol>
                <a:gridCol w="1032765">
                  <a:extLst>
                    <a:ext uri="{9D8B030D-6E8A-4147-A177-3AD203B41FA5}">
                      <a16:colId xmlns:a16="http://schemas.microsoft.com/office/drawing/2014/main" val="20004"/>
                    </a:ext>
                  </a:extLst>
                </a:gridCol>
                <a:gridCol w="1376195">
                  <a:extLst>
                    <a:ext uri="{9D8B030D-6E8A-4147-A177-3AD203B41FA5}">
                      <a16:colId xmlns:a16="http://schemas.microsoft.com/office/drawing/2014/main" val="20005"/>
                    </a:ext>
                  </a:extLst>
                </a:gridCol>
                <a:gridCol w="1017311">
                  <a:extLst>
                    <a:ext uri="{9D8B030D-6E8A-4147-A177-3AD203B41FA5}">
                      <a16:colId xmlns:a16="http://schemas.microsoft.com/office/drawing/2014/main" val="20006"/>
                    </a:ext>
                  </a:extLst>
                </a:gridCol>
              </a:tblGrid>
              <a:tr h="222943">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532072">
                <a:tc>
                  <a:txBody>
                    <a:bodyPr/>
                    <a:lstStyle/>
                    <a:p>
                      <a:pPr algn="ctr" rtl="0" fontAlgn="ctr"/>
                      <a:r>
                        <a:rPr lang="es-ES" sz="1400" b="0" i="0" u="none" strike="noStrike" dirty="0">
                          <a:solidFill>
                            <a:schemeClr val="tx1"/>
                          </a:solidFill>
                          <a:effectLst/>
                          <a:latin typeface="Arial" panose="020B0604020202020204" pitchFamily="34" charset="0"/>
                          <a:cs typeface="Arial" panose="020B0604020202020204" pitchFamily="34" charset="0"/>
                        </a:rPr>
                        <a:t>% NNA con los que se cumplieron los objetivos del programa (resultados)</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Anual</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En un 100%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78,3%</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67,4%</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12,6%</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10,3%</a:t>
                      </a:r>
                    </a:p>
                    <a:p>
                      <a:pPr algn="ctr" rtl="0" fontAlgn="ct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En un 100%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76%</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63,6%</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15%</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10,9%</a:t>
                      </a:r>
                    </a:p>
                    <a:p>
                      <a:pPr algn="ctr" rtl="0" fontAlgn="ct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1" i="0" u="none" strike="noStrike" dirty="0">
                          <a:solidFill>
                            <a:srgbClr val="000000"/>
                          </a:solidFill>
                          <a:effectLst/>
                          <a:latin typeface="Arial" panose="020B0604020202020204" pitchFamily="34" charset="0"/>
                          <a:cs typeface="Arial" panose="020B0604020202020204" pitchFamily="34" charset="0"/>
                        </a:rPr>
                        <a:t>100% Cumplimiento del PII:                       PD 84,7% y RPA 68,9%                                                      50% Cumplimiento del PII:             Prot. 9,9%  y RPA 12,5% </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000000"/>
                          </a:solidFill>
                          <a:effectLst/>
                          <a:latin typeface="Arial" panose="020B0604020202020204" pitchFamily="34" charset="0"/>
                          <a:cs typeface="Arial" panose="020B0604020202020204" pitchFamily="34" charset="0"/>
                        </a:rPr>
                        <a:t>100% Cumplimiento del PII:                       PD 88,2% y RPA 73,3%                                                      50% Cumplimiento del PII:             Prot. 8,1%  y RPA 9,0% </a:t>
                      </a:r>
                      <a:endParaRPr lang="en-US" sz="1100" b="1" i="0" u="none" strike="noStrike" dirty="0" smtClean="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1" i="0" u="none" strike="noStrike" noProof="0" dirty="0" smtClean="0">
                          <a:solidFill>
                            <a:srgbClr val="000000"/>
                          </a:solidFill>
                          <a:effectLst/>
                          <a:latin typeface="Arial" panose="020B0604020202020204" pitchFamily="34" charset="0"/>
                          <a:cs typeface="Arial" panose="020B0604020202020204" pitchFamily="34" charset="0"/>
                        </a:rPr>
                        <a:t>Se</a:t>
                      </a:r>
                      <a:r>
                        <a:rPr lang="es-CL" sz="1100" b="1" i="0" u="none" strike="noStrike" baseline="0" noProof="0" dirty="0" smtClean="0">
                          <a:solidFill>
                            <a:srgbClr val="000000"/>
                          </a:solidFill>
                          <a:effectLst/>
                          <a:latin typeface="Arial" panose="020B0604020202020204" pitchFamily="34" charset="0"/>
                          <a:cs typeface="Arial" panose="020B0604020202020204" pitchFamily="34" charset="0"/>
                        </a:rPr>
                        <a:t> entregará en Diciembre 2022</a:t>
                      </a:r>
                      <a:endParaRPr lang="es-CL" sz="11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1360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F4B33E8-DD7B-8DE8-1FBD-00E2A54DEBBC}"/>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a:solidFill>
                  <a:srgbClr val="000000"/>
                </a:solidFill>
                <a:latin typeface="Arial Black" panose="020B0604020202020204" pitchFamily="34" charset="0"/>
                <a:ea typeface="MS PGothic" panose="020B0600070205080204" pitchFamily="34" charset="-128"/>
              </a:rPr>
              <a:t>1.2 Logro de los Objetivos Estratégicos</a:t>
            </a:r>
          </a:p>
          <a:p>
            <a:pPr algn="ctr">
              <a:lnSpc>
                <a:spcPct val="100000"/>
              </a:lnSpc>
              <a:spcBef>
                <a:spcPct val="0"/>
              </a:spcBef>
              <a:buFontTx/>
              <a:buNone/>
            </a:pPr>
            <a:r>
              <a:rPr lang="es-ES" altLang="es-ES_tradnl" sz="1800">
                <a:solidFill>
                  <a:srgbClr val="000000"/>
                </a:solidFill>
                <a:latin typeface="Arial Black" panose="020B0604020202020204" pitchFamily="34" charset="0"/>
                <a:ea typeface="MS PGothic" panose="020B0600070205080204" pitchFamily="34" charset="-128"/>
              </a:rPr>
              <a:t>Y de la Calidad</a:t>
            </a:r>
          </a:p>
        </p:txBody>
      </p:sp>
      <p:sp>
        <p:nvSpPr>
          <p:cNvPr id="17411" name="Rectangle 2">
            <a:extLst>
              <a:ext uri="{FF2B5EF4-FFF2-40B4-BE49-F238E27FC236}">
                <a16:creationId xmlns:a16="http://schemas.microsoft.com/office/drawing/2014/main" id="{E213FDA9-1955-B237-FC75-D9074A1A2E25}"/>
              </a:ext>
            </a:extLst>
          </p:cNvPr>
          <p:cNvSpPr txBox="1">
            <a:spLocks noChangeArrowheads="1"/>
          </p:cNvSpPr>
          <p:nvPr/>
        </p:nvSpPr>
        <p:spPr bwMode="auto">
          <a:xfrm>
            <a:off x="808038" y="999092"/>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c</a:t>
            </a:r>
            <a:r>
              <a:rPr lang="es-ES" altLang="es-ES_tradnl" sz="1800" b="1" dirty="0" smtClean="0">
                <a:solidFill>
                  <a:srgbClr val="000000"/>
                </a:solidFill>
                <a:latin typeface="Arial Black"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Desarrollo de prácticas y ámbitos innovadores . </a:t>
            </a:r>
          </a:p>
        </p:txBody>
      </p:sp>
      <p:graphicFrame>
        <p:nvGraphicFramePr>
          <p:cNvPr id="2" name="Tabla 1">
            <a:extLst>
              <a:ext uri="{FF2B5EF4-FFF2-40B4-BE49-F238E27FC236}">
                <a16:creationId xmlns:a16="http://schemas.microsoft.com/office/drawing/2014/main" id="{9D554404-36B9-05B6-C946-FF7C4EFAE56C}"/>
              </a:ext>
            </a:extLst>
          </p:cNvPr>
          <p:cNvGraphicFramePr>
            <a:graphicFrameLocks noGrp="1"/>
          </p:cNvGraphicFramePr>
          <p:nvPr>
            <p:extLst>
              <p:ext uri="{D42A27DB-BD31-4B8C-83A1-F6EECF244321}">
                <p14:modId xmlns:p14="http://schemas.microsoft.com/office/powerpoint/2010/main" val="3522198893"/>
              </p:ext>
            </p:extLst>
          </p:nvPr>
        </p:nvGraphicFramePr>
        <p:xfrm>
          <a:off x="173920" y="1487379"/>
          <a:ext cx="8882742" cy="4003633"/>
        </p:xfrm>
        <a:graphic>
          <a:graphicData uri="http://schemas.openxmlformats.org/drawingml/2006/table">
            <a:tbl>
              <a:tblPr/>
              <a:tblGrid>
                <a:gridCol w="1095015">
                  <a:extLst>
                    <a:ext uri="{9D8B030D-6E8A-4147-A177-3AD203B41FA5}">
                      <a16:colId xmlns:a16="http://schemas.microsoft.com/office/drawing/2014/main" val="20000"/>
                    </a:ext>
                  </a:extLst>
                </a:gridCol>
                <a:gridCol w="725299">
                  <a:extLst>
                    <a:ext uri="{9D8B030D-6E8A-4147-A177-3AD203B41FA5}">
                      <a16:colId xmlns:a16="http://schemas.microsoft.com/office/drawing/2014/main" val="20001"/>
                    </a:ext>
                  </a:extLst>
                </a:gridCol>
                <a:gridCol w="499233">
                  <a:extLst>
                    <a:ext uri="{9D8B030D-6E8A-4147-A177-3AD203B41FA5}">
                      <a16:colId xmlns:a16="http://schemas.microsoft.com/office/drawing/2014/main" val="20002"/>
                    </a:ext>
                  </a:extLst>
                </a:gridCol>
                <a:gridCol w="923922">
                  <a:extLst>
                    <a:ext uri="{9D8B030D-6E8A-4147-A177-3AD203B41FA5}">
                      <a16:colId xmlns:a16="http://schemas.microsoft.com/office/drawing/2014/main" val="20003"/>
                    </a:ext>
                  </a:extLst>
                </a:gridCol>
                <a:gridCol w="1091569">
                  <a:extLst>
                    <a:ext uri="{9D8B030D-6E8A-4147-A177-3AD203B41FA5}">
                      <a16:colId xmlns:a16="http://schemas.microsoft.com/office/drawing/2014/main" val="715342975"/>
                    </a:ext>
                  </a:extLst>
                </a:gridCol>
                <a:gridCol w="1091569">
                  <a:extLst>
                    <a:ext uri="{9D8B030D-6E8A-4147-A177-3AD203B41FA5}">
                      <a16:colId xmlns:a16="http://schemas.microsoft.com/office/drawing/2014/main" val="2528994065"/>
                    </a:ext>
                  </a:extLst>
                </a:gridCol>
                <a:gridCol w="1091569">
                  <a:extLst>
                    <a:ext uri="{9D8B030D-6E8A-4147-A177-3AD203B41FA5}">
                      <a16:colId xmlns:a16="http://schemas.microsoft.com/office/drawing/2014/main" val="20004"/>
                    </a:ext>
                  </a:extLst>
                </a:gridCol>
                <a:gridCol w="1264386">
                  <a:extLst>
                    <a:ext uri="{9D8B030D-6E8A-4147-A177-3AD203B41FA5}">
                      <a16:colId xmlns:a16="http://schemas.microsoft.com/office/drawing/2014/main" val="20005"/>
                    </a:ext>
                  </a:extLst>
                </a:gridCol>
                <a:gridCol w="1100180">
                  <a:extLst>
                    <a:ext uri="{9D8B030D-6E8A-4147-A177-3AD203B41FA5}">
                      <a16:colId xmlns:a16="http://schemas.microsoft.com/office/drawing/2014/main" val="20006"/>
                    </a:ext>
                  </a:extLst>
                </a:gridCol>
              </a:tblGrid>
              <a:tr h="233317">
                <a:tc>
                  <a:txBody>
                    <a:bodyPr/>
                    <a:lstStyle/>
                    <a:p>
                      <a:pPr algn="ctr" rtl="0" fontAlgn="ctr"/>
                      <a:r>
                        <a:rPr lang="es-CL" sz="1400" b="1" i="0" u="none" strike="noStrike">
                          <a:solidFill>
                            <a:srgbClr val="FFFFFF"/>
                          </a:solidFill>
                          <a:effectLst/>
                          <a:latin typeface="Arial Narrow" panose="020B0606020202030204" pitchFamily="34" charset="0"/>
                        </a:rPr>
                        <a:t>Indicador</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Meta</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Frec. Med</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2018</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2019</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2020</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ES" sz="1400" b="1" i="0" u="none" strike="noStrike" dirty="0" smtClean="0">
                          <a:solidFill>
                            <a:srgbClr val="FFFFFF"/>
                          </a:solidFill>
                          <a:effectLst/>
                          <a:latin typeface="Arial Narrow" panose="020B0606020202030204" pitchFamily="34" charset="0"/>
                        </a:rPr>
                        <a:t>2021</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2022</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99928">
                <a:tc>
                  <a:txBody>
                    <a:bodyPr/>
                    <a:lstStyle/>
                    <a:p>
                      <a:pPr algn="ctr" rtl="0" fontAlgn="ctr"/>
                      <a:r>
                        <a:rPr lang="es-ES" sz="1400" b="0" i="0" u="none" strike="noStrike" dirty="0">
                          <a:solidFill>
                            <a:srgbClr val="000000"/>
                          </a:solidFill>
                          <a:effectLst/>
                          <a:latin typeface="Arial Narrow" panose="020B0606020202030204" pitchFamily="34" charset="0"/>
                        </a:rPr>
                        <a:t>% de modelos de intervención que incorporan hallazgos</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Dir. Estudios</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50%</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Anual</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smtClean="0">
                          <a:solidFill>
                            <a:srgbClr val="000000"/>
                          </a:solidFill>
                          <a:effectLst/>
                          <a:latin typeface="Arial Narrow" panose="020B0606020202030204" pitchFamily="34" charset="0"/>
                        </a:rPr>
                        <a:t>Postergado</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rtl="0" fontAlgn="ctr"/>
                      <a:r>
                        <a:rPr lang="es-CL" sz="1400" b="0" i="0" u="none" strike="noStrike" dirty="0" smtClean="0">
                          <a:solidFill>
                            <a:srgbClr val="000000"/>
                          </a:solidFill>
                          <a:effectLst/>
                          <a:latin typeface="Arial Narrow" panose="020B0606020202030204" pitchFamily="34" charset="0"/>
                        </a:rPr>
                        <a:t>20%</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rtl="0" fontAlgn="ctr"/>
                      <a:r>
                        <a:rPr lang="es-ES" sz="1400" b="0" i="0" u="none" strike="noStrike" dirty="0" smtClean="0">
                          <a:solidFill>
                            <a:srgbClr val="000000"/>
                          </a:solidFill>
                          <a:effectLst/>
                          <a:latin typeface="Arial Narrow" panose="020B0606020202030204" pitchFamily="34" charset="0"/>
                        </a:rPr>
                        <a:t>Titulo del modelo: Modelo de Intervención Vincular (Residencias)/ </a:t>
                      </a:r>
                      <a:r>
                        <a:rPr lang="es-ES" sz="1400" b="1" i="0" u="none" strike="noStrike" dirty="0" smtClean="0">
                          <a:solidFill>
                            <a:srgbClr val="000000"/>
                          </a:solidFill>
                          <a:effectLst/>
                          <a:latin typeface="Arial Narrow" panose="020B0606020202030204" pitchFamily="34" charset="0"/>
                        </a:rPr>
                        <a:t>Cumplimiento: 20% </a:t>
                      </a:r>
                      <a:r>
                        <a:rPr lang="es-ES" sz="1400" b="0" i="0" u="none" strike="noStrike" dirty="0" smtClean="0">
                          <a:solidFill>
                            <a:srgbClr val="000000"/>
                          </a:solidFill>
                          <a:effectLst/>
                          <a:latin typeface="Arial Narrow" panose="020B0606020202030204" pitchFamily="34" charset="0"/>
                        </a:rPr>
                        <a:t>es decir 01 de las 05 líneas de programa (PEE/PPF/PRM/PIE/RESIDENCIAS)  incorpora el hallazgo</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rtl="0" fontAlgn="ctr"/>
                      <a:r>
                        <a:rPr lang="es-ES" sz="1400" b="1" i="0" u="none" strike="noStrike" dirty="0" smtClean="0">
                          <a:solidFill>
                            <a:srgbClr val="000000"/>
                          </a:solidFill>
                          <a:effectLst/>
                          <a:latin typeface="Arial Narrow" panose="020B0606020202030204" pitchFamily="34" charset="0"/>
                        </a:rPr>
                        <a:t>Postergado</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algn="ctr" rtl="0" fontAlgn="ctr"/>
                      <a:r>
                        <a:rPr lang="es-ES" sz="1400" b="0" i="0" u="none" strike="noStrike" dirty="0" smtClean="0">
                          <a:solidFill>
                            <a:srgbClr val="000000"/>
                          </a:solidFill>
                          <a:effectLst/>
                          <a:latin typeface="Arial Narrow" panose="020B0606020202030204" pitchFamily="34" charset="0"/>
                        </a:rPr>
                        <a:t>Modelo de Intervención Familiar (MIF): 10 proyectos piloto (PRM y PPRF)/ </a:t>
                      </a:r>
                      <a:r>
                        <a:rPr lang="es-ES" sz="1400" b="1" i="0" u="none" strike="noStrike" dirty="0" smtClean="0">
                          <a:solidFill>
                            <a:srgbClr val="000000"/>
                          </a:solidFill>
                          <a:effectLst/>
                          <a:latin typeface="Arial Narrow" panose="020B0606020202030204" pitchFamily="34" charset="0"/>
                        </a:rPr>
                        <a:t>Cumplimiento 40%, </a:t>
                      </a:r>
                      <a:r>
                        <a:rPr lang="es-ES" sz="1400" b="0" i="0" u="none" strike="noStrike" dirty="0" smtClean="0">
                          <a:solidFill>
                            <a:srgbClr val="000000"/>
                          </a:solidFill>
                          <a:effectLst/>
                          <a:latin typeface="Arial Narrow" panose="020B0606020202030204" pitchFamily="34" charset="0"/>
                        </a:rPr>
                        <a:t>es decir 02 líneas de programa (PEE/PPF/PRM/PIE/RESIDENCIA) incorporan hallazgos.</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4944">
                <a:tc>
                  <a:txBody>
                    <a:bodyPr/>
                    <a:lstStyle/>
                    <a:p>
                      <a:pPr algn="ctr" rtl="0" fontAlgn="ctr"/>
                      <a:r>
                        <a:rPr lang="es-CL" sz="1400" dirty="0">
                          <a:latin typeface="Arial Narrow" panose="020B0606020202030204" pitchFamily="34" charset="0"/>
                        </a:rPr>
                        <a:t>N° de proyectos académicos adjudicados </a:t>
                      </a:r>
                      <a:endParaRPr lang="es-ES"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0" i="0" u="none" strike="noStrike" dirty="0">
                          <a:solidFill>
                            <a:srgbClr val="000000"/>
                          </a:solidFill>
                          <a:effectLst/>
                          <a:latin typeface="Arial Narrow" panose="020B0606020202030204" pitchFamily="34" charset="0"/>
                        </a:rPr>
                        <a:t>Dir. Estudios</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2</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Anual</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smtClean="0">
                          <a:solidFill>
                            <a:srgbClr val="000000"/>
                          </a:solidFill>
                          <a:effectLst/>
                          <a:latin typeface="Arial Narrow" panose="020B0606020202030204" pitchFamily="34" charset="0"/>
                        </a:rPr>
                        <a:t>2</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s-CL" sz="1400" b="1" i="0" u="none" strike="noStrike" dirty="0" smtClean="0">
                          <a:solidFill>
                            <a:srgbClr val="000000"/>
                          </a:solidFill>
                          <a:effectLst/>
                          <a:latin typeface="Arial Narrow" panose="020B0606020202030204" pitchFamily="34" charset="0"/>
                        </a:rPr>
                        <a:t>3</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s-CL" sz="1400" b="1" i="0" u="none" strike="noStrike" dirty="0" smtClean="0">
                          <a:solidFill>
                            <a:srgbClr val="000000"/>
                          </a:solidFill>
                          <a:effectLst/>
                          <a:latin typeface="Arial Narrow" panose="020B0606020202030204" pitchFamily="34" charset="0"/>
                        </a:rPr>
                        <a:t>2</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s-CL" sz="1400" b="0" i="0" u="none" strike="noStrike" dirty="0" smtClean="0">
                          <a:solidFill>
                            <a:srgbClr val="000000"/>
                          </a:solidFill>
                          <a:effectLst/>
                          <a:latin typeface="Arial Narrow" panose="020B0606020202030204" pitchFamily="34" charset="0"/>
                        </a:rPr>
                        <a:t>1</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rtl="0" fontAlgn="ctr"/>
                      <a:r>
                        <a:rPr lang="es-CL" sz="1400" b="0" i="0" u="none" strike="noStrike" dirty="0" smtClean="0">
                          <a:solidFill>
                            <a:srgbClr val="000000"/>
                          </a:solidFill>
                          <a:effectLst/>
                          <a:latin typeface="Arial Narrow" panose="020B0606020202030204" pitchFamily="34" charset="0"/>
                        </a:rPr>
                        <a:t>1</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530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A4FADFA-171B-75F1-0EEC-4FDBB4A8414E}"/>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sp>
        <p:nvSpPr>
          <p:cNvPr id="19459" name="Rectangle 2">
            <a:extLst>
              <a:ext uri="{FF2B5EF4-FFF2-40B4-BE49-F238E27FC236}">
                <a16:creationId xmlns:a16="http://schemas.microsoft.com/office/drawing/2014/main" id="{9DA16F94-0456-DA63-773D-06E61260AD30}"/>
              </a:ext>
            </a:extLst>
          </p:cNvPr>
          <p:cNvSpPr txBox="1">
            <a:spLocks noChangeArrowheads="1"/>
          </p:cNvSpPr>
          <p:nvPr/>
        </p:nvSpPr>
        <p:spPr bwMode="auto">
          <a:xfrm>
            <a:off x="773113" y="136842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d) Desarrollo continuo de los colaboradores y de su compromiso.</a:t>
            </a:r>
          </a:p>
        </p:txBody>
      </p:sp>
      <p:graphicFrame>
        <p:nvGraphicFramePr>
          <p:cNvPr id="4" name="Tabla 3">
            <a:extLst>
              <a:ext uri="{FF2B5EF4-FFF2-40B4-BE49-F238E27FC236}">
                <a16:creationId xmlns:a16="http://schemas.microsoft.com/office/drawing/2014/main" id="{47DAA097-856E-2916-05C1-E48186EDDD9C}"/>
              </a:ext>
            </a:extLst>
          </p:cNvPr>
          <p:cNvGraphicFramePr>
            <a:graphicFrameLocks noGrp="1"/>
          </p:cNvGraphicFramePr>
          <p:nvPr>
            <p:extLst>
              <p:ext uri="{D42A27DB-BD31-4B8C-83A1-F6EECF244321}">
                <p14:modId xmlns:p14="http://schemas.microsoft.com/office/powerpoint/2010/main" val="315960539"/>
              </p:ext>
            </p:extLst>
          </p:nvPr>
        </p:nvGraphicFramePr>
        <p:xfrm>
          <a:off x="520700" y="2349500"/>
          <a:ext cx="8239120" cy="1971021"/>
        </p:xfrm>
        <a:graphic>
          <a:graphicData uri="http://schemas.openxmlformats.org/drawingml/2006/table">
            <a:tbl>
              <a:tblPr/>
              <a:tblGrid>
                <a:gridCol w="1014885">
                  <a:extLst>
                    <a:ext uri="{9D8B030D-6E8A-4147-A177-3AD203B41FA5}">
                      <a16:colId xmlns:a16="http://schemas.microsoft.com/office/drawing/2014/main" val="20000"/>
                    </a:ext>
                  </a:extLst>
                </a:gridCol>
                <a:gridCol w="672225">
                  <a:extLst>
                    <a:ext uri="{9D8B030D-6E8A-4147-A177-3AD203B41FA5}">
                      <a16:colId xmlns:a16="http://schemas.microsoft.com/office/drawing/2014/main" val="20001"/>
                    </a:ext>
                  </a:extLst>
                </a:gridCol>
                <a:gridCol w="462700">
                  <a:extLst>
                    <a:ext uri="{9D8B030D-6E8A-4147-A177-3AD203B41FA5}">
                      <a16:colId xmlns:a16="http://schemas.microsoft.com/office/drawing/2014/main" val="20002"/>
                    </a:ext>
                  </a:extLst>
                </a:gridCol>
                <a:gridCol w="1014885">
                  <a:extLst>
                    <a:ext uri="{9D8B030D-6E8A-4147-A177-3AD203B41FA5}">
                      <a16:colId xmlns:a16="http://schemas.microsoft.com/office/drawing/2014/main" val="20003"/>
                    </a:ext>
                  </a:extLst>
                </a:gridCol>
                <a:gridCol w="939614">
                  <a:extLst>
                    <a:ext uri="{9D8B030D-6E8A-4147-A177-3AD203B41FA5}">
                      <a16:colId xmlns:a16="http://schemas.microsoft.com/office/drawing/2014/main" val="3162746394"/>
                    </a:ext>
                  </a:extLst>
                </a:gridCol>
                <a:gridCol w="893289">
                  <a:extLst>
                    <a:ext uri="{9D8B030D-6E8A-4147-A177-3AD203B41FA5}">
                      <a16:colId xmlns:a16="http://schemas.microsoft.com/office/drawing/2014/main" val="2891427034"/>
                    </a:ext>
                  </a:extLst>
                </a:gridCol>
                <a:gridCol w="765544">
                  <a:extLst>
                    <a:ext uri="{9D8B030D-6E8A-4147-A177-3AD203B41FA5}">
                      <a16:colId xmlns:a16="http://schemas.microsoft.com/office/drawing/2014/main" val="20004"/>
                    </a:ext>
                  </a:extLst>
                </a:gridCol>
                <a:gridCol w="1461093">
                  <a:extLst>
                    <a:ext uri="{9D8B030D-6E8A-4147-A177-3AD203B41FA5}">
                      <a16:colId xmlns:a16="http://schemas.microsoft.com/office/drawing/2014/main" val="20005"/>
                    </a:ext>
                  </a:extLst>
                </a:gridCol>
                <a:gridCol w="1014885">
                  <a:extLst>
                    <a:ext uri="{9D8B030D-6E8A-4147-A177-3AD203B41FA5}">
                      <a16:colId xmlns:a16="http://schemas.microsoft.com/office/drawing/2014/main" val="20006"/>
                    </a:ext>
                  </a:extLst>
                </a:gridCol>
              </a:tblGrid>
              <a:tr h="247485">
                <a:tc>
                  <a:txBody>
                    <a:bodyPr/>
                    <a:lstStyle/>
                    <a:p>
                      <a:pPr algn="ctr" rtl="0" fontAlgn="ctr"/>
                      <a:r>
                        <a:rPr lang="es-CL" sz="1400" b="1" i="0" u="none" strike="noStrike" dirty="0">
                          <a:solidFill>
                            <a:srgbClr val="FFFFFF"/>
                          </a:solidFill>
                          <a:effectLst/>
                          <a:latin typeface="Arial Narrow" panose="020B0606020202030204" pitchFamily="34" charset="0"/>
                        </a:rPr>
                        <a:t>Indicador</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err="1">
                          <a:solidFill>
                            <a:srgbClr val="FFFFFF"/>
                          </a:solidFill>
                          <a:effectLst/>
                          <a:latin typeface="Arial Narrow" panose="020B0606020202030204" pitchFamily="34" charset="0"/>
                        </a:rPr>
                        <a:t>Resp</a:t>
                      </a:r>
                      <a:r>
                        <a:rPr lang="es-CL" sz="1400" b="1" i="0" u="none" strike="noStrike" dirty="0">
                          <a:solidFill>
                            <a:srgbClr val="FFFFFF"/>
                          </a:solidFill>
                          <a:effectLst/>
                          <a:latin typeface="Arial Narrow" panose="020B0606020202030204" pitchFamily="34" charset="0"/>
                        </a:rPr>
                        <a:t>.</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Meta</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err="1">
                          <a:solidFill>
                            <a:srgbClr val="FFFFFF"/>
                          </a:solidFill>
                          <a:effectLst/>
                          <a:latin typeface="Arial Narrow" panose="020B0606020202030204" pitchFamily="34" charset="0"/>
                        </a:rPr>
                        <a:t>Frec</a:t>
                      </a:r>
                      <a:r>
                        <a:rPr lang="es-CL" sz="1400" b="1" i="0" u="none" strike="noStrike" dirty="0">
                          <a:solidFill>
                            <a:srgbClr val="FFFFFF"/>
                          </a:solidFill>
                          <a:effectLst/>
                          <a:latin typeface="Arial Narrow" panose="020B0606020202030204" pitchFamily="34" charset="0"/>
                        </a:rPr>
                        <a:t>. </a:t>
                      </a:r>
                      <a:r>
                        <a:rPr lang="es-CL" sz="1400" b="1" i="0" u="none" strike="noStrike" dirty="0" err="1">
                          <a:solidFill>
                            <a:srgbClr val="FFFFFF"/>
                          </a:solidFill>
                          <a:effectLst/>
                          <a:latin typeface="Arial Narrow" panose="020B0606020202030204" pitchFamily="34" charset="0"/>
                        </a:rPr>
                        <a:t>Med</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2018</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2019</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2021</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2022</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63422">
                <a:tc>
                  <a:txBody>
                    <a:bodyPr/>
                    <a:lstStyle/>
                    <a:p>
                      <a:pPr algn="ctr" rtl="0" fontAlgn="ctr"/>
                      <a:r>
                        <a:rPr lang="es-ES" sz="1400" b="0" i="0" u="none" strike="noStrike" dirty="0">
                          <a:solidFill>
                            <a:srgbClr val="000000"/>
                          </a:solidFill>
                          <a:effectLst/>
                          <a:latin typeface="Arial Narrow" panose="020B0606020202030204" pitchFamily="34" charset="0"/>
                        </a:rPr>
                        <a:t>Índice de clima organizacional (Índice General Encuesta GPW)</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a:solidFill>
                            <a:srgbClr val="000000"/>
                          </a:solidFill>
                          <a:effectLst/>
                          <a:latin typeface="Arial Narrow" panose="020B0606020202030204" pitchFamily="34" charset="0"/>
                        </a:rPr>
                        <a:t>Dir. Personas</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a:solidFill>
                            <a:srgbClr val="000000"/>
                          </a:solidFill>
                          <a:effectLst/>
                          <a:latin typeface="Arial Narrow" panose="020B0606020202030204" pitchFamily="34" charset="0"/>
                        </a:rPr>
                        <a:t> 85%</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Anual</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400" b="1" i="0" u="none" strike="noStrike" dirty="0" smtClean="0">
                          <a:solidFill>
                            <a:srgbClr val="000000"/>
                          </a:solidFill>
                          <a:effectLst/>
                          <a:latin typeface="Arial Narrow" panose="020B0606020202030204" pitchFamily="34" charset="0"/>
                        </a:rPr>
                        <a:t>80%</a:t>
                      </a:r>
                      <a:endParaRPr lang="es-ES" sz="1400" b="1"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smtClean="0">
                          <a:solidFill>
                            <a:srgbClr val="000000"/>
                          </a:solidFill>
                          <a:effectLst/>
                          <a:latin typeface="Arial Narrow" panose="020B0606020202030204" pitchFamily="34" charset="0"/>
                        </a:rPr>
                        <a:t>71%</a:t>
                      </a:r>
                      <a:endParaRPr lang="es-ES" sz="1400" b="1"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a:solidFill>
                            <a:srgbClr val="000000"/>
                          </a:solidFill>
                          <a:effectLst/>
                          <a:latin typeface="Arial Narrow" panose="020B0606020202030204" pitchFamily="34" charset="0"/>
                        </a:rPr>
                        <a:t>No aplica para el 2020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smtClean="0">
                          <a:solidFill>
                            <a:srgbClr val="000000"/>
                          </a:solidFill>
                          <a:effectLst/>
                          <a:latin typeface="Arial Narrow" panose="020B0606020202030204" pitchFamily="34" charset="0"/>
                        </a:rPr>
                        <a:t>82,8%</a:t>
                      </a:r>
                      <a:endParaRPr lang="es-ES" sz="1400" b="1"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ES" sz="1400" b="1" i="0" u="none" strike="noStrike" dirty="0" smtClean="0">
                          <a:solidFill>
                            <a:srgbClr val="000000"/>
                          </a:solidFill>
                          <a:effectLst/>
                          <a:latin typeface="Arial Narrow" panose="020B0606020202030204" pitchFamily="34" charset="0"/>
                        </a:rPr>
                        <a:t>Se entrega</a:t>
                      </a:r>
                      <a:r>
                        <a:rPr lang="es-ES" sz="1400" b="1" i="0" u="none" strike="noStrike" baseline="0" dirty="0" smtClean="0">
                          <a:solidFill>
                            <a:srgbClr val="000000"/>
                          </a:solidFill>
                          <a:effectLst/>
                          <a:latin typeface="Arial Narrow" panose="020B0606020202030204" pitchFamily="34" charset="0"/>
                        </a:rPr>
                        <a:t> en </a:t>
                      </a:r>
                      <a:r>
                        <a:rPr lang="es-ES" sz="1400" b="1" i="0" u="none" strike="noStrike" dirty="0" smtClean="0">
                          <a:solidFill>
                            <a:srgbClr val="000000"/>
                          </a:solidFill>
                          <a:effectLst/>
                          <a:latin typeface="Arial Narrow" panose="020B0606020202030204" pitchFamily="34" charset="0"/>
                        </a:rPr>
                        <a:t>Diciembre 2022</a:t>
                      </a:r>
                      <a:endParaRPr lang="es-ES" sz="1400" b="1"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6131">
                <a:tc>
                  <a:txBody>
                    <a:bodyPr/>
                    <a:lstStyle/>
                    <a:p>
                      <a:pPr algn="ctr" rtl="0" fontAlgn="ctr"/>
                      <a:r>
                        <a:rPr lang="es-ES" sz="1400" b="0" i="0" u="none" strike="noStrike" dirty="0">
                          <a:solidFill>
                            <a:srgbClr val="000000"/>
                          </a:solidFill>
                          <a:effectLst/>
                          <a:latin typeface="Arial Narrow" panose="020B0606020202030204" pitchFamily="34" charset="0"/>
                        </a:rPr>
                        <a:t>% de rotación anual por cargo</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a:solidFill>
                            <a:srgbClr val="000000"/>
                          </a:solidFill>
                          <a:effectLst/>
                          <a:latin typeface="Arial Narrow" panose="020B0606020202030204" pitchFamily="34" charset="0"/>
                        </a:rPr>
                        <a:t>Dir. Personas</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35%</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Anual</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400" b="1" i="0" u="none" strike="noStrike" dirty="0" smtClean="0">
                          <a:solidFill>
                            <a:srgbClr val="000000"/>
                          </a:solidFill>
                          <a:effectLst/>
                          <a:latin typeface="Arial Narrow" panose="020B0606020202030204" pitchFamily="34" charset="0"/>
                        </a:rPr>
                        <a:t>23,55%</a:t>
                      </a:r>
                      <a:endParaRPr lang="es-CL" sz="1400" b="1"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400" b="1" i="0" u="none" strike="noStrike" dirty="0" smtClean="0">
                          <a:solidFill>
                            <a:srgbClr val="000000"/>
                          </a:solidFill>
                          <a:effectLst/>
                          <a:latin typeface="Arial Narrow" panose="020B0606020202030204" pitchFamily="34" charset="0"/>
                        </a:rPr>
                        <a:t>23,7%</a:t>
                      </a:r>
                      <a:endParaRPr lang="es-CL" sz="1400" b="1"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400" b="1" i="0" u="none" strike="noStrike" dirty="0">
                          <a:solidFill>
                            <a:srgbClr val="000000"/>
                          </a:solidFill>
                          <a:effectLst/>
                          <a:latin typeface="Arial Narrow" panose="020B0606020202030204" pitchFamily="34" charset="0"/>
                        </a:rPr>
                        <a:t>7,58%</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1" i="0" u="none" strike="noStrike" dirty="0" smtClean="0">
                          <a:solidFill>
                            <a:srgbClr val="000000"/>
                          </a:solidFill>
                          <a:effectLst/>
                          <a:latin typeface="Arial Narrow" panose="020B0606020202030204" pitchFamily="34" charset="0"/>
                        </a:rPr>
                        <a:t>20%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1" i="0" u="none" strike="noStrike" dirty="0" smtClean="0">
                          <a:solidFill>
                            <a:srgbClr val="000000"/>
                          </a:solidFill>
                          <a:effectLst/>
                          <a:latin typeface="Arial Narrow" panose="020B0606020202030204" pitchFamily="34" charset="0"/>
                        </a:rPr>
                        <a:t>16,82% A </a:t>
                      </a:r>
                      <a:r>
                        <a:rPr lang="es-ES" sz="1400" b="1" i="0" u="none" strike="noStrike" dirty="0" err="1" smtClean="0">
                          <a:solidFill>
                            <a:srgbClr val="000000"/>
                          </a:solidFill>
                          <a:effectLst/>
                          <a:latin typeface="Arial Narrow" panose="020B0606020202030204" pitchFamily="34" charset="0"/>
                        </a:rPr>
                        <a:t>Sep</a:t>
                      </a:r>
                      <a:r>
                        <a:rPr lang="es-ES" sz="1400" b="1" i="0" u="none" strike="noStrike" dirty="0" smtClean="0">
                          <a:solidFill>
                            <a:srgbClr val="000000"/>
                          </a:solidFill>
                          <a:effectLst/>
                          <a:latin typeface="Arial Narrow" panose="020B0606020202030204" pitchFamily="34" charset="0"/>
                        </a:rPr>
                        <a:t> 2022</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336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3A7D7C0-D6BD-04FA-A555-3DDB6B35FB82}"/>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a:solidFill>
                <a:srgbClr val="000000"/>
              </a:solidFill>
              <a:latin typeface="Arial Black" panose="020B0604020202020204" pitchFamily="34" charset="0"/>
              <a:ea typeface="MS PGothic" panose="020B0600070205080204" pitchFamily="34" charset="-128"/>
            </a:endParaRPr>
          </a:p>
        </p:txBody>
      </p:sp>
      <p:sp>
        <p:nvSpPr>
          <p:cNvPr id="20483" name="Rectangle 2">
            <a:extLst>
              <a:ext uri="{FF2B5EF4-FFF2-40B4-BE49-F238E27FC236}">
                <a16:creationId xmlns:a16="http://schemas.microsoft.com/office/drawing/2014/main" id="{45E37FA0-C93E-E883-F8B2-B08F77CBCEDA}"/>
              </a:ext>
            </a:extLst>
          </p:cNvPr>
          <p:cNvSpPr txBox="1">
            <a:spLocks noChangeArrowheads="1"/>
          </p:cNvSpPr>
          <p:nvPr/>
        </p:nvSpPr>
        <p:spPr bwMode="auto">
          <a:xfrm>
            <a:off x="790575" y="796131"/>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solidFill>
                  <a:srgbClr val="000000"/>
                </a:solidFill>
                <a:latin typeface="Arial Black" panose="020B0604020202020204" pitchFamily="34" charset="0"/>
                <a:ea typeface="MS PGothic" panose="020B0600070205080204" pitchFamily="34" charset="-128"/>
              </a:rPr>
              <a:t>e) Gestión del Patrimonio Institucional</a:t>
            </a:r>
          </a:p>
        </p:txBody>
      </p:sp>
      <p:graphicFrame>
        <p:nvGraphicFramePr>
          <p:cNvPr id="8" name="Tabla 7">
            <a:extLst>
              <a:ext uri="{FF2B5EF4-FFF2-40B4-BE49-F238E27FC236}">
                <a16:creationId xmlns:a16="http://schemas.microsoft.com/office/drawing/2014/main" id="{6BBC414C-07A8-5A86-D518-12C69FE818D5}"/>
              </a:ext>
            </a:extLst>
          </p:cNvPr>
          <p:cNvGraphicFramePr>
            <a:graphicFrameLocks noGrp="1"/>
          </p:cNvGraphicFramePr>
          <p:nvPr>
            <p:extLst>
              <p:ext uri="{D42A27DB-BD31-4B8C-83A1-F6EECF244321}">
                <p14:modId xmlns:p14="http://schemas.microsoft.com/office/powerpoint/2010/main" val="3379309377"/>
              </p:ext>
            </p:extLst>
          </p:nvPr>
        </p:nvGraphicFramePr>
        <p:xfrm>
          <a:off x="122169" y="1320041"/>
          <a:ext cx="8840857" cy="7397487"/>
        </p:xfrm>
        <a:graphic>
          <a:graphicData uri="http://schemas.openxmlformats.org/drawingml/2006/table">
            <a:tbl>
              <a:tblPr/>
              <a:tblGrid>
                <a:gridCol w="1036780">
                  <a:extLst>
                    <a:ext uri="{9D8B030D-6E8A-4147-A177-3AD203B41FA5}">
                      <a16:colId xmlns:a16="http://schemas.microsoft.com/office/drawing/2014/main" val="20000"/>
                    </a:ext>
                  </a:extLst>
                </a:gridCol>
                <a:gridCol w="712381">
                  <a:extLst>
                    <a:ext uri="{9D8B030D-6E8A-4147-A177-3AD203B41FA5}">
                      <a16:colId xmlns:a16="http://schemas.microsoft.com/office/drawing/2014/main" val="20001"/>
                    </a:ext>
                  </a:extLst>
                </a:gridCol>
                <a:gridCol w="606056">
                  <a:extLst>
                    <a:ext uri="{9D8B030D-6E8A-4147-A177-3AD203B41FA5}">
                      <a16:colId xmlns:a16="http://schemas.microsoft.com/office/drawing/2014/main" val="20002"/>
                    </a:ext>
                  </a:extLst>
                </a:gridCol>
                <a:gridCol w="754912">
                  <a:extLst>
                    <a:ext uri="{9D8B030D-6E8A-4147-A177-3AD203B41FA5}">
                      <a16:colId xmlns:a16="http://schemas.microsoft.com/office/drawing/2014/main" val="20003"/>
                    </a:ext>
                  </a:extLst>
                </a:gridCol>
                <a:gridCol w="956930">
                  <a:extLst>
                    <a:ext uri="{9D8B030D-6E8A-4147-A177-3AD203B41FA5}">
                      <a16:colId xmlns:a16="http://schemas.microsoft.com/office/drawing/2014/main" val="2026038963"/>
                    </a:ext>
                  </a:extLst>
                </a:gridCol>
                <a:gridCol w="985560">
                  <a:extLst>
                    <a:ext uri="{9D8B030D-6E8A-4147-A177-3AD203B41FA5}">
                      <a16:colId xmlns:a16="http://schemas.microsoft.com/office/drawing/2014/main" val="2818706112"/>
                    </a:ext>
                  </a:extLst>
                </a:gridCol>
                <a:gridCol w="1262746">
                  <a:extLst>
                    <a:ext uri="{9D8B030D-6E8A-4147-A177-3AD203B41FA5}">
                      <a16:colId xmlns:a16="http://schemas.microsoft.com/office/drawing/2014/main" val="20004"/>
                    </a:ext>
                  </a:extLst>
                </a:gridCol>
                <a:gridCol w="1262746">
                  <a:extLst>
                    <a:ext uri="{9D8B030D-6E8A-4147-A177-3AD203B41FA5}">
                      <a16:colId xmlns:a16="http://schemas.microsoft.com/office/drawing/2014/main" val="20005"/>
                    </a:ext>
                  </a:extLst>
                </a:gridCol>
                <a:gridCol w="1262746">
                  <a:extLst>
                    <a:ext uri="{9D8B030D-6E8A-4147-A177-3AD203B41FA5}">
                      <a16:colId xmlns:a16="http://schemas.microsoft.com/office/drawing/2014/main" val="20006"/>
                    </a:ext>
                  </a:extLst>
                </a:gridCol>
              </a:tblGrid>
              <a:tr h="403006">
                <a:tc>
                  <a:txBody>
                    <a:bodyPr/>
                    <a:lstStyle/>
                    <a:p>
                      <a:pPr algn="ctr" rtl="0" fontAlgn="ctr"/>
                      <a:r>
                        <a:rPr lang="en-US" sz="1300" b="1" i="0" u="none" strike="noStrike" dirty="0">
                          <a:solidFill>
                            <a:srgbClr val="FFFFFF"/>
                          </a:solidFill>
                          <a:effectLst/>
                          <a:latin typeface="Arial" panose="020B0604020202020204" pitchFamily="34" charset="0"/>
                          <a:cs typeface="Arial" panose="020B0604020202020204" pitchFamily="34" charset="0"/>
                        </a:rPr>
                        <a:t>Indicador</a:t>
                      </a:r>
                      <a:endParaRPr lang="en-US" sz="1300" b="1" i="0" u="none" strike="noStrike" dirty="0">
                        <a:solidFill>
                          <a:srgbClr val="FFFFFF"/>
                        </a:solidFill>
                        <a:effectLst/>
                        <a:latin typeface="Arial" panose="020B0604020202020204" pitchFamily="34" charset="0"/>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300" b="1" i="0" u="none" strike="noStrike" dirty="0">
                          <a:solidFill>
                            <a:srgbClr val="FFFFFF"/>
                          </a:solidFill>
                          <a:effectLst/>
                          <a:latin typeface="Arial" panose="020B0604020202020204" pitchFamily="34" charset="0"/>
                        </a:rPr>
                        <a:t>Resp.</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300" b="1" i="0" u="none" strike="noStrike" dirty="0">
                          <a:solidFill>
                            <a:srgbClr val="FFFFFF"/>
                          </a:solidFill>
                          <a:effectLst/>
                          <a:latin typeface="Arial" panose="020B0604020202020204" pitchFamily="34" charset="0"/>
                        </a:rPr>
                        <a:t>Meta </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FFFFFF"/>
                          </a:solidFill>
                          <a:effectLst/>
                          <a:latin typeface="Arial" panose="020B0604020202020204" pitchFamily="34" charset="0"/>
                          <a:cs typeface="Arial" panose="020B0604020202020204" pitchFamily="34" charset="0"/>
                        </a:rPr>
                        <a:t>Frec. Med</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smtClean="0">
                          <a:solidFill>
                            <a:srgbClr val="FFFFFF"/>
                          </a:solidFill>
                          <a:effectLst/>
                          <a:latin typeface="Arial" panose="020B0604020202020204" pitchFamily="34" charset="0"/>
                          <a:ea typeface="+mn-ea"/>
                          <a:cs typeface="+mn-cs"/>
                        </a:rPr>
                        <a:t>2018</a:t>
                      </a:r>
                      <a:endParaRPr lang="es-ES" altLang="es-ES_tradnl" sz="1300" b="1" i="0" u="none" strike="noStrike" kern="1200" dirty="0">
                        <a:solidFill>
                          <a:srgbClr val="FFFFFF"/>
                        </a:solidFill>
                        <a:effectLst/>
                        <a:latin typeface="Arial" panose="020B0604020202020204" pitchFamily="34" charset="0"/>
                        <a:ea typeface="+mn-ea"/>
                        <a:cs typeface="+mn-cs"/>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smtClean="0">
                          <a:solidFill>
                            <a:srgbClr val="FFFFFF"/>
                          </a:solidFill>
                          <a:effectLst/>
                          <a:latin typeface="Arial" panose="020B0604020202020204" pitchFamily="34" charset="0"/>
                          <a:ea typeface="+mn-ea"/>
                          <a:cs typeface="+mn-cs"/>
                        </a:rPr>
                        <a:t>2019</a:t>
                      </a:r>
                      <a:endParaRPr lang="es-ES" altLang="es-ES_tradnl" sz="1300" b="1" i="0" u="none" strike="noStrike" kern="1200" dirty="0">
                        <a:solidFill>
                          <a:srgbClr val="FFFFFF"/>
                        </a:solidFill>
                        <a:effectLst/>
                        <a:latin typeface="Arial" panose="020B0604020202020204" pitchFamily="34" charset="0"/>
                        <a:ea typeface="+mn-ea"/>
                        <a:cs typeface="+mn-cs"/>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a:solidFill>
                            <a:srgbClr val="FFFFFF"/>
                          </a:solidFill>
                          <a:effectLst/>
                          <a:latin typeface="Arial" panose="020B0604020202020204" pitchFamily="34" charset="0"/>
                          <a:ea typeface="+mn-ea"/>
                          <a:cs typeface="+mn-cs"/>
                        </a:rPr>
                        <a:t>2020</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a:solidFill>
                            <a:srgbClr val="FFFFFF"/>
                          </a:solidFill>
                          <a:effectLst/>
                          <a:latin typeface="Arial" panose="020B0604020202020204" pitchFamily="34" charset="0"/>
                          <a:ea typeface="+mn-ea"/>
                          <a:cs typeface="+mn-cs"/>
                        </a:rPr>
                        <a:t>2021</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smtClean="0">
                          <a:solidFill>
                            <a:srgbClr val="FFFFFF"/>
                          </a:solidFill>
                          <a:effectLst/>
                          <a:latin typeface="Arial" panose="020B0604020202020204" pitchFamily="34" charset="0"/>
                          <a:ea typeface="+mn-ea"/>
                          <a:cs typeface="+mn-cs"/>
                        </a:rPr>
                        <a:t>2022</a:t>
                      </a:r>
                      <a:endParaRPr lang="es-ES" altLang="es-ES_tradnl" sz="1300" b="1" i="0" u="none" strike="noStrike" kern="1200" dirty="0">
                        <a:solidFill>
                          <a:srgbClr val="FFFFFF"/>
                        </a:solidFill>
                        <a:effectLst/>
                        <a:latin typeface="Arial" panose="020B0604020202020204" pitchFamily="34" charset="0"/>
                        <a:ea typeface="+mn-ea"/>
                        <a:cs typeface="+mn-cs"/>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046657">
                <a:tc>
                  <a:txBody>
                    <a:bodyPr/>
                    <a:lstStyle/>
                    <a:p>
                      <a:pPr algn="ctr" rtl="0" fontAlgn="b"/>
                      <a:r>
                        <a:rPr lang="es-ES" sz="1300" b="0" i="0" u="none" strike="noStrike" dirty="0">
                          <a:solidFill>
                            <a:srgbClr val="000000"/>
                          </a:solidFill>
                          <a:effectLst/>
                          <a:latin typeface="Arial" panose="020B0604020202020204" pitchFamily="34" charset="0"/>
                        </a:rPr>
                        <a:t>Rentabilidad de la Cartera de Inversiones</a:t>
                      </a:r>
                    </a:p>
                  </a:txBody>
                  <a:tcPr marL="9528" marR="952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panose="020B0604020202020204" pitchFamily="34" charset="0"/>
                        </a:rPr>
                        <a:t>Dir. Adm y Finanzas</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smtClean="0">
                          <a:solidFill>
                            <a:srgbClr val="000000"/>
                          </a:solidFill>
                          <a:effectLst/>
                          <a:latin typeface="Arial" panose="020B0604020202020204" pitchFamily="34" charset="0"/>
                        </a:rPr>
                        <a:t>5%</a:t>
                      </a:r>
                      <a:r>
                        <a:rPr lang="en-US" sz="1300" b="1" i="0" u="none" strike="noStrike" dirty="0">
                          <a:solidFill>
                            <a:srgbClr val="000000"/>
                          </a:solidFill>
                          <a:effectLst/>
                          <a:latin typeface="Arial" panose="020B0604020202020204" pitchFamily="34" charset="0"/>
                        </a:rPr>
                        <a:t> </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panose="020B0604020202020204" pitchFamily="34" charset="0"/>
                        </a:rPr>
                        <a:t>Bimestral</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0" i="0" u="none" strike="noStrike" baseline="0" dirty="0" smtClean="0">
                          <a:solidFill>
                            <a:schemeClr val="tx1"/>
                          </a:solidFill>
                          <a:effectLst/>
                          <a:latin typeface="Arial" panose="020B0604020202020204" pitchFamily="34" charset="0"/>
                        </a:rPr>
                        <a:t>5,10% </a:t>
                      </a:r>
                      <a:r>
                        <a:rPr lang="en-US" sz="1300" b="0" i="0" u="none" strike="noStrike" baseline="0" dirty="0" err="1" smtClean="0">
                          <a:solidFill>
                            <a:schemeClr val="tx1"/>
                          </a:solidFill>
                          <a:effectLst/>
                          <a:latin typeface="Arial" panose="020B0604020202020204" pitchFamily="34" charset="0"/>
                        </a:rPr>
                        <a:t>anual</a:t>
                      </a:r>
                      <a:endParaRPr lang="en-US" sz="1300" b="0" i="0" u="none" strike="noStrike" baseline="0"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0" i="0" u="none" strike="noStrike" baseline="0" dirty="0" smtClean="0">
                          <a:solidFill>
                            <a:schemeClr val="tx1"/>
                          </a:solidFill>
                          <a:effectLst/>
                          <a:latin typeface="Arial" panose="020B0604020202020204" pitchFamily="34" charset="0"/>
                        </a:rPr>
                        <a:t>3,98% </a:t>
                      </a:r>
                      <a:r>
                        <a:rPr lang="en-US" sz="1300" b="0" i="0" u="none" strike="noStrike" baseline="0" dirty="0" err="1" smtClean="0">
                          <a:solidFill>
                            <a:schemeClr val="tx1"/>
                          </a:solidFill>
                          <a:effectLst/>
                          <a:latin typeface="Arial" panose="020B0604020202020204" pitchFamily="34" charset="0"/>
                        </a:rPr>
                        <a:t>anual</a:t>
                      </a:r>
                      <a:endParaRPr lang="en-US" sz="1300" b="0" i="0" u="none" strike="noStrike" baseline="0"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0" i="0" u="none" strike="noStrike" dirty="0">
                          <a:solidFill>
                            <a:schemeClr val="tx1"/>
                          </a:solidFill>
                          <a:effectLst/>
                          <a:latin typeface="Arial" panose="020B0604020202020204" pitchFamily="34" charset="0"/>
                        </a:rPr>
                        <a:t>-2,19%</a:t>
                      </a:r>
                      <a:r>
                        <a:rPr lang="en-US" sz="1300" b="0" i="0" u="none" strike="noStrike" baseline="0" dirty="0">
                          <a:solidFill>
                            <a:schemeClr val="tx1"/>
                          </a:solidFill>
                          <a:effectLst/>
                          <a:latin typeface="Arial" panose="020B0604020202020204" pitchFamily="34" charset="0"/>
                        </a:rPr>
                        <a:t> </a:t>
                      </a:r>
                      <a:r>
                        <a:rPr lang="en-US" sz="1300" b="0" i="0" u="none" strike="noStrike" baseline="0" dirty="0" err="1">
                          <a:solidFill>
                            <a:schemeClr val="tx1"/>
                          </a:solidFill>
                          <a:effectLst/>
                          <a:latin typeface="Arial" panose="020B0604020202020204" pitchFamily="34" charset="0"/>
                        </a:rPr>
                        <a:t>Anual</a:t>
                      </a:r>
                      <a:endParaRPr lang="en-US" sz="1300" b="0" i="0" u="none" strike="noStrike" baseline="0"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1" i="0" u="none" strike="noStrike" dirty="0" smtClean="0">
                          <a:solidFill>
                            <a:schemeClr val="tx1"/>
                          </a:solidFill>
                          <a:effectLst/>
                          <a:latin typeface="Arial" panose="020B0604020202020204" pitchFamily="34" charset="0"/>
                        </a:rPr>
                        <a:t>7,6%</a:t>
                      </a:r>
                      <a:endParaRPr lang="en-US" sz="1300" b="1" i="0" u="none" strike="noStrike"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smtClean="0">
                          <a:solidFill>
                            <a:schemeClr val="tx1"/>
                          </a:solidFill>
                          <a:effectLst/>
                          <a:latin typeface="Arial" panose="020B0604020202020204" pitchFamily="34" charset="0"/>
                        </a:rPr>
                        <a:t>1,53% </a:t>
                      </a:r>
                      <a:r>
                        <a:rPr lang="en-US" sz="1300" b="1" i="0" u="none" strike="noStrike" dirty="0" err="1" smtClean="0">
                          <a:solidFill>
                            <a:schemeClr val="tx1"/>
                          </a:solidFill>
                          <a:effectLst/>
                          <a:latin typeface="Arial" panose="020B0604020202020204" pitchFamily="34" charset="0"/>
                        </a:rPr>
                        <a:t>acumulado</a:t>
                      </a:r>
                      <a:r>
                        <a:rPr lang="en-US" sz="1300" b="1" i="0" u="none" strike="noStrike" dirty="0" smtClean="0">
                          <a:solidFill>
                            <a:schemeClr val="tx1"/>
                          </a:solidFill>
                          <a:effectLst/>
                          <a:latin typeface="Arial" panose="020B0604020202020204" pitchFamily="34" charset="0"/>
                        </a:rPr>
                        <a:t> Oct.22</a:t>
                      </a:r>
                      <a:endParaRPr lang="en-US" sz="1300" b="1" i="0" u="none" strike="noStrike"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76067">
                <a:tc>
                  <a:txBody>
                    <a:bodyPr/>
                    <a:lstStyle/>
                    <a:p>
                      <a:pPr algn="ctr" rtl="0" fontAlgn="b"/>
                      <a:r>
                        <a:rPr lang="es-ES" sz="1300" b="0" i="0" u="none" strike="noStrike" dirty="0">
                          <a:solidFill>
                            <a:srgbClr val="000000"/>
                          </a:solidFill>
                          <a:effectLst/>
                          <a:latin typeface="Arial" panose="020B0604020202020204" pitchFamily="34" charset="0"/>
                        </a:rPr>
                        <a:t>Rentabilidad de bienes raíces para la renta</a:t>
                      </a:r>
                    </a:p>
                  </a:txBody>
                  <a:tcPr marL="9528" marR="952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panose="020B0604020202020204" pitchFamily="34" charset="0"/>
                        </a:rPr>
                        <a:t>Dir. Adm</a:t>
                      </a:r>
                      <a:r>
                        <a:rPr lang="en-US" sz="1300" b="0" i="0" u="none" strike="noStrike" baseline="0" dirty="0">
                          <a:solidFill>
                            <a:srgbClr val="000000"/>
                          </a:solidFill>
                          <a:effectLst/>
                          <a:latin typeface="Arial" panose="020B0604020202020204" pitchFamily="34" charset="0"/>
                        </a:rPr>
                        <a:t> y Finanzas</a:t>
                      </a:r>
                      <a:endParaRPr lang="en-US" sz="1300" b="0" i="0" u="none" strike="noStrike" dirty="0">
                        <a:solidFill>
                          <a:srgbClr val="000000"/>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 5%</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panose="020B0604020202020204" pitchFamily="34" charset="0"/>
                        </a:rPr>
                        <a:t>Semestral</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ES" sz="1300" b="0" i="0" u="none" strike="noStrike" dirty="0" smtClean="0">
                          <a:solidFill>
                            <a:schemeClr val="tx1"/>
                          </a:solidFill>
                          <a:effectLst/>
                          <a:latin typeface="Arial" panose="020B0604020202020204" pitchFamily="34" charset="0"/>
                        </a:rPr>
                        <a:t>3,77 % Considerando la deuda de Antofagasta</a:t>
                      </a:r>
                    </a:p>
                    <a:p>
                      <a:pPr algn="ctr" rtl="0" fontAlgn="ctr"/>
                      <a:endParaRPr lang="es-ES" sz="1300" b="0" i="0" u="none" strike="noStrike" dirty="0" smtClean="0">
                        <a:solidFill>
                          <a:schemeClr val="tx1"/>
                        </a:solidFill>
                        <a:effectLst/>
                        <a:latin typeface="Arial" panose="020B0604020202020204" pitchFamily="34" charset="0"/>
                      </a:endParaRPr>
                    </a:p>
                    <a:p>
                      <a:pPr algn="ctr" rtl="0" fontAlgn="ctr"/>
                      <a:r>
                        <a:rPr lang="es-ES" sz="1300" b="0" i="0" u="none" strike="noStrike" dirty="0" smtClean="0">
                          <a:solidFill>
                            <a:schemeClr val="tx1"/>
                          </a:solidFill>
                          <a:effectLst/>
                          <a:latin typeface="Arial" panose="020B0604020202020204" pitchFamily="34" charset="0"/>
                        </a:rPr>
                        <a:t>4,46%</a:t>
                      </a:r>
                      <a:r>
                        <a:rPr lang="es-ES" sz="1300" b="0" i="0" u="none" strike="noStrike" baseline="0" dirty="0" smtClean="0">
                          <a:solidFill>
                            <a:schemeClr val="tx1"/>
                          </a:solidFill>
                          <a:effectLst/>
                          <a:latin typeface="Arial" panose="020B0604020202020204" pitchFamily="34" charset="0"/>
                        </a:rPr>
                        <a:t> Sin considerar la deuda Antofagasta</a:t>
                      </a:r>
                      <a:endParaRPr lang="es-ES" sz="1300" b="0" i="0" u="none" strike="noStrike" dirty="0">
                        <a:solidFill>
                          <a:schemeClr val="tx1"/>
                        </a:solidFill>
                        <a:effectLst/>
                        <a:latin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300" b="0" i="0" u="none" strike="noStrike" dirty="0" smtClean="0">
                          <a:solidFill>
                            <a:schemeClr val="tx1"/>
                          </a:solidFill>
                          <a:effectLst/>
                          <a:latin typeface="Arial" panose="020B0604020202020204" pitchFamily="34" charset="0"/>
                        </a:rPr>
                        <a:t>4,86% Considerando</a:t>
                      </a:r>
                      <a:r>
                        <a:rPr lang="es-ES" sz="1300" b="0" i="0" u="none" strike="noStrike" baseline="0" dirty="0" smtClean="0">
                          <a:solidFill>
                            <a:schemeClr val="tx1"/>
                          </a:solidFill>
                          <a:effectLst/>
                          <a:latin typeface="Arial" panose="020B0604020202020204" pitchFamily="34" charset="0"/>
                        </a:rPr>
                        <a:t> la deuda de Antofagasta, Coquimbo e Independencia.</a:t>
                      </a:r>
                    </a:p>
                    <a:p>
                      <a:pPr algn="ctr" rtl="0" fontAlgn="ctr"/>
                      <a:endParaRPr lang="es-ES" sz="1300" b="0" i="0" u="none" strike="noStrike" baseline="0" dirty="0" smtClean="0">
                        <a:solidFill>
                          <a:schemeClr val="tx1"/>
                        </a:solidFill>
                        <a:effectLst/>
                        <a:latin typeface="Arial" panose="020B0604020202020204" pitchFamily="34" charset="0"/>
                      </a:endParaRPr>
                    </a:p>
                    <a:p>
                      <a:pPr algn="ctr" rtl="0" fontAlgn="ctr"/>
                      <a:r>
                        <a:rPr lang="es-ES" sz="1300" b="0" i="0" u="none" strike="noStrike" baseline="0" dirty="0" smtClean="0">
                          <a:solidFill>
                            <a:schemeClr val="tx1"/>
                          </a:solidFill>
                          <a:effectLst/>
                          <a:latin typeface="Arial" panose="020B0604020202020204" pitchFamily="34" charset="0"/>
                        </a:rPr>
                        <a:t>5,38% Sin considerar la deuda de Antofagasta, Coquimbo e Independencia.</a:t>
                      </a:r>
                      <a:endParaRPr lang="es-ES" sz="1300" b="0" i="0" u="none" strike="noStrike" dirty="0">
                        <a:solidFill>
                          <a:schemeClr val="tx1"/>
                        </a:solidFill>
                        <a:effectLst/>
                        <a:latin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300" b="0" i="0" u="none" strike="noStrike" dirty="0">
                          <a:solidFill>
                            <a:schemeClr val="tx1"/>
                          </a:solidFill>
                          <a:effectLst/>
                          <a:latin typeface="Arial" panose="020B0604020202020204" pitchFamily="34" charset="0"/>
                        </a:rPr>
                        <a:t>3,92%</a:t>
                      </a:r>
                    </a:p>
                    <a:p>
                      <a:pPr algn="ctr" rtl="0" fontAlgn="ctr"/>
                      <a:r>
                        <a:rPr lang="es-ES" sz="1300" b="0" i="0" u="none" strike="noStrike" dirty="0">
                          <a:solidFill>
                            <a:schemeClr val="tx1"/>
                          </a:solidFill>
                          <a:effectLst/>
                          <a:latin typeface="Arial" panose="020B0604020202020204" pitchFamily="34" charset="0"/>
                        </a:rPr>
                        <a:t>Considerando la deuda de M. Coquimbo e Independencia, vacancias (3° piso, Triana, San Martin) y modificación de contratos</a:t>
                      </a:r>
                    </a:p>
                    <a:p>
                      <a:pPr algn="ctr" rtl="0" fontAlgn="ctr"/>
                      <a:endParaRPr lang="es-ES" sz="1300" b="0" i="0" u="none" strike="noStrike" dirty="0">
                        <a:solidFill>
                          <a:schemeClr val="tx1"/>
                        </a:solidFill>
                        <a:effectLst/>
                        <a:latin typeface="Arial" panose="020B0604020202020204" pitchFamily="34" charset="0"/>
                      </a:endParaRPr>
                    </a:p>
                    <a:p>
                      <a:pPr algn="ctr" rtl="0" fontAlgn="ctr"/>
                      <a:r>
                        <a:rPr lang="es-ES" sz="1300" b="0" i="0" u="none" strike="noStrike" dirty="0">
                          <a:solidFill>
                            <a:schemeClr val="tx1"/>
                          </a:solidFill>
                          <a:effectLst/>
                          <a:latin typeface="Arial" panose="020B0604020202020204" pitchFamily="34" charset="0"/>
                        </a:rPr>
                        <a:t>5,03%</a:t>
                      </a:r>
                    </a:p>
                    <a:p>
                      <a:pPr algn="ctr" rtl="0" fontAlgn="ctr"/>
                      <a:r>
                        <a:rPr lang="es-ES" sz="1300" b="0" i="0" u="none" strike="noStrike" dirty="0">
                          <a:solidFill>
                            <a:schemeClr val="tx1"/>
                          </a:solidFill>
                          <a:effectLst/>
                          <a:latin typeface="Arial" panose="020B0604020202020204" pitchFamily="34" charset="0"/>
                        </a:rPr>
                        <a:t>Sin considerar la deuda, vacancias y modificaciones de contratos</a:t>
                      </a: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s-CL" sz="1300" kern="1200" dirty="0" smtClean="0">
                          <a:solidFill>
                            <a:schemeClr val="tx1"/>
                          </a:solidFill>
                          <a:effectLst/>
                          <a:latin typeface="Arial" panose="020B0604020202020204" pitchFamily="34" charset="0"/>
                          <a:ea typeface="+mn-ea"/>
                          <a:cs typeface="Arial" panose="020B0604020202020204" pitchFamily="34" charset="0"/>
                        </a:rPr>
                        <a:t>Real: </a:t>
                      </a:r>
                      <a:r>
                        <a:rPr lang="es-CL" sz="1300" b="1" kern="1200" dirty="0" smtClean="0">
                          <a:solidFill>
                            <a:schemeClr val="tx1"/>
                          </a:solidFill>
                          <a:effectLst/>
                          <a:latin typeface="Arial" panose="020B0604020202020204" pitchFamily="34" charset="0"/>
                          <a:ea typeface="+mn-ea"/>
                          <a:cs typeface="Arial" panose="020B0604020202020204" pitchFamily="34" charset="0"/>
                        </a:rPr>
                        <a:t>3,71%</a:t>
                      </a:r>
                      <a:r>
                        <a:rPr lang="es-CL" sz="1300" kern="1200" dirty="0" smtClean="0">
                          <a:solidFill>
                            <a:schemeClr val="tx1"/>
                          </a:solidFill>
                          <a:effectLst/>
                          <a:latin typeface="Arial" panose="020B0604020202020204" pitchFamily="34" charset="0"/>
                          <a:ea typeface="+mn-ea"/>
                          <a:cs typeface="Arial" panose="020B0604020202020204" pitchFamily="34" charset="0"/>
                        </a:rPr>
                        <a:t> de la tasación comercial de los inmuebles.</a:t>
                      </a:r>
                    </a:p>
                    <a:p>
                      <a:pPr lvl="0"/>
                      <a:endParaRPr lang="es-CL" sz="1300" kern="1200" dirty="0" smtClean="0">
                        <a:solidFill>
                          <a:schemeClr val="tx1"/>
                        </a:solidFill>
                        <a:effectLst/>
                        <a:latin typeface="Arial" panose="020B0604020202020204" pitchFamily="34" charset="0"/>
                        <a:ea typeface="+mn-ea"/>
                        <a:cs typeface="Arial" panose="020B0604020202020204" pitchFamily="34" charset="0"/>
                      </a:endParaRPr>
                    </a:p>
                    <a:p>
                      <a:pPr lvl="0"/>
                      <a:r>
                        <a:rPr lang="es-CL" sz="1300" kern="1200" dirty="0" smtClean="0">
                          <a:solidFill>
                            <a:schemeClr val="tx1"/>
                          </a:solidFill>
                          <a:effectLst/>
                          <a:latin typeface="Arial" panose="020B0604020202020204" pitchFamily="34" charset="0"/>
                          <a:ea typeface="+mn-ea"/>
                          <a:cs typeface="Arial" panose="020B0604020202020204" pitchFamily="34" charset="0"/>
                        </a:rPr>
                        <a:t>Meta: </a:t>
                      </a:r>
                      <a:r>
                        <a:rPr lang="es-CL" sz="1300" b="1" kern="1200" dirty="0" smtClean="0">
                          <a:solidFill>
                            <a:schemeClr val="tx1"/>
                          </a:solidFill>
                          <a:effectLst/>
                          <a:latin typeface="Arial" panose="020B0604020202020204" pitchFamily="34" charset="0"/>
                          <a:ea typeface="+mn-ea"/>
                          <a:cs typeface="Arial" panose="020B0604020202020204" pitchFamily="34" charset="0"/>
                        </a:rPr>
                        <a:t>4,52%</a:t>
                      </a:r>
                      <a:r>
                        <a:rPr lang="es-CL" sz="1300" kern="1200" dirty="0" smtClean="0">
                          <a:solidFill>
                            <a:schemeClr val="tx1"/>
                          </a:solidFill>
                          <a:effectLst/>
                          <a:latin typeface="Arial" panose="020B0604020202020204" pitchFamily="34" charset="0"/>
                          <a:ea typeface="+mn-ea"/>
                          <a:cs typeface="Arial" panose="020B0604020202020204" pitchFamily="34" charset="0"/>
                        </a:rPr>
                        <a:t> de la tasación comercial de los inmuebles.</a:t>
                      </a:r>
                      <a:br>
                        <a:rPr lang="es-CL" sz="1300" kern="1200" dirty="0" smtClean="0">
                          <a:solidFill>
                            <a:schemeClr val="tx1"/>
                          </a:solidFill>
                          <a:effectLst/>
                          <a:latin typeface="Arial" panose="020B0604020202020204" pitchFamily="34" charset="0"/>
                          <a:ea typeface="+mn-ea"/>
                          <a:cs typeface="Arial" panose="020B0604020202020204" pitchFamily="34" charset="0"/>
                        </a:rPr>
                      </a:br>
                      <a:endParaRPr lang="es-CL" sz="1300" kern="1200" dirty="0" smtClean="0">
                        <a:solidFill>
                          <a:schemeClr val="tx1"/>
                        </a:solidFill>
                        <a:effectLst/>
                        <a:latin typeface="Arial" panose="020B0604020202020204" pitchFamily="34" charset="0"/>
                        <a:ea typeface="+mn-ea"/>
                        <a:cs typeface="Arial" panose="020B0604020202020204" pitchFamily="34" charset="0"/>
                      </a:endParaRPr>
                    </a:p>
                    <a:p>
                      <a:pPr lvl="0"/>
                      <a:r>
                        <a:rPr lang="es-CL" sz="1300" kern="1200" dirty="0" smtClean="0">
                          <a:solidFill>
                            <a:schemeClr val="tx1"/>
                          </a:solidFill>
                          <a:effectLst/>
                          <a:latin typeface="Arial" panose="020B0604020202020204" pitchFamily="34" charset="0"/>
                          <a:ea typeface="+mn-ea"/>
                          <a:cs typeface="Arial" panose="020B0604020202020204" pitchFamily="34" charset="0"/>
                        </a:rPr>
                        <a:t>Desviación: </a:t>
                      </a:r>
                      <a:r>
                        <a:rPr lang="es-CL" sz="1300" b="1" kern="1200" dirty="0" smtClean="0">
                          <a:solidFill>
                            <a:schemeClr val="tx1"/>
                          </a:solidFill>
                          <a:effectLst/>
                          <a:latin typeface="Arial" panose="020B0604020202020204" pitchFamily="34" charset="0"/>
                          <a:ea typeface="+mn-ea"/>
                          <a:cs typeface="Arial" panose="020B0604020202020204" pitchFamily="34" charset="0"/>
                        </a:rPr>
                        <a:t>-0,81%</a:t>
                      </a:r>
                      <a:r>
                        <a:rPr lang="es-CL" sz="1300" kern="1200" dirty="0" smtClean="0">
                          <a:solidFill>
                            <a:schemeClr val="tx1"/>
                          </a:solidFill>
                          <a:effectLst/>
                          <a:latin typeface="Arial" panose="020B0604020202020204" pitchFamily="34" charset="0"/>
                          <a:ea typeface="+mn-ea"/>
                          <a:cs typeface="Arial" panose="020B0604020202020204" pitchFamily="34" charset="0"/>
                        </a:rPr>
                        <a:t> (</a:t>
                      </a:r>
                      <a:r>
                        <a:rPr lang="es-CL" sz="1300" b="1" kern="1200" dirty="0" smtClean="0">
                          <a:solidFill>
                            <a:schemeClr val="tx1"/>
                          </a:solidFill>
                          <a:effectLst/>
                          <a:latin typeface="Arial" panose="020B0604020202020204" pitchFamily="34" charset="0"/>
                          <a:ea typeface="+mn-ea"/>
                          <a:cs typeface="Arial" panose="020B0604020202020204" pitchFamily="34" charset="0"/>
                        </a:rPr>
                        <a:t>2.885,9 UF</a:t>
                      </a:r>
                      <a:r>
                        <a:rPr lang="es-CL" sz="1300" kern="1200" dirty="0" smtClean="0">
                          <a:solidFill>
                            <a:schemeClr val="tx1"/>
                          </a:solidFill>
                          <a:effectLst/>
                          <a:latin typeface="Arial" panose="020B0604020202020204" pitchFamily="34" charset="0"/>
                          <a:ea typeface="+mn-ea"/>
                          <a:cs typeface="Arial" panose="020B0604020202020204" pitchFamily="34" charset="0"/>
                        </a:rPr>
                        <a:t>) debido a la vacancia de los inmuebles ubicados en Triana, y 3er piso de Pdte. Errázuriz</a:t>
                      </a:r>
                    </a:p>
                    <a:p>
                      <a:pPr algn="ctr" rtl="0" fontAlgn="ctr"/>
                      <a:r>
                        <a:rPr lang="es-ES" sz="1300" b="1" i="0" u="none" strike="noStrike" dirty="0" smtClean="0">
                          <a:solidFill>
                            <a:schemeClr val="tx1"/>
                          </a:solidFill>
                          <a:effectLst/>
                          <a:latin typeface="Arial" panose="020B0604020202020204" pitchFamily="34" charset="0"/>
                          <a:cs typeface="Arial" panose="020B0604020202020204" pitchFamily="34" charset="0"/>
                        </a:rPr>
                        <a:t>A</a:t>
                      </a:r>
                      <a:r>
                        <a:rPr lang="es-ES" sz="1300" b="1" i="0" u="none" strike="noStrike" baseline="0" dirty="0" smtClean="0">
                          <a:solidFill>
                            <a:schemeClr val="tx1"/>
                          </a:solidFill>
                          <a:effectLst/>
                          <a:latin typeface="Arial" panose="020B0604020202020204" pitchFamily="34" charset="0"/>
                          <a:cs typeface="Arial" panose="020B0604020202020204" pitchFamily="34" charset="0"/>
                        </a:rPr>
                        <a:t> Dic 2021</a:t>
                      </a:r>
                      <a:endParaRPr lang="es-ES" sz="1300" b="1" i="0" u="none" strike="noStrike" dirty="0">
                        <a:solidFill>
                          <a:schemeClr val="tx1"/>
                        </a:solidFill>
                        <a:effectLst/>
                        <a:latin typeface="Arial" panose="020B0604020202020204" pitchFamily="34" charset="0"/>
                        <a:cs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s-CL" sz="1300" kern="1200" dirty="0" smtClean="0">
                          <a:solidFill>
                            <a:schemeClr val="tx1"/>
                          </a:solidFill>
                          <a:effectLst/>
                          <a:latin typeface="Arial" panose="020B0604020202020204" pitchFamily="34" charset="0"/>
                          <a:ea typeface="+mn-ea"/>
                          <a:cs typeface="Arial" panose="020B0604020202020204" pitchFamily="34" charset="0"/>
                        </a:rPr>
                        <a:t>Real: </a:t>
                      </a:r>
                      <a:r>
                        <a:rPr lang="es-CL" sz="1300" b="1" kern="1200" dirty="0" smtClean="0">
                          <a:solidFill>
                            <a:schemeClr val="tx1"/>
                          </a:solidFill>
                          <a:effectLst/>
                          <a:latin typeface="Arial" panose="020B0604020202020204" pitchFamily="34" charset="0"/>
                          <a:ea typeface="+mn-ea"/>
                          <a:cs typeface="Arial" panose="020B0604020202020204" pitchFamily="34" charset="0"/>
                        </a:rPr>
                        <a:t>4,56%</a:t>
                      </a:r>
                      <a:r>
                        <a:rPr lang="es-CL" sz="1300" kern="1200" dirty="0" smtClean="0">
                          <a:solidFill>
                            <a:schemeClr val="tx1"/>
                          </a:solidFill>
                          <a:effectLst/>
                          <a:latin typeface="Arial" panose="020B0604020202020204" pitchFamily="34" charset="0"/>
                          <a:ea typeface="+mn-ea"/>
                          <a:cs typeface="Arial" panose="020B0604020202020204" pitchFamily="34" charset="0"/>
                        </a:rPr>
                        <a:t>  de la tasación comercial de los inmuebles</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300" kern="1200" dirty="0" smtClean="0">
                          <a:solidFill>
                            <a:schemeClr val="tx1"/>
                          </a:solidFill>
                          <a:effectLst/>
                          <a:latin typeface="Arial" panose="020B0604020202020204" pitchFamily="34" charset="0"/>
                          <a:ea typeface="+mn-ea"/>
                          <a:cs typeface="Arial" panose="020B0604020202020204" pitchFamily="34" charset="0"/>
                        </a:rPr>
                        <a:t>Meta: </a:t>
                      </a:r>
                      <a:r>
                        <a:rPr lang="es-CL" sz="1300" b="1" kern="1200" dirty="0" smtClean="0">
                          <a:solidFill>
                            <a:schemeClr val="tx1"/>
                          </a:solidFill>
                          <a:effectLst/>
                          <a:latin typeface="Arial" panose="020B0604020202020204" pitchFamily="34" charset="0"/>
                          <a:ea typeface="+mn-ea"/>
                          <a:cs typeface="Arial" panose="020B0604020202020204" pitchFamily="34" charset="0"/>
                        </a:rPr>
                        <a:t>5,08%</a:t>
                      </a:r>
                      <a:r>
                        <a:rPr lang="es-CL" sz="1300" kern="1200" dirty="0" smtClean="0">
                          <a:solidFill>
                            <a:schemeClr val="tx1"/>
                          </a:solidFill>
                          <a:effectLst/>
                          <a:latin typeface="Arial" panose="020B0604020202020204" pitchFamily="34" charset="0"/>
                          <a:ea typeface="+mn-ea"/>
                          <a:cs typeface="Arial" panose="020B0604020202020204" pitchFamily="34" charset="0"/>
                        </a:rPr>
                        <a:t>  de la tasación comercial de los inmuebles </a:t>
                      </a:r>
                    </a:p>
                    <a:p>
                      <a:pPr lvl="0" algn="l"/>
                      <a:r>
                        <a:rPr lang="es-CL" sz="1300" kern="1200" dirty="0" smtClean="0">
                          <a:solidFill>
                            <a:schemeClr val="tx1"/>
                          </a:solidFill>
                          <a:effectLst/>
                          <a:latin typeface="Arial" panose="020B0604020202020204" pitchFamily="34" charset="0"/>
                          <a:ea typeface="+mn-ea"/>
                          <a:cs typeface="Arial" panose="020B0604020202020204" pitchFamily="34" charset="0"/>
                        </a:rPr>
                        <a:t>Desviación: </a:t>
                      </a:r>
                      <a:r>
                        <a:rPr lang="es-CL" sz="1300" b="1" kern="1200" dirty="0" smtClean="0">
                          <a:solidFill>
                            <a:schemeClr val="tx1"/>
                          </a:solidFill>
                          <a:effectLst/>
                          <a:latin typeface="Arial" panose="020B0604020202020204" pitchFamily="34" charset="0"/>
                          <a:ea typeface="+mn-ea"/>
                          <a:cs typeface="Arial" panose="020B0604020202020204" pitchFamily="34" charset="0"/>
                        </a:rPr>
                        <a:t>-0,52%  (530,44 UF)</a:t>
                      </a:r>
                      <a:r>
                        <a:rPr lang="es-CL" sz="1300" kern="1200" dirty="0" smtClean="0">
                          <a:solidFill>
                            <a:schemeClr val="tx1"/>
                          </a:solidFill>
                          <a:effectLst/>
                          <a:latin typeface="Arial" panose="020B0604020202020204" pitchFamily="34" charset="0"/>
                          <a:ea typeface="+mn-ea"/>
                          <a:cs typeface="Arial" panose="020B0604020202020204" pitchFamily="34" charset="0"/>
                        </a:rPr>
                        <a:t>  generado por el atraso en el pago de </a:t>
                      </a:r>
                      <a:r>
                        <a:rPr lang="es-CL" sz="1300" b="1" kern="1200" dirty="0" smtClean="0">
                          <a:solidFill>
                            <a:schemeClr val="tx1"/>
                          </a:solidFill>
                          <a:effectLst/>
                          <a:latin typeface="Arial" panose="020B0604020202020204" pitchFamily="34" charset="0"/>
                          <a:ea typeface="+mn-ea"/>
                          <a:cs typeface="Arial" panose="020B0604020202020204" pitchFamily="34" charset="0"/>
                        </a:rPr>
                        <a:t>458,44</a:t>
                      </a:r>
                      <a:r>
                        <a:rPr lang="es-CL" sz="1300" kern="1200" dirty="0" smtClean="0">
                          <a:solidFill>
                            <a:schemeClr val="tx1"/>
                          </a:solidFill>
                          <a:effectLst/>
                          <a:latin typeface="Arial" panose="020B0604020202020204" pitchFamily="34" charset="0"/>
                          <a:ea typeface="+mn-ea"/>
                          <a:cs typeface="Arial" panose="020B0604020202020204" pitchFamily="34" charset="0"/>
                        </a:rPr>
                        <a:t> </a:t>
                      </a:r>
                      <a:r>
                        <a:rPr lang="es-CL" sz="1300" b="1" kern="1200" dirty="0" smtClean="0">
                          <a:solidFill>
                            <a:schemeClr val="tx1"/>
                          </a:solidFill>
                          <a:effectLst/>
                          <a:latin typeface="Arial" panose="020B0604020202020204" pitchFamily="34" charset="0"/>
                          <a:ea typeface="+mn-ea"/>
                          <a:cs typeface="Arial" panose="020B0604020202020204" pitchFamily="34" charset="0"/>
                        </a:rPr>
                        <a:t>UF </a:t>
                      </a:r>
                      <a:r>
                        <a:rPr lang="es-CL" sz="1300" kern="1200" dirty="0" smtClean="0">
                          <a:solidFill>
                            <a:schemeClr val="tx1"/>
                          </a:solidFill>
                          <a:effectLst/>
                          <a:latin typeface="Arial" panose="020B0604020202020204" pitchFamily="34" charset="0"/>
                          <a:ea typeface="+mn-ea"/>
                          <a:cs typeface="Arial" panose="020B0604020202020204" pitchFamily="34" charset="0"/>
                        </a:rPr>
                        <a:t>correspondientes agosto y septiembre del inmueble ubicado en Huánuco (comuna de Independencia) y </a:t>
                      </a:r>
                      <a:r>
                        <a:rPr lang="es-CL" sz="1300" b="1" kern="1200" dirty="0" smtClean="0">
                          <a:solidFill>
                            <a:schemeClr val="tx1"/>
                          </a:solidFill>
                          <a:effectLst/>
                          <a:latin typeface="Arial" panose="020B0604020202020204" pitchFamily="34" charset="0"/>
                          <a:ea typeface="+mn-ea"/>
                          <a:cs typeface="Arial" panose="020B0604020202020204" pitchFamily="34" charset="0"/>
                        </a:rPr>
                        <a:t>72 UF</a:t>
                      </a:r>
                      <a:r>
                        <a:rPr lang="es-CL" sz="1300" kern="1200" dirty="0" smtClean="0">
                          <a:solidFill>
                            <a:schemeClr val="tx1"/>
                          </a:solidFill>
                          <a:effectLst/>
                          <a:latin typeface="Arial" panose="020B0604020202020204" pitchFamily="34" charset="0"/>
                          <a:ea typeface="+mn-ea"/>
                          <a:cs typeface="Arial" panose="020B0604020202020204" pitchFamily="34" charset="0"/>
                        </a:rPr>
                        <a:t> de septiembre del inmueble ubicado en Gral. Salvo (comuna de Providencia)</a:t>
                      </a:r>
                      <a:br>
                        <a:rPr lang="es-CL" sz="1300" kern="1200" dirty="0" smtClean="0">
                          <a:solidFill>
                            <a:schemeClr val="tx1"/>
                          </a:solidFill>
                          <a:effectLst/>
                          <a:latin typeface="Arial" panose="020B0604020202020204" pitchFamily="34" charset="0"/>
                          <a:ea typeface="+mn-ea"/>
                          <a:cs typeface="Arial" panose="020B0604020202020204" pitchFamily="34" charset="0"/>
                        </a:rPr>
                      </a:br>
                      <a:r>
                        <a:rPr lang="es-CL" sz="1300" kern="1200" dirty="0" smtClean="0">
                          <a:solidFill>
                            <a:schemeClr val="tx1"/>
                          </a:solidFill>
                          <a:effectLst/>
                          <a:latin typeface="Arial" panose="020B0604020202020204" pitchFamily="34" charset="0"/>
                          <a:ea typeface="+mn-ea"/>
                          <a:cs typeface="Arial" panose="020B0604020202020204" pitchFamily="34" charset="0"/>
                        </a:rPr>
                        <a:t>        </a:t>
                      </a:r>
                      <a:r>
                        <a:rPr lang="es-CL" sz="1300" b="1" kern="1200" dirty="0" smtClean="0">
                          <a:solidFill>
                            <a:schemeClr val="tx1"/>
                          </a:solidFill>
                          <a:effectLst/>
                          <a:latin typeface="Arial" panose="020B0604020202020204" pitchFamily="34" charset="0"/>
                          <a:ea typeface="+mn-ea"/>
                          <a:cs typeface="Arial" panose="020B0604020202020204" pitchFamily="34" charset="0"/>
                        </a:rPr>
                        <a:t>A</a:t>
                      </a:r>
                      <a:r>
                        <a:rPr lang="es-CL" sz="1300" b="1" kern="1200" baseline="0" dirty="0" smtClean="0">
                          <a:solidFill>
                            <a:schemeClr val="tx1"/>
                          </a:solidFill>
                          <a:effectLst/>
                          <a:latin typeface="Arial" panose="020B0604020202020204" pitchFamily="34" charset="0"/>
                          <a:ea typeface="+mn-ea"/>
                          <a:cs typeface="Arial" panose="020B0604020202020204" pitchFamily="34" charset="0"/>
                        </a:rPr>
                        <a:t> Sept 2022</a:t>
                      </a:r>
                      <a:endParaRPr lang="es-CL" sz="1300" kern="1200" dirty="0">
                        <a:solidFill>
                          <a:schemeClr val="tx1"/>
                        </a:solidFill>
                        <a:effectLst/>
                        <a:latin typeface="Arial" panose="020B0604020202020204" pitchFamily="34" charset="0"/>
                        <a:ea typeface="+mn-ea"/>
                        <a:cs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426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54208CA-E167-DC97-E70C-0CDCA4EA9008}"/>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a:solidFill>
                <a:srgbClr val="000000"/>
              </a:solidFill>
              <a:latin typeface="Arial Black" panose="020B0604020202020204" pitchFamily="34" charset="0"/>
              <a:ea typeface="MS PGothic" panose="020B0600070205080204" pitchFamily="34" charset="-128"/>
            </a:endParaRPr>
          </a:p>
        </p:txBody>
      </p:sp>
      <p:sp>
        <p:nvSpPr>
          <p:cNvPr id="21507" name="Rectangle 2">
            <a:extLst>
              <a:ext uri="{FF2B5EF4-FFF2-40B4-BE49-F238E27FC236}">
                <a16:creationId xmlns:a16="http://schemas.microsoft.com/office/drawing/2014/main" id="{2C5D6130-18C6-A48D-7C0F-66C9396A4D08}"/>
              </a:ext>
            </a:extLst>
          </p:cNvPr>
          <p:cNvSpPr txBox="1">
            <a:spLocks noChangeArrowheads="1"/>
          </p:cNvSpPr>
          <p:nvPr/>
        </p:nvSpPr>
        <p:spPr bwMode="auto">
          <a:xfrm>
            <a:off x="773113" y="136842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f) Reputación corporativa y posicionamiento de la Fundación</a:t>
            </a:r>
          </a:p>
          <a:p>
            <a:pPr>
              <a:lnSpc>
                <a:spcPct val="100000"/>
              </a:lnSpc>
              <a:spcBef>
                <a:spcPct val="0"/>
              </a:spcBef>
              <a:buFontTx/>
              <a:buNone/>
            </a:pP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graphicFrame>
        <p:nvGraphicFramePr>
          <p:cNvPr id="3" name="Tabla 2">
            <a:extLst>
              <a:ext uri="{FF2B5EF4-FFF2-40B4-BE49-F238E27FC236}">
                <a16:creationId xmlns:a16="http://schemas.microsoft.com/office/drawing/2014/main" id="{7C1F2192-0CEC-C746-B619-C944F0FD80FA}"/>
              </a:ext>
            </a:extLst>
          </p:cNvPr>
          <p:cNvGraphicFramePr>
            <a:graphicFrameLocks noGrp="1"/>
          </p:cNvGraphicFramePr>
          <p:nvPr>
            <p:extLst>
              <p:ext uri="{D42A27DB-BD31-4B8C-83A1-F6EECF244321}">
                <p14:modId xmlns:p14="http://schemas.microsoft.com/office/powerpoint/2010/main" val="1644232420"/>
              </p:ext>
            </p:extLst>
          </p:nvPr>
        </p:nvGraphicFramePr>
        <p:xfrm>
          <a:off x="592138" y="2349500"/>
          <a:ext cx="8269287" cy="3003549"/>
        </p:xfrm>
        <a:graphic>
          <a:graphicData uri="http://schemas.openxmlformats.org/drawingml/2006/table">
            <a:tbl>
              <a:tblPr/>
              <a:tblGrid>
                <a:gridCol w="1566944">
                  <a:extLst>
                    <a:ext uri="{9D8B030D-6E8A-4147-A177-3AD203B41FA5}">
                      <a16:colId xmlns:a16="http://schemas.microsoft.com/office/drawing/2014/main" val="20000"/>
                    </a:ext>
                  </a:extLst>
                </a:gridCol>
                <a:gridCol w="781623">
                  <a:extLst>
                    <a:ext uri="{9D8B030D-6E8A-4147-A177-3AD203B41FA5}">
                      <a16:colId xmlns:a16="http://schemas.microsoft.com/office/drawing/2014/main" val="20001"/>
                    </a:ext>
                  </a:extLst>
                </a:gridCol>
                <a:gridCol w="559711">
                  <a:extLst>
                    <a:ext uri="{9D8B030D-6E8A-4147-A177-3AD203B41FA5}">
                      <a16:colId xmlns:a16="http://schemas.microsoft.com/office/drawing/2014/main" val="20002"/>
                    </a:ext>
                  </a:extLst>
                </a:gridCol>
                <a:gridCol w="856827">
                  <a:extLst>
                    <a:ext uri="{9D8B030D-6E8A-4147-A177-3AD203B41FA5}">
                      <a16:colId xmlns:a16="http://schemas.microsoft.com/office/drawing/2014/main" val="20003"/>
                    </a:ext>
                  </a:extLst>
                </a:gridCol>
                <a:gridCol w="834175">
                  <a:extLst>
                    <a:ext uri="{9D8B030D-6E8A-4147-A177-3AD203B41FA5}">
                      <a16:colId xmlns:a16="http://schemas.microsoft.com/office/drawing/2014/main" val="1467810215"/>
                    </a:ext>
                  </a:extLst>
                </a:gridCol>
                <a:gridCol w="834175">
                  <a:extLst>
                    <a:ext uri="{9D8B030D-6E8A-4147-A177-3AD203B41FA5}">
                      <a16:colId xmlns:a16="http://schemas.microsoft.com/office/drawing/2014/main" val="1773340528"/>
                    </a:ext>
                  </a:extLst>
                </a:gridCol>
                <a:gridCol w="834175">
                  <a:extLst>
                    <a:ext uri="{9D8B030D-6E8A-4147-A177-3AD203B41FA5}">
                      <a16:colId xmlns:a16="http://schemas.microsoft.com/office/drawing/2014/main" val="20004"/>
                    </a:ext>
                  </a:extLst>
                </a:gridCol>
                <a:gridCol w="1018281">
                  <a:extLst>
                    <a:ext uri="{9D8B030D-6E8A-4147-A177-3AD203B41FA5}">
                      <a16:colId xmlns:a16="http://schemas.microsoft.com/office/drawing/2014/main" val="20005"/>
                    </a:ext>
                  </a:extLst>
                </a:gridCol>
                <a:gridCol w="983376">
                  <a:extLst>
                    <a:ext uri="{9D8B030D-6E8A-4147-A177-3AD203B41FA5}">
                      <a16:colId xmlns:a16="http://schemas.microsoft.com/office/drawing/2014/main" val="20006"/>
                    </a:ext>
                  </a:extLst>
                </a:gridCol>
              </a:tblGrid>
              <a:tr h="32940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Indicador</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Resp.</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Meta</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Frec. Med</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2018</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2019</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2020</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2021</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2022</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1337073">
                <a:tc>
                  <a:txBody>
                    <a:bodyPr/>
                    <a:lstStyle/>
                    <a:p>
                      <a:pPr algn="ctr" rtl="0" fontAlgn="ctr"/>
                      <a:r>
                        <a:rPr lang="es-ES" sz="1600" dirty="0">
                          <a:latin typeface="Arial Narrow" panose="020B0606020202030204" pitchFamily="34" charset="0"/>
                        </a:rPr>
                        <a:t>Nivel de posicionamiento en empresas e instituciones</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10%</a:t>
                      </a: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0" i="0" u="none" strike="noStrike" noProof="0" dirty="0" smtClean="0">
                          <a:solidFill>
                            <a:srgbClr val="000000"/>
                          </a:solidFill>
                          <a:effectLst/>
                          <a:latin typeface="Arial" panose="020B0604020202020204" pitchFamily="34" charset="0"/>
                          <a:cs typeface="Arial" panose="020B0604020202020204" pitchFamily="34" charset="0"/>
                        </a:rPr>
                        <a:t>Anual</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37073">
                <a:tc>
                  <a:txBody>
                    <a:bodyPr/>
                    <a:lstStyle/>
                    <a:p>
                      <a:pPr algn="ctr" rtl="0" fontAlgn="ctr"/>
                      <a:r>
                        <a:rPr lang="es-ES" sz="1600" dirty="0">
                          <a:latin typeface="Arial Narrow" panose="020B0606020202030204" pitchFamily="34" charset="0"/>
                        </a:rPr>
                        <a:t>Nivel de satisfacción de empresas e instituciones (con alianzas) con FCN </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85%</a:t>
                      </a: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0" i="0" u="none" strike="noStrike" noProof="0" dirty="0" smtClean="0">
                          <a:solidFill>
                            <a:srgbClr val="000000"/>
                          </a:solidFill>
                          <a:effectLst/>
                          <a:latin typeface="Arial" panose="020B0604020202020204" pitchFamily="34" charset="0"/>
                          <a:cs typeface="Arial" panose="020B0604020202020204" pitchFamily="34" charset="0"/>
                        </a:rPr>
                        <a:t>Anual</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042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5756A0A-7AD4-9657-3F23-272BF85D546A}"/>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a:solidFill>
                <a:srgbClr val="000000"/>
              </a:solidFill>
              <a:latin typeface="Arial Black" panose="020B0604020202020204" pitchFamily="34" charset="0"/>
              <a:ea typeface="MS PGothic" panose="020B0600070205080204" pitchFamily="34" charset="-128"/>
            </a:endParaRPr>
          </a:p>
        </p:txBody>
      </p:sp>
      <p:sp>
        <p:nvSpPr>
          <p:cNvPr id="22531" name="Rectangle 2">
            <a:extLst>
              <a:ext uri="{FF2B5EF4-FFF2-40B4-BE49-F238E27FC236}">
                <a16:creationId xmlns:a16="http://schemas.microsoft.com/office/drawing/2014/main" id="{305140C8-4B36-34EB-AC8F-7E0B90B4A993}"/>
              </a:ext>
            </a:extLst>
          </p:cNvPr>
          <p:cNvSpPr txBox="1">
            <a:spLocks noChangeArrowheads="1"/>
          </p:cNvSpPr>
          <p:nvPr/>
        </p:nvSpPr>
        <p:spPr bwMode="auto">
          <a:xfrm>
            <a:off x="773113" y="136842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g</a:t>
            </a:r>
            <a:r>
              <a:rPr lang="es-ES" altLang="es-ES_tradnl" sz="1800" b="1" dirty="0" smtClean="0">
                <a:solidFill>
                  <a:srgbClr val="000000"/>
                </a:solidFill>
                <a:latin typeface="Arial Black"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Incidencia en políticas públicas de niñez y adolescencia. </a:t>
            </a:r>
          </a:p>
        </p:txBody>
      </p:sp>
      <p:graphicFrame>
        <p:nvGraphicFramePr>
          <p:cNvPr id="2" name="Tabla 1">
            <a:extLst>
              <a:ext uri="{FF2B5EF4-FFF2-40B4-BE49-F238E27FC236}">
                <a16:creationId xmlns:a16="http://schemas.microsoft.com/office/drawing/2014/main" id="{F4C0AEEC-7CD6-3036-D6B0-DE9047B933C8}"/>
              </a:ext>
            </a:extLst>
          </p:cNvPr>
          <p:cNvGraphicFramePr>
            <a:graphicFrameLocks noGrp="1"/>
          </p:cNvGraphicFramePr>
          <p:nvPr>
            <p:extLst>
              <p:ext uri="{D42A27DB-BD31-4B8C-83A1-F6EECF244321}">
                <p14:modId xmlns:p14="http://schemas.microsoft.com/office/powerpoint/2010/main" val="376465937"/>
              </p:ext>
            </p:extLst>
          </p:nvPr>
        </p:nvGraphicFramePr>
        <p:xfrm>
          <a:off x="628650" y="2520950"/>
          <a:ext cx="7886698" cy="2375192"/>
        </p:xfrm>
        <a:graphic>
          <a:graphicData uri="http://schemas.openxmlformats.org/drawingml/2006/table">
            <a:tbl>
              <a:tblPr/>
              <a:tblGrid>
                <a:gridCol w="971474">
                  <a:extLst>
                    <a:ext uri="{9D8B030D-6E8A-4147-A177-3AD203B41FA5}">
                      <a16:colId xmlns:a16="http://schemas.microsoft.com/office/drawing/2014/main" val="20000"/>
                    </a:ext>
                  </a:extLst>
                </a:gridCol>
                <a:gridCol w="643471">
                  <a:extLst>
                    <a:ext uri="{9D8B030D-6E8A-4147-A177-3AD203B41FA5}">
                      <a16:colId xmlns:a16="http://schemas.microsoft.com/office/drawing/2014/main" val="20001"/>
                    </a:ext>
                  </a:extLst>
                </a:gridCol>
                <a:gridCol w="442909">
                  <a:extLst>
                    <a:ext uri="{9D8B030D-6E8A-4147-A177-3AD203B41FA5}">
                      <a16:colId xmlns:a16="http://schemas.microsoft.com/office/drawing/2014/main" val="20002"/>
                    </a:ext>
                  </a:extLst>
                </a:gridCol>
                <a:gridCol w="971474">
                  <a:extLst>
                    <a:ext uri="{9D8B030D-6E8A-4147-A177-3AD203B41FA5}">
                      <a16:colId xmlns:a16="http://schemas.microsoft.com/office/drawing/2014/main" val="20003"/>
                    </a:ext>
                  </a:extLst>
                </a:gridCol>
                <a:gridCol w="971474">
                  <a:extLst>
                    <a:ext uri="{9D8B030D-6E8A-4147-A177-3AD203B41FA5}">
                      <a16:colId xmlns:a16="http://schemas.microsoft.com/office/drawing/2014/main" val="285340974"/>
                    </a:ext>
                  </a:extLst>
                </a:gridCol>
                <a:gridCol w="971474">
                  <a:extLst>
                    <a:ext uri="{9D8B030D-6E8A-4147-A177-3AD203B41FA5}">
                      <a16:colId xmlns:a16="http://schemas.microsoft.com/office/drawing/2014/main" val="3288378915"/>
                    </a:ext>
                  </a:extLst>
                </a:gridCol>
                <a:gridCol w="971474">
                  <a:extLst>
                    <a:ext uri="{9D8B030D-6E8A-4147-A177-3AD203B41FA5}">
                      <a16:colId xmlns:a16="http://schemas.microsoft.com/office/drawing/2014/main" val="20004"/>
                    </a:ext>
                  </a:extLst>
                </a:gridCol>
                <a:gridCol w="971474">
                  <a:extLst>
                    <a:ext uri="{9D8B030D-6E8A-4147-A177-3AD203B41FA5}">
                      <a16:colId xmlns:a16="http://schemas.microsoft.com/office/drawing/2014/main" val="20005"/>
                    </a:ext>
                  </a:extLst>
                </a:gridCol>
                <a:gridCol w="971474">
                  <a:extLst>
                    <a:ext uri="{9D8B030D-6E8A-4147-A177-3AD203B41FA5}">
                      <a16:colId xmlns:a16="http://schemas.microsoft.com/office/drawing/2014/main" val="20006"/>
                    </a:ext>
                  </a:extLst>
                </a:gridCol>
              </a:tblGrid>
              <a:tr h="233261">
                <a:tc>
                  <a:txBody>
                    <a:bodyPr/>
                    <a:lstStyle/>
                    <a:p>
                      <a:pPr algn="ctr" rtl="0" fontAlgn="ctr"/>
                      <a:r>
                        <a:rPr lang="es-CL" sz="1400" b="1" i="0" u="none" strike="noStrike">
                          <a:solidFill>
                            <a:srgbClr val="FFFFFF"/>
                          </a:solidFill>
                          <a:effectLst/>
                          <a:latin typeface="Arial Narrow" panose="020B0606020202030204" pitchFamily="34" charset="0"/>
                        </a:rPr>
                        <a:t>Indicador</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Meta</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Frec. Med</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2018</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2019</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ES" sz="1400" b="1" i="0" u="none" strike="noStrike" dirty="0" smtClean="0">
                          <a:solidFill>
                            <a:srgbClr val="FFFFFF"/>
                          </a:solidFill>
                          <a:effectLst/>
                          <a:latin typeface="Arial Narrow" panose="020B0606020202030204" pitchFamily="34" charset="0"/>
                        </a:rPr>
                        <a:t>2020</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2021</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2022</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582839">
                <a:tc>
                  <a:txBody>
                    <a:bodyPr/>
                    <a:lstStyle/>
                    <a:p>
                      <a:pPr algn="ctr" rtl="0" fontAlgn="ctr"/>
                      <a:r>
                        <a:rPr lang="es-ES" sz="1400" b="0" i="0" u="none" strike="noStrike" dirty="0">
                          <a:solidFill>
                            <a:srgbClr val="000000"/>
                          </a:solidFill>
                          <a:effectLst/>
                          <a:latin typeface="Arial Narrow" panose="020B0606020202030204" pitchFamily="34" charset="0"/>
                        </a:rPr>
                        <a:t>% de propuestas por la Fundación que son incorporadas en procesos legislativos (informes y leyes)</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Dir. Estudios</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a:solidFill>
                            <a:srgbClr val="000000"/>
                          </a:solidFill>
                          <a:effectLst/>
                          <a:latin typeface="Arial Narrow" panose="020B0606020202030204" pitchFamily="34" charset="0"/>
                        </a:rPr>
                        <a:t>50%</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a:solidFill>
                            <a:srgbClr val="000000"/>
                          </a:solidFill>
                          <a:effectLst/>
                          <a:latin typeface="Arial Narrow" panose="020B0606020202030204" pitchFamily="34" charset="0"/>
                        </a:rPr>
                        <a:t>Anual</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smtClean="0">
                          <a:solidFill>
                            <a:srgbClr val="000000"/>
                          </a:solidFill>
                          <a:effectLst/>
                          <a:latin typeface="Arial Narrow" panose="020B0606020202030204" pitchFamily="34" charset="0"/>
                        </a:rPr>
                        <a:t>50%</a:t>
                      </a:r>
                      <a:endParaRPr lang="es-CL" sz="1400" b="1"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400" b="1" i="0" u="none" strike="noStrike" dirty="0" smtClean="0">
                          <a:solidFill>
                            <a:srgbClr val="000000"/>
                          </a:solidFill>
                          <a:effectLst/>
                          <a:latin typeface="Arial Narrow" panose="020B0606020202030204" pitchFamily="34" charset="0"/>
                        </a:rPr>
                        <a:t>50%</a:t>
                      </a:r>
                      <a:endParaRPr lang="es-CL" sz="1400" b="1"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smtClean="0">
                          <a:solidFill>
                            <a:srgbClr val="000000"/>
                          </a:solidFill>
                          <a:effectLst/>
                          <a:latin typeface="Arial Narrow" panose="020B0606020202030204" pitchFamily="34" charset="0"/>
                        </a:rPr>
                        <a:t>0%*</a:t>
                      </a:r>
                      <a:endParaRPr lang="es-CL" sz="1400" b="1"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400" b="1" i="0" u="none" strike="noStrike" dirty="0" smtClean="0">
                          <a:solidFill>
                            <a:srgbClr val="000000"/>
                          </a:solidFill>
                          <a:effectLst/>
                          <a:latin typeface="Arial Narrow" panose="020B0606020202030204" pitchFamily="34" charset="0"/>
                        </a:rPr>
                        <a:t>50%</a:t>
                      </a:r>
                      <a:endParaRPr lang="es-CL" sz="1400" b="1"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1" i="0" u="none" strike="noStrike" dirty="0" smtClean="0">
                          <a:solidFill>
                            <a:srgbClr val="000000"/>
                          </a:solidFill>
                          <a:effectLst/>
                          <a:latin typeface="Arial Narrow" panose="020B0606020202030204" pitchFamily="34" charset="0"/>
                        </a:rPr>
                        <a:t>50%</a:t>
                      </a:r>
                      <a:endParaRPr lang="es-CL" sz="1400" b="1" i="0" u="none" strike="noStrike" dirty="0" smtClean="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CuadroTexto 6">
            <a:extLst>
              <a:ext uri="{FF2B5EF4-FFF2-40B4-BE49-F238E27FC236}">
                <a16:creationId xmlns:a16="http://schemas.microsoft.com/office/drawing/2014/main" id="{C1B24007-60E8-929F-58D6-447E33054D67}"/>
              </a:ext>
            </a:extLst>
          </p:cNvPr>
          <p:cNvSpPr txBox="1"/>
          <p:nvPr/>
        </p:nvSpPr>
        <p:spPr>
          <a:xfrm>
            <a:off x="628650" y="6208713"/>
            <a:ext cx="4572000" cy="261937"/>
          </a:xfrm>
          <a:prstGeom prst="rect">
            <a:avLst/>
          </a:prstGeom>
          <a:noFill/>
        </p:spPr>
        <p:txBody>
          <a:bodyPr>
            <a:spAutoFit/>
          </a:bodyPr>
          <a:lstStyle/>
          <a:p>
            <a:pPr>
              <a:defRPr/>
            </a:pPr>
            <a:r>
              <a:rPr lang="es-CL" sz="1050" dirty="0">
                <a:solidFill>
                  <a:srgbClr val="000000"/>
                </a:solidFill>
                <a:latin typeface="Arial Narrow" panose="020B0606020202030204" pitchFamily="34" charset="0"/>
              </a:rPr>
              <a:t>* Se congelaron mesas de trabajo</a:t>
            </a:r>
            <a:endParaRPr lang="es-CL" dirty="0"/>
          </a:p>
        </p:txBody>
      </p:sp>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696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número de diapositiva 2">
            <a:extLst>
              <a:ext uri="{FF2B5EF4-FFF2-40B4-BE49-F238E27FC236}">
                <a16:creationId xmlns:a16="http://schemas.microsoft.com/office/drawing/2014/main" id="{7FF92A79-3CAF-6A74-CE8C-94B870E0DA6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34BC913-5AB0-E54D-B90D-556047BAE62F}" type="slidenum">
              <a:rPr lang="es-ES_tradnl" altLang="es-CL" sz="1400" smtClean="0">
                <a:solidFill>
                  <a:srgbClr val="000000"/>
                </a:solidFill>
              </a:rPr>
              <a:pPr>
                <a:spcBef>
                  <a:spcPct val="0"/>
                </a:spcBef>
                <a:buFontTx/>
                <a:buNone/>
              </a:pPr>
              <a:t>2</a:t>
            </a:fld>
            <a:endParaRPr lang="es-ES_tradnl" altLang="es-CL" sz="1400" dirty="0">
              <a:solidFill>
                <a:srgbClr val="000000"/>
              </a:solidFill>
            </a:endParaRPr>
          </a:p>
        </p:txBody>
      </p:sp>
      <p:sp>
        <p:nvSpPr>
          <p:cNvPr id="24579" name="Rectangle 2">
            <a:extLst>
              <a:ext uri="{FF2B5EF4-FFF2-40B4-BE49-F238E27FC236}">
                <a16:creationId xmlns:a16="http://schemas.microsoft.com/office/drawing/2014/main" id="{8F8BFB7E-C3E1-2A4B-1081-3BC88DC023BF}"/>
              </a:ext>
            </a:extLst>
          </p:cNvPr>
          <p:cNvSpPr txBox="1">
            <a:spLocks noChangeArrowheads="1"/>
          </p:cNvSpPr>
          <p:nvPr/>
        </p:nvSpPr>
        <p:spPr bwMode="auto">
          <a:xfrm>
            <a:off x="1619250" y="46038"/>
            <a:ext cx="64674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s-CL" altLang="es-CL" sz="1800" b="1" dirty="0">
                <a:solidFill>
                  <a:srgbClr val="00B0F0"/>
                </a:solidFill>
                <a:latin typeface="Arial Narrow" panose="020B0604020202020204" pitchFamily="34" charset="0"/>
              </a:rPr>
              <a:t>CRONOGRAMA DE LAS REUNIONES DE CONTROL DE GESTI</a:t>
            </a:r>
            <a:r>
              <a:rPr lang="es-ES" altLang="es-CL" sz="1800" b="1" dirty="0">
                <a:solidFill>
                  <a:srgbClr val="00B0F0"/>
                </a:solidFill>
                <a:latin typeface="Arial Narrow" panose="020B0604020202020204" pitchFamily="34" charset="0"/>
              </a:rPr>
              <a:t>ÓN</a:t>
            </a:r>
            <a:endParaRPr lang="es-ES_tradnl" altLang="es-CL" sz="1800" b="1" dirty="0">
              <a:solidFill>
                <a:srgbClr val="00B0F0"/>
              </a:solidFill>
              <a:latin typeface="Arial Narrow" panose="020B0604020202020204" pitchFamily="34" charset="0"/>
            </a:endParaRPr>
          </a:p>
        </p:txBody>
      </p:sp>
      <p:pic>
        <p:nvPicPr>
          <p:cNvPr id="6"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to 1"/>
          <p:cNvGraphicFramePr>
            <a:graphicFrameLocks noChangeAspect="1"/>
          </p:cNvGraphicFramePr>
          <p:nvPr/>
        </p:nvGraphicFramePr>
        <p:xfrm>
          <a:off x="387350" y="1068388"/>
          <a:ext cx="8472488" cy="5384800"/>
        </p:xfrm>
        <a:graphic>
          <a:graphicData uri="http://schemas.openxmlformats.org/presentationml/2006/ole">
            <mc:AlternateContent xmlns:mc="http://schemas.openxmlformats.org/markup-compatibility/2006">
              <mc:Choice xmlns:v="urn:schemas-microsoft-com:vml" Requires="v">
                <p:oleObj spid="_x0000_s1107" name="Hoja de cálculo" r:id="rId5" imgW="10791675" imgH="7239088" progId="Excel.Sheet.12">
                  <p:embed/>
                </p:oleObj>
              </mc:Choice>
              <mc:Fallback>
                <p:oleObj name="Hoja de cálculo" r:id="rId5" imgW="10791675" imgH="7239088" progId="Excel.Sheet.12">
                  <p:embed/>
                  <p:pic>
                    <p:nvPicPr>
                      <p:cNvPr id="5123" name="Objeto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50" y="1068388"/>
                        <a:ext cx="847248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ángulo 9"/>
          <p:cNvSpPr/>
          <p:nvPr/>
        </p:nvSpPr>
        <p:spPr bwMode="auto">
          <a:xfrm>
            <a:off x="7965537" y="1219200"/>
            <a:ext cx="419100" cy="5083175"/>
          </a:xfrm>
          <a:prstGeom prst="rect">
            <a:avLst/>
          </a:prstGeom>
          <a:noFill/>
          <a:ln w="2857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s-CL" sz="24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2234E1E-B35D-F0FF-4398-536247F5EF5A}"/>
              </a:ext>
            </a:extLst>
          </p:cNvPr>
          <p:cNvSpPr txBox="1">
            <a:spLocks noChangeArrowheads="1"/>
          </p:cNvSpPr>
          <p:nvPr/>
        </p:nvSpPr>
        <p:spPr bwMode="auto">
          <a:xfrm>
            <a:off x="808038"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smtClean="0">
                <a:solidFill>
                  <a:srgbClr val="000000"/>
                </a:solidFill>
                <a:latin typeface="Arial Black" panose="020B0604020202020204" pitchFamily="34" charset="0"/>
                <a:ea typeface="MS PGothic" panose="020B0600070205080204" pitchFamily="34" charset="-128"/>
              </a:rPr>
              <a:t>1.3 </a:t>
            </a:r>
            <a:r>
              <a:rPr lang="es-ES" altLang="es-ES_tradnl" sz="1800" b="1" dirty="0">
                <a:solidFill>
                  <a:srgbClr val="000000"/>
                </a:solidFill>
                <a:latin typeface="Arial Black" panose="020B0604020202020204" pitchFamily="34" charset="0"/>
                <a:ea typeface="MS PGothic" panose="020B0600070205080204" pitchFamily="34" charset="-128"/>
              </a:rPr>
              <a:t>Indicadores Actores</a:t>
            </a:r>
          </a:p>
        </p:txBody>
      </p:sp>
      <p:graphicFrame>
        <p:nvGraphicFramePr>
          <p:cNvPr id="5" name="Tabla 4">
            <a:extLst>
              <a:ext uri="{FF2B5EF4-FFF2-40B4-BE49-F238E27FC236}">
                <a16:creationId xmlns:a16="http://schemas.microsoft.com/office/drawing/2014/main" id="{96F801BF-C6A3-EA7F-3F92-11E533B6BD2D}"/>
              </a:ext>
            </a:extLst>
          </p:cNvPr>
          <p:cNvGraphicFramePr>
            <a:graphicFrameLocks noGrp="1"/>
          </p:cNvGraphicFramePr>
          <p:nvPr>
            <p:extLst>
              <p:ext uri="{D42A27DB-BD31-4B8C-83A1-F6EECF244321}">
                <p14:modId xmlns:p14="http://schemas.microsoft.com/office/powerpoint/2010/main" val="1960823349"/>
              </p:ext>
            </p:extLst>
          </p:nvPr>
        </p:nvGraphicFramePr>
        <p:xfrm>
          <a:off x="6350" y="1260475"/>
          <a:ext cx="9020175" cy="3511203"/>
        </p:xfrm>
        <a:graphic>
          <a:graphicData uri="http://schemas.openxmlformats.org/drawingml/2006/table">
            <a:tbl>
              <a:tblPr/>
              <a:tblGrid>
                <a:gridCol w="1818454">
                  <a:extLst>
                    <a:ext uri="{9D8B030D-6E8A-4147-A177-3AD203B41FA5}">
                      <a16:colId xmlns:a16="http://schemas.microsoft.com/office/drawing/2014/main" val="20000"/>
                    </a:ext>
                  </a:extLst>
                </a:gridCol>
                <a:gridCol w="957080">
                  <a:extLst>
                    <a:ext uri="{9D8B030D-6E8A-4147-A177-3AD203B41FA5}">
                      <a16:colId xmlns:a16="http://schemas.microsoft.com/office/drawing/2014/main" val="20001"/>
                    </a:ext>
                  </a:extLst>
                </a:gridCol>
                <a:gridCol w="767639">
                  <a:extLst>
                    <a:ext uri="{9D8B030D-6E8A-4147-A177-3AD203B41FA5}">
                      <a16:colId xmlns:a16="http://schemas.microsoft.com/office/drawing/2014/main" val="20002"/>
                    </a:ext>
                  </a:extLst>
                </a:gridCol>
                <a:gridCol w="986210">
                  <a:extLst>
                    <a:ext uri="{9D8B030D-6E8A-4147-A177-3AD203B41FA5}">
                      <a16:colId xmlns:a16="http://schemas.microsoft.com/office/drawing/2014/main" val="20003"/>
                    </a:ext>
                  </a:extLst>
                </a:gridCol>
                <a:gridCol w="880530">
                  <a:extLst>
                    <a:ext uri="{9D8B030D-6E8A-4147-A177-3AD203B41FA5}">
                      <a16:colId xmlns:a16="http://schemas.microsoft.com/office/drawing/2014/main" val="2974033042"/>
                    </a:ext>
                  </a:extLst>
                </a:gridCol>
                <a:gridCol w="918273">
                  <a:extLst>
                    <a:ext uri="{9D8B030D-6E8A-4147-A177-3AD203B41FA5}">
                      <a16:colId xmlns:a16="http://schemas.microsoft.com/office/drawing/2014/main" val="1640912985"/>
                    </a:ext>
                  </a:extLst>
                </a:gridCol>
                <a:gridCol w="875561">
                  <a:extLst>
                    <a:ext uri="{9D8B030D-6E8A-4147-A177-3AD203B41FA5}">
                      <a16:colId xmlns:a16="http://schemas.microsoft.com/office/drawing/2014/main" val="20004"/>
                    </a:ext>
                  </a:extLst>
                </a:gridCol>
                <a:gridCol w="949294">
                  <a:extLst>
                    <a:ext uri="{9D8B030D-6E8A-4147-A177-3AD203B41FA5}">
                      <a16:colId xmlns:a16="http://schemas.microsoft.com/office/drawing/2014/main" val="20005"/>
                    </a:ext>
                  </a:extLst>
                </a:gridCol>
                <a:gridCol w="867134">
                  <a:extLst>
                    <a:ext uri="{9D8B030D-6E8A-4147-A177-3AD203B41FA5}">
                      <a16:colId xmlns:a16="http://schemas.microsoft.com/office/drawing/2014/main" val="20006"/>
                    </a:ext>
                  </a:extLst>
                </a:gridCol>
              </a:tblGrid>
              <a:tr h="542843">
                <a:tc>
                  <a:txBody>
                    <a:bodyPr/>
                    <a:lstStyle/>
                    <a:p>
                      <a:pPr algn="ctr" rtl="0" fontAlgn="ctr"/>
                      <a:r>
                        <a:rPr lang="es-CL" sz="1400" b="1" i="0" u="none" strike="noStrike" noProof="0" dirty="0" smtClean="0">
                          <a:solidFill>
                            <a:srgbClr val="FFFFFF"/>
                          </a:solidFill>
                          <a:effectLst/>
                          <a:latin typeface="Arial" panose="020B0604020202020204" pitchFamily="34" charset="0"/>
                          <a:cs typeface="Arial" panose="020B0604020202020204" pitchFamily="34" charset="0"/>
                        </a:rPr>
                        <a:t>Indicador</a:t>
                      </a:r>
                      <a:endParaRPr lang="es-CL" sz="1400" b="1" i="0" u="none" strike="noStrike" noProof="0"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noProof="0" dirty="0" smtClean="0">
                          <a:solidFill>
                            <a:srgbClr val="FFFFFF"/>
                          </a:solidFill>
                          <a:effectLst/>
                          <a:latin typeface="Arial" panose="020B0604020202020204" pitchFamily="34" charset="0"/>
                          <a:cs typeface="Arial" panose="020B0604020202020204" pitchFamily="34" charset="0"/>
                        </a:rPr>
                        <a:t>Frec</a:t>
                      </a:r>
                      <a:r>
                        <a:rPr lang="en-US" sz="1400" b="1" i="0" u="none" strike="noStrike" dirty="0" smtClean="0">
                          <a:solidFill>
                            <a:srgbClr val="FFFFFF"/>
                          </a:solidFill>
                          <a:effectLst/>
                          <a:latin typeface="Arial" panose="020B0604020202020204" pitchFamily="34" charset="0"/>
                          <a:cs typeface="Arial" panose="020B0604020202020204" pitchFamily="34" charset="0"/>
                        </a:rPr>
                        <a:t>. </a:t>
                      </a:r>
                      <a:r>
                        <a:rPr lang="en-US" sz="1400" b="1" i="0" u="none" strike="noStrike" dirty="0">
                          <a:solidFill>
                            <a:srgbClr val="FFFFFF"/>
                          </a:solidFill>
                          <a:effectLst/>
                          <a:latin typeface="Arial" panose="020B0604020202020204" pitchFamily="34" charset="0"/>
                          <a:cs typeface="Arial" panose="020B0604020202020204" pitchFamily="34" charset="0"/>
                        </a:rPr>
                        <a:t>Med</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64283">
                <a:tc>
                  <a:txBody>
                    <a:bodyPr/>
                    <a:lstStyle/>
                    <a:p>
                      <a:pPr algn="ctr" rtl="0" fontAlgn="ctr"/>
                      <a:r>
                        <a:rPr kumimoji="0" lang="es-ES" sz="1400" b="0" i="0" u="none" strike="noStrike" kern="1200" cap="none" normalizeH="0" baseline="0" dirty="0">
                          <a:ln>
                            <a:noFill/>
                          </a:ln>
                          <a:solidFill>
                            <a:schemeClr val="tx1"/>
                          </a:solidFill>
                          <a:effectLst/>
                          <a:latin typeface="Arial" panose="020B0604020202020204" pitchFamily="34" charset="0"/>
                          <a:ea typeface="MS PGothic" charset="-128"/>
                          <a:cs typeface="Arial" panose="020B0604020202020204" pitchFamily="34" charset="0"/>
                        </a:rPr>
                        <a:t>Nivel de satisfacción de NNA</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a:t>
                      </a:r>
                      <a:r>
                        <a:rPr lang="en-US" sz="1400" b="0" i="0" u="none" strike="noStrike" kern="1200" baseline="0" dirty="0">
                          <a:solidFill>
                            <a:srgbClr val="000000"/>
                          </a:solidFill>
                          <a:effectLst/>
                          <a:latin typeface="Arial" panose="020B0604020202020204" pitchFamily="34" charset="0"/>
                          <a:ea typeface="+mn-ea"/>
                          <a:cs typeface="Arial" panose="020B0604020202020204" pitchFamily="34" charset="0"/>
                        </a:rPr>
                        <a:t> Op Sociales</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98,69%</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96,76%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96,86%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97,86%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97,9% (1er </a:t>
                      </a:r>
                      <a:r>
                        <a:rPr lang="es-CL" sz="1400" b="1" i="0" u="none" strike="noStrike" noProof="0" dirty="0" smtClean="0">
                          <a:solidFill>
                            <a:srgbClr val="000000"/>
                          </a:solidFill>
                          <a:effectLst/>
                          <a:latin typeface="Arial" panose="020B0604020202020204" pitchFamily="34" charset="0"/>
                          <a:cs typeface="Arial" panose="020B0604020202020204" pitchFamily="34" charset="0"/>
                        </a:rPr>
                        <a:t>semestre</a:t>
                      </a:r>
                      <a:r>
                        <a:rPr lang="en-US" sz="1400" b="1" i="0" u="none" strike="noStrike" dirty="0" smtClean="0">
                          <a:solidFill>
                            <a:srgbClr val="000000"/>
                          </a:solidFill>
                          <a:effectLst/>
                          <a:latin typeface="Arial" panose="020B0604020202020204" pitchFamily="34" charset="0"/>
                          <a:cs typeface="Arial" panose="020B0604020202020204" pitchFamily="34" charset="0"/>
                        </a:rPr>
                        <a: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45382">
                <a:tc>
                  <a:txBody>
                    <a:bodyPr/>
                    <a:lstStyle/>
                    <a:p>
                      <a:pPr algn="ctr" rtl="0" fontAlgn="ctr"/>
                      <a:r>
                        <a:rPr kumimoji="0" lang="es-ES" sz="1400" b="0" i="0" u="none" strike="noStrike" kern="1200" cap="none" normalizeH="0" baseline="0" dirty="0">
                          <a:ln>
                            <a:noFill/>
                          </a:ln>
                          <a:solidFill>
                            <a:schemeClr val="tx1"/>
                          </a:solidFill>
                          <a:effectLst/>
                          <a:latin typeface="Arial" panose="020B0604020202020204" pitchFamily="34" charset="0"/>
                          <a:ea typeface="MS PGothic" charset="-128"/>
                          <a:cs typeface="Arial" panose="020B0604020202020204" pitchFamily="34" charset="0"/>
                        </a:rPr>
                        <a:t>Nivel de satisfacción de las familias</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a:t>
                      </a:r>
                      <a:r>
                        <a:rPr lang="en-US" sz="1400" b="0" i="0" u="none" strike="noStrike" kern="1200" baseline="0" dirty="0">
                          <a:solidFill>
                            <a:srgbClr val="000000"/>
                          </a:solidFill>
                          <a:effectLst/>
                          <a:latin typeface="Arial" panose="020B0604020202020204" pitchFamily="34" charset="0"/>
                          <a:ea typeface="+mn-ea"/>
                          <a:cs typeface="Arial" panose="020B0604020202020204" pitchFamily="34" charset="0"/>
                        </a:rPr>
                        <a:t> Op Sociales</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98,86%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98,1%</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97,80%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400" b="1" i="0" u="none" strike="noStrike" kern="1200" dirty="0" smtClean="0">
                          <a:solidFill>
                            <a:srgbClr val="000000"/>
                          </a:solidFill>
                          <a:effectLst/>
                          <a:latin typeface="Arial" panose="020B0604020202020204" pitchFamily="34" charset="0"/>
                          <a:ea typeface="+mn-ea"/>
                          <a:cs typeface="Arial" panose="020B0604020202020204" pitchFamily="34" charset="0"/>
                        </a:rPr>
                        <a:t>97,81%</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99%(1er </a:t>
                      </a:r>
                      <a:r>
                        <a:rPr lang="es-CL" sz="1400" b="1" i="0" u="none" strike="noStrike" kern="1200" noProof="0" dirty="0" smtClean="0">
                          <a:solidFill>
                            <a:srgbClr val="000000"/>
                          </a:solidFill>
                          <a:effectLst/>
                          <a:latin typeface="Arial" panose="020B0604020202020204" pitchFamily="34" charset="0"/>
                          <a:ea typeface="+mn-ea"/>
                          <a:cs typeface="Arial" panose="020B0604020202020204" pitchFamily="34" charset="0"/>
                        </a:rPr>
                        <a:t>semestre</a:t>
                      </a: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89422">
                <a:tc>
                  <a:txBody>
                    <a:bodyPr/>
                    <a:lstStyle/>
                    <a:p>
                      <a:pPr algn="ctr" rtl="0" fontAlgn="ctr"/>
                      <a:r>
                        <a:rPr kumimoji="0" lang="es-ES" sz="1400" b="0" i="0" u="none" strike="noStrike" kern="1200" cap="none" normalizeH="0" baseline="0" dirty="0">
                          <a:ln>
                            <a:noFill/>
                          </a:ln>
                          <a:solidFill>
                            <a:schemeClr val="tx1"/>
                          </a:solidFill>
                          <a:effectLst/>
                          <a:latin typeface="Arial" panose="020B0604020202020204" pitchFamily="34" charset="0"/>
                          <a:ea typeface="MS PGothic" charset="-128"/>
                          <a:cs typeface="Arial" panose="020B0604020202020204" pitchFamily="34" charset="0"/>
                        </a:rPr>
                        <a:t>% financiamiento de la FCN proveniente de aportes de empresas e instituciones</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4%</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smtClean="0">
                          <a:solidFill>
                            <a:srgbClr val="000000"/>
                          </a:solidFill>
                          <a:effectLst/>
                          <a:latin typeface="Arial" panose="020B0604020202020204" pitchFamily="34" charset="0"/>
                          <a:cs typeface="Arial" panose="020B0604020202020204" pitchFamily="34" charset="0"/>
                        </a:rPr>
                        <a:t>Total </a:t>
                      </a:r>
                      <a:r>
                        <a:rPr lang="es-CL" sz="1200" b="0" i="0" u="none" strike="noStrike" noProof="0" dirty="0" smtClean="0">
                          <a:solidFill>
                            <a:srgbClr val="000000"/>
                          </a:solidFill>
                          <a:effectLst/>
                          <a:latin typeface="Arial" panose="020B0604020202020204" pitchFamily="34" charset="0"/>
                          <a:cs typeface="Arial" panose="020B0604020202020204" pitchFamily="34" charset="0"/>
                        </a:rPr>
                        <a:t>aportes</a:t>
                      </a:r>
                      <a:r>
                        <a:rPr lang="en-US" sz="1200" b="0" i="0" u="none" strike="noStrike" dirty="0" smtClean="0">
                          <a:solidFill>
                            <a:srgbClr val="000000"/>
                          </a:solidFill>
                          <a:effectLst/>
                          <a:latin typeface="Arial" panose="020B0604020202020204" pitchFamily="34" charset="0"/>
                          <a:cs typeface="Arial" panose="020B0604020202020204" pitchFamily="34" charset="0"/>
                        </a:rPr>
                        <a:t>:</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512.724.471</a:t>
                      </a:r>
                      <a:br>
                        <a:rPr lang="en-US" sz="1200" b="0" i="0" u="none" strike="noStrike" baseline="0" dirty="0" smtClean="0">
                          <a:solidFill>
                            <a:srgbClr val="000000"/>
                          </a:solidFill>
                          <a:effectLst/>
                          <a:latin typeface="Arial" panose="020B0604020202020204" pitchFamily="34" charset="0"/>
                          <a:cs typeface="Arial" panose="020B0604020202020204" pitchFamily="34" charset="0"/>
                        </a:rPr>
                      </a:b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algn="ctr" rtl="0" fontAlgn="ctr"/>
                      <a:r>
                        <a:rPr lang="es-CL" sz="1200" b="0" i="0" u="none" strike="noStrike" baseline="0" noProof="0" dirty="0" smtClean="0">
                          <a:solidFill>
                            <a:srgbClr val="000000"/>
                          </a:solidFill>
                          <a:effectLst/>
                          <a:latin typeface="Arial" panose="020B0604020202020204" pitchFamily="34" charset="0"/>
                          <a:cs typeface="Arial" panose="020B0604020202020204" pitchFamily="34" charset="0"/>
                        </a:rPr>
                        <a:t>Aportes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/total </a:t>
                      </a:r>
                      <a:r>
                        <a:rPr lang="es-CL" sz="1200" b="0" i="0" u="none" strike="noStrike" baseline="0" noProof="0" dirty="0" smtClean="0">
                          <a:solidFill>
                            <a:srgbClr val="000000"/>
                          </a:solidFill>
                          <a:effectLst/>
                          <a:latin typeface="Arial" panose="020B0604020202020204" pitchFamily="34" charset="0"/>
                          <a:cs typeface="Arial" panose="020B0604020202020204" pitchFamily="34" charset="0"/>
                        </a:rPr>
                        <a:t>Ingreso</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a:t>
                      </a:r>
                      <a:endParaRPr lang="en-US" sz="1200" b="1" i="0" u="none" strike="noStrike" dirty="0" smtClean="0">
                        <a:solidFill>
                          <a:srgbClr val="000000"/>
                        </a:solidFill>
                        <a:effectLst/>
                        <a:latin typeface="Arial" panose="020B0604020202020204" pitchFamily="34" charset="0"/>
                        <a:cs typeface="Arial" panose="020B0604020202020204" pitchFamily="34" charset="0"/>
                      </a:endParaRPr>
                    </a:p>
                    <a:p>
                      <a:pPr algn="ctr" rtl="0"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smtClean="0">
                          <a:solidFill>
                            <a:srgbClr val="000000"/>
                          </a:solidFill>
                          <a:effectLst/>
                          <a:latin typeface="Arial" panose="020B0604020202020204" pitchFamily="34" charset="0"/>
                          <a:cs typeface="Arial" panose="020B0604020202020204" pitchFamily="34" charset="0"/>
                        </a:rPr>
                        <a:t>Total </a:t>
                      </a:r>
                      <a:r>
                        <a:rPr lang="es-CL" sz="1200" b="0" i="0" u="none" strike="noStrike" noProof="0" dirty="0" smtClean="0">
                          <a:solidFill>
                            <a:srgbClr val="000000"/>
                          </a:solidFill>
                          <a:effectLst/>
                          <a:latin typeface="Arial" panose="020B0604020202020204" pitchFamily="34" charset="0"/>
                          <a:cs typeface="Arial" panose="020B0604020202020204" pitchFamily="34" charset="0"/>
                        </a:rPr>
                        <a:t>aportes</a:t>
                      </a:r>
                      <a:r>
                        <a:rPr lang="en-US" sz="1200" b="0" i="0" u="none" strike="noStrike" dirty="0" smtClean="0">
                          <a:solidFill>
                            <a:srgbClr val="000000"/>
                          </a:solidFill>
                          <a:effectLst/>
                          <a:latin typeface="Arial" panose="020B0604020202020204" pitchFamily="34" charset="0"/>
                          <a:cs typeface="Arial" panose="020B0604020202020204" pitchFamily="34" charset="0"/>
                        </a:rPr>
                        <a:t>:</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437.007.087</a:t>
                      </a:r>
                      <a:br>
                        <a:rPr lang="en-US" sz="1200" b="0" i="0" u="none" strike="noStrike" baseline="0" dirty="0" smtClean="0">
                          <a:solidFill>
                            <a:srgbClr val="000000"/>
                          </a:solidFill>
                          <a:effectLst/>
                          <a:latin typeface="Arial" panose="020B0604020202020204" pitchFamily="34" charset="0"/>
                          <a:cs typeface="Arial" panose="020B0604020202020204" pitchFamily="34" charset="0"/>
                        </a:rPr>
                      </a:b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algn="ctr" rtl="0" fontAlgn="ctr"/>
                      <a:r>
                        <a:rPr lang="es-CL" sz="1200" b="0" i="0" u="none" strike="noStrike" baseline="0" noProof="0" dirty="0" smtClean="0">
                          <a:solidFill>
                            <a:srgbClr val="000000"/>
                          </a:solidFill>
                          <a:effectLst/>
                          <a:latin typeface="Arial" panose="020B0604020202020204" pitchFamily="34" charset="0"/>
                          <a:cs typeface="Arial" panose="020B0604020202020204" pitchFamily="34" charset="0"/>
                        </a:rPr>
                        <a:t>Aportes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/total </a:t>
                      </a:r>
                      <a:r>
                        <a:rPr lang="es-CL" sz="1200" b="0" i="0" u="none" strike="noStrike" baseline="0" noProof="0" dirty="0" smtClean="0">
                          <a:solidFill>
                            <a:srgbClr val="000000"/>
                          </a:solidFill>
                          <a:effectLst/>
                          <a:latin typeface="Arial" panose="020B0604020202020204" pitchFamily="34" charset="0"/>
                          <a:cs typeface="Arial" panose="020B0604020202020204" pitchFamily="34" charset="0"/>
                        </a:rPr>
                        <a:t>Ingreso</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US" sz="1200" b="1" i="0" u="none" strike="noStrike" baseline="0" dirty="0" smtClean="0">
                          <a:solidFill>
                            <a:srgbClr val="000000"/>
                          </a:solidFill>
                          <a:effectLst/>
                          <a:latin typeface="Arial" panose="020B0604020202020204" pitchFamily="34" charset="0"/>
                          <a:cs typeface="Arial" panose="020B0604020202020204" pitchFamily="34" charset="0"/>
                        </a:rPr>
                        <a:t>2,72%</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smtClean="0">
                          <a:solidFill>
                            <a:srgbClr val="000000"/>
                          </a:solidFill>
                          <a:effectLst/>
                          <a:latin typeface="Arial" panose="020B0604020202020204" pitchFamily="34" charset="0"/>
                          <a:cs typeface="Arial" panose="020B0604020202020204" pitchFamily="34" charset="0"/>
                        </a:rPr>
                        <a:t>Total aportes:</a:t>
                      </a:r>
                      <a:r>
                        <a:rPr lang="es-CL" sz="1200" b="0" i="0" u="none" strike="noStrike" baseline="0" noProof="0" dirty="0" smtClean="0">
                          <a:solidFill>
                            <a:srgbClr val="000000"/>
                          </a:solidFill>
                          <a:effectLst/>
                          <a:latin typeface="Arial" panose="020B0604020202020204" pitchFamily="34" charset="0"/>
                          <a:cs typeface="Arial" panose="020B0604020202020204" pitchFamily="34" charset="0"/>
                        </a:rPr>
                        <a:t> 579.136.707</a:t>
                      </a:r>
                    </a:p>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baseline="0" noProof="0" dirty="0" smtClean="0">
                          <a:solidFill>
                            <a:srgbClr val="000000"/>
                          </a:solidFill>
                          <a:effectLst/>
                          <a:latin typeface="Arial" panose="020B0604020202020204" pitchFamily="34" charset="0"/>
                          <a:cs typeface="Arial" panose="020B0604020202020204" pitchFamily="34" charset="0"/>
                        </a:rPr>
                        <a:t/>
                      </a:r>
                      <a:br>
                        <a:rPr lang="es-CL" sz="1200" b="0" i="0" u="none" strike="noStrike" baseline="0" noProof="0" dirty="0" smtClean="0">
                          <a:solidFill>
                            <a:srgbClr val="000000"/>
                          </a:solidFill>
                          <a:effectLst/>
                          <a:latin typeface="Arial" panose="020B0604020202020204" pitchFamily="34" charset="0"/>
                          <a:cs typeface="Arial" panose="020B0604020202020204" pitchFamily="34" charset="0"/>
                        </a:rPr>
                      </a:br>
                      <a:r>
                        <a:rPr lang="es-CL" sz="1200" b="0" i="0" u="none" strike="noStrike" baseline="0" noProof="0" dirty="0" smtClean="0">
                          <a:solidFill>
                            <a:srgbClr val="000000"/>
                          </a:solidFill>
                          <a:effectLst/>
                          <a:latin typeface="Arial" panose="020B0604020202020204" pitchFamily="34" charset="0"/>
                          <a:cs typeface="Arial" panose="020B0604020202020204" pitchFamily="34" charset="0"/>
                        </a:rPr>
                        <a:t>Aportes/total ingreso: </a:t>
                      </a:r>
                      <a:r>
                        <a:rPr lang="es-CL" sz="1200" b="1" i="0" u="none" strike="noStrike" baseline="0" noProof="0" dirty="0" smtClean="0">
                          <a:solidFill>
                            <a:srgbClr val="000000"/>
                          </a:solidFill>
                          <a:effectLst/>
                          <a:latin typeface="Arial" panose="020B0604020202020204" pitchFamily="34" charset="0"/>
                          <a:cs typeface="Arial" panose="020B0604020202020204" pitchFamily="34" charset="0"/>
                        </a:rPr>
                        <a:t>3,38</a:t>
                      </a:r>
                      <a:r>
                        <a:rPr lang="en-US" sz="1200" b="1" i="0" u="none" strike="noStrike" baseline="0" dirty="0" smtClean="0">
                          <a:solidFill>
                            <a:srgbClr val="000000"/>
                          </a:solidFill>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smtClean="0">
                          <a:solidFill>
                            <a:srgbClr val="000000"/>
                          </a:solidFill>
                          <a:effectLst/>
                          <a:latin typeface="Arial" panose="020B0604020202020204" pitchFamily="34" charset="0"/>
                          <a:cs typeface="Arial" panose="020B0604020202020204" pitchFamily="34" charset="0"/>
                        </a:rPr>
                        <a:t>Total </a:t>
                      </a:r>
                    </a:p>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smtClean="0">
                          <a:solidFill>
                            <a:srgbClr val="000000"/>
                          </a:solidFill>
                          <a:effectLst/>
                          <a:latin typeface="Arial" panose="020B0604020202020204" pitchFamily="34" charset="0"/>
                          <a:cs typeface="Arial" panose="020B0604020202020204" pitchFamily="34" charset="0"/>
                        </a:rPr>
                        <a:t>aportes: 476.897.836</a:t>
                      </a:r>
                    </a:p>
                    <a:p>
                      <a:pPr marL="0" marR="0" indent="0" algn="ctr" defTabSz="914400" rtl="0" eaLnBrk="1" fontAlgn="ctr" latinLnBrk="0" hangingPunct="1">
                        <a:lnSpc>
                          <a:spcPct val="100000"/>
                        </a:lnSpc>
                        <a:spcBef>
                          <a:spcPts val="0"/>
                        </a:spcBef>
                        <a:spcAft>
                          <a:spcPts val="0"/>
                        </a:spcAft>
                        <a:buClrTx/>
                        <a:buSzTx/>
                        <a:buFontTx/>
                        <a:buNone/>
                        <a:tabLst/>
                        <a:defRPr/>
                      </a:pPr>
                      <a:endParaRPr lang="es-CL" sz="1200" b="0" i="0" u="none" strike="noStrike" noProof="0" dirty="0" smtClean="0">
                        <a:solidFill>
                          <a:srgbClr val="000000"/>
                        </a:solidFill>
                        <a:effectLst/>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baseline="0" noProof="0" dirty="0" smtClean="0">
                          <a:solidFill>
                            <a:srgbClr val="000000"/>
                          </a:solidFill>
                          <a:effectLst/>
                          <a:latin typeface="Arial" panose="020B0604020202020204" pitchFamily="34" charset="0"/>
                          <a:cs typeface="Arial" panose="020B0604020202020204" pitchFamily="34" charset="0"/>
                        </a:rPr>
                        <a:t>Aportes/total ingreso: </a:t>
                      </a:r>
                      <a:r>
                        <a:rPr lang="es-CL" sz="1200" b="1" i="0" u="none" strike="noStrike" baseline="0" noProof="0" dirty="0" smtClean="0">
                          <a:solidFill>
                            <a:srgbClr val="000000"/>
                          </a:solidFill>
                          <a:effectLst/>
                          <a:latin typeface="Arial" panose="020B0604020202020204" pitchFamily="34" charset="0"/>
                          <a:cs typeface="Arial" panose="020B0604020202020204" pitchFamily="34" charset="0"/>
                        </a:rPr>
                        <a:t>2,21</a:t>
                      </a:r>
                      <a:r>
                        <a:rPr lang="en-US" sz="1200" b="1" i="0" u="none" strike="noStrike" baseline="0" dirty="0" smtClean="0">
                          <a:solidFill>
                            <a:srgbClr val="000000"/>
                          </a:solidFill>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Total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aportes: 497.767.164</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Aportes/total ingreso:</a:t>
                      </a:r>
                      <a:br>
                        <a:rPr kumimoji="0" lang="es-CL"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es-CL"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oct.22</a:t>
                      </a:r>
                      <a:endPar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endParaRPr lang="es-CL" dirty="0"/>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920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F361C9F-1473-00C9-FFC3-09176E4230B9}"/>
              </a:ext>
            </a:extLst>
          </p:cNvPr>
          <p:cNvSpPr txBox="1">
            <a:spLocks noChangeArrowheads="1"/>
          </p:cNvSpPr>
          <p:nvPr/>
        </p:nvSpPr>
        <p:spPr bwMode="auto">
          <a:xfrm>
            <a:off x="1114425" y="550863"/>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ES" altLang="es-ES_tradnl" sz="1800" dirty="0">
                <a:solidFill>
                  <a:srgbClr val="000000"/>
                </a:solidFill>
              </a:rPr>
              <a:t> </a:t>
            </a:r>
            <a:r>
              <a:rPr lang="es-ES" altLang="es-ES_tradnl" sz="1800" b="1" dirty="0">
                <a:solidFill>
                  <a:srgbClr val="000000"/>
                </a:solidFill>
                <a:latin typeface="Arial Black" panose="020B0604020202020204" pitchFamily="34" charset="0"/>
              </a:rPr>
              <a:t>Indicadores de los </a:t>
            </a:r>
            <a:r>
              <a:rPr lang="es-ES" altLang="es-ES_tradnl" sz="1800" b="1" dirty="0" smtClean="0">
                <a:solidFill>
                  <a:srgbClr val="000000"/>
                </a:solidFill>
                <a:latin typeface="Arial Black" panose="020B0604020202020204" pitchFamily="34" charset="0"/>
              </a:rPr>
              <a:t>Actores</a:t>
            </a:r>
            <a:endParaRPr lang="es-ES" altLang="es-ES_tradnl" sz="1800" b="1" dirty="0">
              <a:solidFill>
                <a:srgbClr val="000000"/>
              </a:solidFill>
              <a:latin typeface="Arial Black" panose="020B0604020202020204" pitchFamily="34" charset="0"/>
            </a:endParaRPr>
          </a:p>
        </p:txBody>
      </p:sp>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áfico 4"/>
          <p:cNvGraphicFramePr/>
          <p:nvPr>
            <p:extLst/>
          </p:nvPr>
        </p:nvGraphicFramePr>
        <p:xfrm>
          <a:off x="169586" y="1560583"/>
          <a:ext cx="8497336" cy="4645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874632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CFEB312-EAB7-8C39-86A1-0E30F8705454}"/>
              </a:ext>
            </a:extLst>
          </p:cNvPr>
          <p:cNvSpPr txBox="1">
            <a:spLocks noChangeArrowheads="1"/>
          </p:cNvSpPr>
          <p:nvPr/>
        </p:nvSpPr>
        <p:spPr bwMode="auto">
          <a:xfrm>
            <a:off x="1258888"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1.4 Indicadores Procesos</a:t>
            </a:r>
          </a:p>
        </p:txBody>
      </p:sp>
      <p:graphicFrame>
        <p:nvGraphicFramePr>
          <p:cNvPr id="4" name="Tabla 3">
            <a:extLst>
              <a:ext uri="{FF2B5EF4-FFF2-40B4-BE49-F238E27FC236}">
                <a16:creationId xmlns:a16="http://schemas.microsoft.com/office/drawing/2014/main" id="{755156C1-D8DD-98EE-3F6C-2D494BDE5259}"/>
              </a:ext>
            </a:extLst>
          </p:cNvPr>
          <p:cNvGraphicFramePr>
            <a:graphicFrameLocks noGrp="1"/>
          </p:cNvGraphicFramePr>
          <p:nvPr>
            <p:extLst>
              <p:ext uri="{D42A27DB-BD31-4B8C-83A1-F6EECF244321}">
                <p14:modId xmlns:p14="http://schemas.microsoft.com/office/powerpoint/2010/main" val="783382017"/>
              </p:ext>
            </p:extLst>
          </p:nvPr>
        </p:nvGraphicFramePr>
        <p:xfrm>
          <a:off x="406400" y="1362075"/>
          <a:ext cx="8269288" cy="5307872"/>
        </p:xfrm>
        <a:graphic>
          <a:graphicData uri="http://schemas.openxmlformats.org/drawingml/2006/table">
            <a:tbl>
              <a:tblPr/>
              <a:tblGrid>
                <a:gridCol w="1369391">
                  <a:extLst>
                    <a:ext uri="{9D8B030D-6E8A-4147-A177-3AD203B41FA5}">
                      <a16:colId xmlns:a16="http://schemas.microsoft.com/office/drawing/2014/main" val="725384390"/>
                    </a:ext>
                  </a:extLst>
                </a:gridCol>
                <a:gridCol w="1265259">
                  <a:extLst>
                    <a:ext uri="{9D8B030D-6E8A-4147-A177-3AD203B41FA5}">
                      <a16:colId xmlns:a16="http://schemas.microsoft.com/office/drawing/2014/main" val="20000"/>
                    </a:ext>
                  </a:extLst>
                </a:gridCol>
                <a:gridCol w="657108">
                  <a:extLst>
                    <a:ext uri="{9D8B030D-6E8A-4147-A177-3AD203B41FA5}">
                      <a16:colId xmlns:a16="http://schemas.microsoft.com/office/drawing/2014/main" val="20001"/>
                    </a:ext>
                  </a:extLst>
                </a:gridCol>
                <a:gridCol w="470547">
                  <a:extLst>
                    <a:ext uri="{9D8B030D-6E8A-4147-A177-3AD203B41FA5}">
                      <a16:colId xmlns:a16="http://schemas.microsoft.com/office/drawing/2014/main" val="20002"/>
                    </a:ext>
                  </a:extLst>
                </a:gridCol>
                <a:gridCol w="720332">
                  <a:extLst>
                    <a:ext uri="{9D8B030D-6E8A-4147-A177-3AD203B41FA5}">
                      <a16:colId xmlns:a16="http://schemas.microsoft.com/office/drawing/2014/main" val="20003"/>
                    </a:ext>
                  </a:extLst>
                </a:gridCol>
                <a:gridCol w="858335">
                  <a:extLst>
                    <a:ext uri="{9D8B030D-6E8A-4147-A177-3AD203B41FA5}">
                      <a16:colId xmlns:a16="http://schemas.microsoft.com/office/drawing/2014/main" val="1345724724"/>
                    </a:ext>
                  </a:extLst>
                </a:gridCol>
                <a:gridCol w="695520">
                  <a:extLst>
                    <a:ext uri="{9D8B030D-6E8A-4147-A177-3AD203B41FA5}">
                      <a16:colId xmlns:a16="http://schemas.microsoft.com/office/drawing/2014/main" val="179487455"/>
                    </a:ext>
                  </a:extLst>
                </a:gridCol>
                <a:gridCol w="869401">
                  <a:extLst>
                    <a:ext uri="{9D8B030D-6E8A-4147-A177-3AD203B41FA5}">
                      <a16:colId xmlns:a16="http://schemas.microsoft.com/office/drawing/2014/main" val="20004"/>
                    </a:ext>
                  </a:extLst>
                </a:gridCol>
                <a:gridCol w="536674">
                  <a:extLst>
                    <a:ext uri="{9D8B030D-6E8A-4147-A177-3AD203B41FA5}">
                      <a16:colId xmlns:a16="http://schemas.microsoft.com/office/drawing/2014/main" val="20005"/>
                    </a:ext>
                  </a:extLst>
                </a:gridCol>
                <a:gridCol w="826721">
                  <a:extLst>
                    <a:ext uri="{9D8B030D-6E8A-4147-A177-3AD203B41FA5}">
                      <a16:colId xmlns:a16="http://schemas.microsoft.com/office/drawing/2014/main" val="20006"/>
                    </a:ext>
                  </a:extLst>
                </a:gridCol>
              </a:tblGrid>
              <a:tr h="32947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400" b="1" i="0" u="none" strike="noStrike" cap="none" normalizeH="0" baseline="0" noProof="0" dirty="0" smtClean="0">
                          <a:ln>
                            <a:noFill/>
                          </a:ln>
                          <a:solidFill>
                            <a:srgbClr val="FFFFFF"/>
                          </a:solidFill>
                          <a:effectLst/>
                          <a:latin typeface="Arial" panose="020B0604020202020204" pitchFamily="34" charset="0"/>
                          <a:ea typeface="ＭＳ Ｐゴシック" panose="020B0600070205080204" pitchFamily="34" charset="-128"/>
                        </a:rPr>
                        <a:t>Proceso</a:t>
                      </a:r>
                      <a:endParaRPr kumimoji="0" lang="es-CL" altLang="en-US" sz="1400" b="1" i="0" u="none" strike="noStrike" cap="none" normalizeH="0" baseline="0" noProof="0" dirty="0">
                        <a:ln>
                          <a:noFill/>
                        </a:ln>
                        <a:solidFill>
                          <a:srgbClr val="FFFFFF"/>
                        </a:solidFill>
                        <a:effectLst/>
                        <a:latin typeface="Arial" panose="020B0604020202020204" pitchFamily="34" charset="0"/>
                        <a:ea typeface="ＭＳ Ｐゴシック" panose="020B0600070205080204" pitchFamily="34" charset="-128"/>
                      </a:endParaRP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Indicador</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Resp.</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Meta</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Frec. Med</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2018</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2019</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2020</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2021</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2022</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12837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Implementación de programas</a:t>
                      </a:r>
                      <a:endParaRPr kumimoji="0" lang="es-E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 proyectos en funcionamiento a los 3 meses que cumplen estándar vs adjudicados</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Dir. Op Sociales</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90%</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Semestral</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s-CL" altLang="en-US" sz="1200" b="1"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No hay proyectos Adjudicados</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s-CL" altLang="en-US" sz="1200" b="1"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a:t>
                      </a:r>
                      <a:endParaRPr kumimoji="0" lang="en-U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1"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No hubo licitación</a:t>
                      </a:r>
                      <a:endParaRPr kumimoji="0" lang="es-CL" altLang="en-US" sz="1200" b="1"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a:t>
                      </a:r>
                      <a:endParaRPr kumimoji="0" lang="en-U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1"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Pendiente de cierre</a:t>
                      </a:r>
                      <a:endParaRPr kumimoji="0" lang="es-CL" altLang="en-US" sz="1200" b="1"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282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Ejecución de programas</a:t>
                      </a:r>
                      <a:endParaRPr kumimoji="0" lang="es-E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Resultado de evaluación del mandante</a:t>
                      </a:r>
                    </a:p>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(bueno o muy bueno)</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Dir. Op Sociales</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90%</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Semestral</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92%</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94% </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1"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PD: 97,6%</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1"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RPA:100%</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a:t>
                      </a: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 RPA</a:t>
                      </a:r>
                      <a:b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b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Suspendida PD</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 corresponde a RPA. En PD están suspendidas</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5272">
                <a:tc>
                  <a:txBody>
                    <a:bodyPr/>
                    <a:lstStyle/>
                    <a:p>
                      <a:pPr algn="ctr" rtl="0" fontAlgn="ctr"/>
                      <a:r>
                        <a:rPr lang="es-CL" sz="1400" b="0" i="0" u="none" strike="noStrike" noProof="0" dirty="0" smtClean="0">
                          <a:solidFill>
                            <a:srgbClr val="000000"/>
                          </a:solidFill>
                          <a:effectLst/>
                          <a:latin typeface="Arial" panose="020B0604020202020204" pitchFamily="34" charset="0"/>
                          <a:cs typeface="Arial" panose="020B0604020202020204" pitchFamily="34" charset="0"/>
                        </a:rPr>
                        <a:t>Cierre</a:t>
                      </a:r>
                      <a:r>
                        <a:rPr lang="es-CL" sz="1400" b="0" i="0" u="none" strike="noStrike" baseline="0" noProof="0" dirty="0" smtClean="0">
                          <a:solidFill>
                            <a:srgbClr val="000000"/>
                          </a:solidFill>
                          <a:effectLst/>
                          <a:latin typeface="Arial" panose="020B0604020202020204" pitchFamily="34" charset="0"/>
                          <a:cs typeface="Arial" panose="020B0604020202020204" pitchFamily="34" charset="0"/>
                        </a:rPr>
                        <a:t> de programas</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0" i="0" u="none" strike="noStrike" noProof="0" dirty="0" smtClean="0">
                          <a:solidFill>
                            <a:srgbClr val="000000"/>
                          </a:solidFill>
                          <a:effectLst/>
                          <a:latin typeface="Arial" panose="020B0604020202020204" pitchFamily="34" charset="0"/>
                          <a:cs typeface="Arial" panose="020B0604020202020204" pitchFamily="34" charset="0"/>
                        </a:rPr>
                        <a:t>% programas cerrados sin reparos técnicos</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a:t>
                      </a:r>
                      <a:r>
                        <a:rPr lang="en-US" sz="1400" b="0" i="0" u="none" strike="noStrike" kern="1200" baseline="0" dirty="0">
                          <a:solidFill>
                            <a:srgbClr val="000000"/>
                          </a:solidFill>
                          <a:effectLst/>
                          <a:latin typeface="Arial" panose="020B0604020202020204" pitchFamily="34" charset="0"/>
                          <a:ea typeface="+mn-ea"/>
                          <a:cs typeface="Arial" panose="020B0604020202020204" pitchFamily="34" charset="0"/>
                        </a:rPr>
                        <a:t> Op Sociales</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100%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0" i="0" u="none" strike="noStrike" noProof="0" dirty="0" smtClean="0">
                          <a:solidFill>
                            <a:srgbClr val="000000"/>
                          </a:solidFill>
                          <a:effectLst/>
                          <a:latin typeface="Arial" panose="020B0604020202020204" pitchFamily="34" charset="0"/>
                          <a:cs typeface="Arial" panose="020B0604020202020204" pitchFamily="34" charset="0"/>
                        </a:rPr>
                        <a:t>Semestral</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No hay programas cerrados</a:t>
                      </a:r>
                    </a:p>
                    <a:p>
                      <a:pPr marL="0" marR="0" indent="0" algn="ctr" defTabSz="914400" rtl="0" eaLnBrk="1" fontAlgn="ctr" latinLnBrk="0" hangingPunct="1">
                        <a:lnSpc>
                          <a:spcPct val="100000"/>
                        </a:lnSpc>
                        <a:spcBef>
                          <a:spcPts val="0"/>
                        </a:spcBef>
                        <a:spcAft>
                          <a:spcPts val="0"/>
                        </a:spcAft>
                        <a:buClrTx/>
                        <a:buSzTx/>
                        <a:buFontTx/>
                        <a:buNone/>
                        <a:tabLst/>
                        <a:defRPr/>
                      </a:pPr>
                      <a:endParaRPr lang="es-CL" sz="1200" b="1"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No hay programas cerrados</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1"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100%</a:t>
                      </a:r>
                      <a:endParaRPr lang="es-CL" sz="1200" b="1"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1"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100%</a:t>
                      </a:r>
                      <a:endParaRPr lang="es-CL" sz="1200" b="1"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1"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Pendiente de cierre</a:t>
                      </a:r>
                      <a:endParaRPr lang="es-CL" sz="1200" b="1"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37379">
                <a:tc>
                  <a:txBody>
                    <a:bodyPr/>
                    <a:lstStyle/>
                    <a:p>
                      <a:pPr algn="ctr" rtl="0" fontAlgn="ctr"/>
                      <a:r>
                        <a:rPr lang="es-CL" sz="14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Comunicaciones</a:t>
                      </a:r>
                      <a:r>
                        <a:rPr lang="es-CL" sz="1400" b="0" i="0" u="none" strike="noStrike" kern="1200" baseline="0" noProof="0" dirty="0" smtClean="0">
                          <a:solidFill>
                            <a:srgbClr val="000000"/>
                          </a:solidFill>
                          <a:effectLst/>
                          <a:latin typeface="Arial" panose="020B0604020202020204" pitchFamily="34" charset="0"/>
                          <a:ea typeface="+mn-ea"/>
                          <a:cs typeface="Arial" panose="020B0604020202020204" pitchFamily="34" charset="0"/>
                        </a:rPr>
                        <a:t> Internas y externas</a:t>
                      </a:r>
                      <a:endParaRPr lang="es-CL" sz="14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1400" b="0" i="0" u="none" strike="noStrike" dirty="0">
                          <a:solidFill>
                            <a:srgbClr val="000000"/>
                          </a:solidFill>
                          <a:effectLst/>
                          <a:latin typeface="Arial" panose="020B0604020202020204" pitchFamily="34" charset="0"/>
                          <a:cs typeface="Arial" panose="020B0604020202020204" pitchFamily="34" charset="0"/>
                        </a:rPr>
                        <a:t>Ni</a:t>
                      </a:r>
                      <a:r>
                        <a:rPr lang="es-ES" sz="1400" b="0" i="0" u="none" strike="noStrike" kern="1200" dirty="0">
                          <a:solidFill>
                            <a:srgbClr val="000000"/>
                          </a:solidFill>
                          <a:effectLst/>
                          <a:latin typeface="Arial" panose="020B0604020202020204" pitchFamily="34" charset="0"/>
                          <a:ea typeface="+mn-ea"/>
                          <a:cs typeface="Arial" panose="020B0604020202020204" pitchFamily="34" charset="0"/>
                        </a:rPr>
                        <a:t>vel de cumplimiento de plan de comunicaciones externas</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S/I</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90%</a:t>
                      </a:r>
                      <a:endParaRPr lang="en-US" sz="12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90%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61,3%</a:t>
                      </a:r>
                      <a:b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b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a:t>
                      </a:r>
                      <a:r>
                        <a:rPr kumimoji="0" lang="es-ES" altLang="en-US" sz="1200" b="1" i="0" u="none" strike="noStrike" cap="none" normalizeH="0" baseline="0" dirty="0" err="1" smtClean="0">
                          <a:ln>
                            <a:noFill/>
                          </a:ln>
                          <a:solidFill>
                            <a:srgbClr val="000000"/>
                          </a:solidFill>
                          <a:effectLst/>
                          <a:latin typeface="Arial" panose="020B0604020202020204" pitchFamily="34" charset="0"/>
                          <a:ea typeface="ＭＳ Ｐゴシック" panose="020B0600070205080204" pitchFamily="34" charset="-128"/>
                        </a:rPr>
                        <a:t>Ago</a:t>
                      </a: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 2022)</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204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número de diapositiva 1">
            <a:extLst>
              <a:ext uri="{FF2B5EF4-FFF2-40B4-BE49-F238E27FC236}">
                <a16:creationId xmlns:a16="http://schemas.microsoft.com/office/drawing/2014/main" id="{64E50780-27AC-F8A5-1FB5-33DBF04EE8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0259EFB-850C-9443-92A2-4BCC4A2370CF}" type="slidenum">
              <a:rPr lang="es-ES_tradnl" altLang="es-CL" sz="1400" smtClean="0">
                <a:solidFill>
                  <a:srgbClr val="000000"/>
                </a:solidFill>
                <a:latin typeface="Arial" panose="020B0604020202020204" pitchFamily="34" charset="0"/>
                <a:ea typeface="MS PGothic" panose="020B0600070205080204" pitchFamily="34" charset="-128"/>
              </a:rPr>
              <a:pPr>
                <a:lnSpc>
                  <a:spcPct val="100000"/>
                </a:lnSpc>
                <a:spcBef>
                  <a:spcPct val="0"/>
                </a:spcBef>
                <a:buFontTx/>
                <a:buNone/>
              </a:pPr>
              <a:t>23</a:t>
            </a:fld>
            <a:endParaRPr lang="es-ES_tradnl" altLang="es-CL" sz="1400">
              <a:solidFill>
                <a:srgbClr val="000000"/>
              </a:solidFill>
              <a:latin typeface="Arial" panose="020B0604020202020204" pitchFamily="34" charset="0"/>
              <a:ea typeface="MS PGothic" panose="020B0600070205080204" pitchFamily="34" charset="-128"/>
            </a:endParaRPr>
          </a:p>
        </p:txBody>
      </p:sp>
      <p:sp>
        <p:nvSpPr>
          <p:cNvPr id="26627" name="Rectangle 2">
            <a:extLst>
              <a:ext uri="{FF2B5EF4-FFF2-40B4-BE49-F238E27FC236}">
                <a16:creationId xmlns:a16="http://schemas.microsoft.com/office/drawing/2014/main" id="{4D4F0AA4-2F1A-E6D4-ED42-9E472165B4D8}"/>
              </a:ext>
            </a:extLst>
          </p:cNvPr>
          <p:cNvSpPr txBox="1">
            <a:spLocks noChangeArrowheads="1"/>
          </p:cNvSpPr>
          <p:nvPr/>
        </p:nvSpPr>
        <p:spPr bwMode="auto">
          <a:xfrm>
            <a:off x="1295627" y="505279"/>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1.5 Indicadores Personas y Organización</a:t>
            </a:r>
          </a:p>
        </p:txBody>
      </p:sp>
      <p:graphicFrame>
        <p:nvGraphicFramePr>
          <p:cNvPr id="5" name="Tabla 4">
            <a:extLst>
              <a:ext uri="{FF2B5EF4-FFF2-40B4-BE49-F238E27FC236}">
                <a16:creationId xmlns:a16="http://schemas.microsoft.com/office/drawing/2014/main" id="{48B86858-C1B6-B6D8-1415-A337CB06C984}"/>
              </a:ext>
            </a:extLst>
          </p:cNvPr>
          <p:cNvGraphicFramePr>
            <a:graphicFrameLocks noGrp="1"/>
          </p:cNvGraphicFramePr>
          <p:nvPr>
            <p:extLst>
              <p:ext uri="{D42A27DB-BD31-4B8C-83A1-F6EECF244321}">
                <p14:modId xmlns:p14="http://schemas.microsoft.com/office/powerpoint/2010/main" val="2299472769"/>
              </p:ext>
            </p:extLst>
          </p:nvPr>
        </p:nvGraphicFramePr>
        <p:xfrm>
          <a:off x="185531" y="1177698"/>
          <a:ext cx="8777494" cy="2609850"/>
        </p:xfrm>
        <a:graphic>
          <a:graphicData uri="http://schemas.openxmlformats.org/drawingml/2006/table">
            <a:tbl>
              <a:tblPr/>
              <a:tblGrid>
                <a:gridCol w="1131128">
                  <a:extLst>
                    <a:ext uri="{9D8B030D-6E8A-4147-A177-3AD203B41FA5}">
                      <a16:colId xmlns:a16="http://schemas.microsoft.com/office/drawing/2014/main" val="20000"/>
                    </a:ext>
                  </a:extLst>
                </a:gridCol>
                <a:gridCol w="806431">
                  <a:extLst>
                    <a:ext uri="{9D8B030D-6E8A-4147-A177-3AD203B41FA5}">
                      <a16:colId xmlns:a16="http://schemas.microsoft.com/office/drawing/2014/main" val="20001"/>
                    </a:ext>
                  </a:extLst>
                </a:gridCol>
                <a:gridCol w="1008993">
                  <a:extLst>
                    <a:ext uri="{9D8B030D-6E8A-4147-A177-3AD203B41FA5}">
                      <a16:colId xmlns:a16="http://schemas.microsoft.com/office/drawing/2014/main" val="20002"/>
                    </a:ext>
                  </a:extLst>
                </a:gridCol>
                <a:gridCol w="851338">
                  <a:extLst>
                    <a:ext uri="{9D8B030D-6E8A-4147-A177-3AD203B41FA5}">
                      <a16:colId xmlns:a16="http://schemas.microsoft.com/office/drawing/2014/main" val="20003"/>
                    </a:ext>
                  </a:extLst>
                </a:gridCol>
                <a:gridCol w="906631">
                  <a:extLst>
                    <a:ext uri="{9D8B030D-6E8A-4147-A177-3AD203B41FA5}">
                      <a16:colId xmlns:a16="http://schemas.microsoft.com/office/drawing/2014/main" val="951012757"/>
                    </a:ext>
                  </a:extLst>
                </a:gridCol>
                <a:gridCol w="787979">
                  <a:extLst>
                    <a:ext uri="{9D8B030D-6E8A-4147-A177-3AD203B41FA5}">
                      <a16:colId xmlns:a16="http://schemas.microsoft.com/office/drawing/2014/main" val="507422421"/>
                    </a:ext>
                  </a:extLst>
                </a:gridCol>
                <a:gridCol w="842512">
                  <a:extLst>
                    <a:ext uri="{9D8B030D-6E8A-4147-A177-3AD203B41FA5}">
                      <a16:colId xmlns:a16="http://schemas.microsoft.com/office/drawing/2014/main" val="20004"/>
                    </a:ext>
                  </a:extLst>
                </a:gridCol>
                <a:gridCol w="1286609">
                  <a:extLst>
                    <a:ext uri="{9D8B030D-6E8A-4147-A177-3AD203B41FA5}">
                      <a16:colId xmlns:a16="http://schemas.microsoft.com/office/drawing/2014/main" val="20005"/>
                    </a:ext>
                  </a:extLst>
                </a:gridCol>
                <a:gridCol w="1155873">
                  <a:extLst>
                    <a:ext uri="{9D8B030D-6E8A-4147-A177-3AD203B41FA5}">
                      <a16:colId xmlns:a16="http://schemas.microsoft.com/office/drawing/2014/main" val="20006"/>
                    </a:ext>
                  </a:extLst>
                </a:gridCol>
              </a:tblGrid>
              <a:tr h="436280">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panose="020B0604020202020204" pitchFamily="34" charset="0"/>
                          <a:ea typeface="MS PGothic" charset="-128"/>
                          <a:cs typeface="Arial" panose="020B0604020202020204" pitchFamily="34" charset="0"/>
                        </a:rPr>
                        <a:t>2018</a:t>
                      </a:r>
                      <a:endPar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panose="020B0604020202020204" pitchFamily="34" charset="0"/>
                          <a:ea typeface="MS PGothic" charset="-128"/>
                          <a:cs typeface="Arial" panose="020B0604020202020204" pitchFamily="34" charset="0"/>
                        </a:rPr>
                        <a:t>2019</a:t>
                      </a:r>
                      <a:endPar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rPr>
                        <a:t>2020</a:t>
                      </a: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rPr>
                        <a:t>2021</a:t>
                      </a: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panose="020B0604020202020204" pitchFamily="34" charset="0"/>
                          <a:ea typeface="MS PGothic" charset="-128"/>
                          <a:cs typeface="Arial" panose="020B0604020202020204" pitchFamily="34" charset="0"/>
                        </a:rPr>
                        <a:t>2022</a:t>
                      </a:r>
                      <a:endPar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173570">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a:t>
                      </a:r>
                      <a:r>
                        <a:rPr lang="en-US" sz="1400" b="0" i="0" u="none" strike="noStrike" baseline="0" dirty="0">
                          <a:solidFill>
                            <a:srgbClr val="000000"/>
                          </a:solidFill>
                          <a:effectLst/>
                          <a:latin typeface="Arial" panose="020B0604020202020204" pitchFamily="34" charset="0"/>
                          <a:cs typeface="Arial" panose="020B0604020202020204" pitchFamily="34" charset="0"/>
                        </a:rPr>
                        <a:t> Gastos sobre Ingresos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 Adm</a:t>
                      </a:r>
                      <a:r>
                        <a:rPr lang="en-US" sz="1400" b="0" i="0" u="none" strike="noStrike" kern="1200" baseline="0" dirty="0">
                          <a:solidFill>
                            <a:srgbClr val="000000"/>
                          </a:solidFill>
                          <a:effectLst/>
                          <a:latin typeface="Arial" panose="020B0604020202020204" pitchFamily="34" charset="0"/>
                          <a:ea typeface="+mn-ea"/>
                          <a:cs typeface="Arial" panose="020B0604020202020204" pitchFamily="34" charset="0"/>
                        </a:rPr>
                        <a:t> y Finanzas</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 </a:t>
                      </a:r>
                      <a:r>
                        <a:rPr lang="en-US" sz="1400" b="1" i="0" u="none" strike="noStrike" dirty="0" smtClean="0">
                          <a:solidFill>
                            <a:srgbClr val="000000"/>
                          </a:solidFill>
                          <a:effectLst/>
                          <a:latin typeface="Arial" panose="020B0604020202020204" pitchFamily="34" charset="0"/>
                          <a:cs typeface="Arial" panose="020B0604020202020204" pitchFamily="34" charset="0"/>
                        </a:rPr>
                        <a:t>97%</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400" b="1" i="0" u="none" strike="noStrike" baseline="0" dirty="0">
                          <a:solidFill>
                            <a:srgbClr val="000000"/>
                          </a:solidFill>
                          <a:effectLst/>
                          <a:latin typeface="Arial" panose="020B0604020202020204" pitchFamily="34" charset="0"/>
                          <a:cs typeface="Arial" panose="020B0604020202020204" pitchFamily="34" charset="0"/>
                        </a:rPr>
                        <a:t>(</a:t>
                      </a:r>
                      <a:r>
                        <a:rPr lang="en-US" sz="1400" b="1" i="0" u="none" strike="noStrike" baseline="0" dirty="0" err="1">
                          <a:solidFill>
                            <a:srgbClr val="000000"/>
                          </a:solidFill>
                          <a:effectLst/>
                          <a:latin typeface="Arial" panose="020B0604020202020204" pitchFamily="34" charset="0"/>
                          <a:cs typeface="Arial" panose="020B0604020202020204" pitchFamily="34" charset="0"/>
                        </a:rPr>
                        <a:t>Ppto</a:t>
                      </a:r>
                      <a:r>
                        <a:rPr lang="en-US" sz="1400" b="1" i="0" u="none" strike="noStrike" baseline="0" dirty="0">
                          <a:solidFill>
                            <a:srgbClr val="000000"/>
                          </a:solidFill>
                          <a:effectLst/>
                          <a:latin typeface="Arial" panose="020B0604020202020204" pitchFamily="34" charset="0"/>
                          <a:cs typeface="Arial" panose="020B0604020202020204" pitchFamily="34" charset="0"/>
                        </a:rPr>
                        <a:t>. Programas)</a:t>
                      </a:r>
                    </a:p>
                    <a:p>
                      <a:pPr algn="ctr" fontAlgn="ctr"/>
                      <a:endParaRPr lang="en-US" sz="1400" b="1" i="0" u="none" strike="noStrike" baseline="0" dirty="0">
                        <a:solidFill>
                          <a:srgbClr val="000000"/>
                        </a:solidFill>
                        <a:effectLst/>
                        <a:latin typeface="Arial" panose="020B0604020202020204" pitchFamily="34" charset="0"/>
                        <a:cs typeface="Arial" panose="020B0604020202020204" pitchFamily="34" charset="0"/>
                      </a:endParaRPr>
                    </a:p>
                    <a:p>
                      <a:pPr algn="ctr" fontAlgn="ctr"/>
                      <a:r>
                        <a:rPr lang="en-US" sz="1400" b="1" i="0" u="none" strike="noStrike" baseline="0" dirty="0">
                          <a:solidFill>
                            <a:srgbClr val="000000"/>
                          </a:solidFill>
                          <a:effectLst/>
                          <a:latin typeface="Arial" panose="020B0604020202020204" pitchFamily="34" charset="0"/>
                          <a:cs typeface="Arial" panose="020B0604020202020204" pitchFamily="34" charset="0"/>
                        </a:rPr>
                        <a:t>165,3%</a:t>
                      </a:r>
                    </a:p>
                    <a:p>
                      <a:pPr algn="ctr" fontAlgn="ctr"/>
                      <a:r>
                        <a:rPr lang="en-US" sz="1400" b="1" i="0" u="none" strike="noStrike" baseline="0" dirty="0">
                          <a:solidFill>
                            <a:srgbClr val="000000"/>
                          </a:solidFill>
                          <a:effectLst/>
                          <a:latin typeface="Arial" panose="020B0604020202020204" pitchFamily="34" charset="0"/>
                          <a:cs typeface="Arial" panose="020B0604020202020204" pitchFamily="34" charset="0"/>
                        </a:rPr>
                        <a:t>(</a:t>
                      </a:r>
                      <a:r>
                        <a:rPr lang="en-US" sz="1400" b="1" i="0" u="none" strike="noStrike" baseline="0" dirty="0" err="1">
                          <a:solidFill>
                            <a:srgbClr val="000000"/>
                          </a:solidFill>
                          <a:effectLst/>
                          <a:latin typeface="Arial" panose="020B0604020202020204" pitchFamily="34" charset="0"/>
                          <a:cs typeface="Arial" panose="020B0604020202020204" pitchFamily="34" charset="0"/>
                        </a:rPr>
                        <a:t>Ppto</a:t>
                      </a:r>
                      <a:r>
                        <a:rPr lang="en-US" sz="1400" b="1" i="0" u="none" strike="noStrike" baseline="0" dirty="0">
                          <a:solidFill>
                            <a:srgbClr val="000000"/>
                          </a:solidFill>
                          <a:effectLst/>
                          <a:latin typeface="Arial" panose="020B0604020202020204" pitchFamily="34" charset="0"/>
                          <a:cs typeface="Arial" panose="020B0604020202020204" pitchFamily="34" charset="0"/>
                        </a:rPr>
                        <a:t>. Adm. Central)</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dirty="0">
                          <a:solidFill>
                            <a:srgbClr val="000000"/>
                          </a:solidFill>
                          <a:effectLst/>
                          <a:latin typeface="Arial Narrow" panose="020B0606020202030204" pitchFamily="34" charset="0"/>
                        </a:rPr>
                        <a:t>PD: 101,37%                           RPA: 98,09%</a:t>
                      </a:r>
                      <a:br>
                        <a:rPr lang="pt-BR" sz="1400" b="0" i="0" u="none" strike="noStrike" dirty="0">
                          <a:solidFill>
                            <a:srgbClr val="000000"/>
                          </a:solidFill>
                          <a:effectLst/>
                          <a:latin typeface="Arial Narrow" panose="020B0606020202030204" pitchFamily="34" charset="0"/>
                        </a:rPr>
                      </a:br>
                      <a:r>
                        <a:rPr lang="pt-BR" sz="1400" b="0" i="0" u="none" strike="noStrike" dirty="0">
                          <a:solidFill>
                            <a:srgbClr val="000000"/>
                          </a:solidFill>
                          <a:effectLst/>
                          <a:latin typeface="Arial Narrow" panose="020B0606020202030204" pitchFamily="34" charset="0"/>
                        </a:rPr>
                        <a:t>Adm. Centr.:145,2%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PD: 100,85%</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RPA: 99,79%</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Adm. Centr. 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PD 94,08%</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RPA 103,58%</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Adm. Centr. 176%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 Dº: 92,57%                                                                    RPA: 99,12%                                                              Adm. Central: 142,32%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L" sz="1400" b="0" i="0" u="none" strike="noStrike" dirty="0" err="1">
                          <a:solidFill>
                            <a:srgbClr val="000000"/>
                          </a:solidFill>
                          <a:effectLst/>
                          <a:latin typeface="Arial Narrow" panose="020B0606020202030204" pitchFamily="34" charset="0"/>
                        </a:rPr>
                        <a:t>Adm</a:t>
                      </a:r>
                      <a:r>
                        <a:rPr lang="es-CL" sz="1400" b="0" i="0" u="none" strike="noStrike" dirty="0">
                          <a:solidFill>
                            <a:srgbClr val="000000"/>
                          </a:solidFill>
                          <a:effectLst/>
                          <a:latin typeface="Arial Narrow" panose="020B0606020202030204" pitchFamily="34" charset="0"/>
                        </a:rPr>
                        <a:t>. Central: 108,93%   </a:t>
                      </a:r>
                      <a:br>
                        <a:rPr lang="es-CL" sz="1400" b="0" i="0" u="none" strike="noStrike" dirty="0">
                          <a:solidFill>
                            <a:srgbClr val="000000"/>
                          </a:solidFill>
                          <a:effectLst/>
                          <a:latin typeface="Arial Narrow" panose="020B0606020202030204" pitchFamily="34" charset="0"/>
                        </a:rPr>
                      </a:br>
                      <a:r>
                        <a:rPr lang="es-CL" sz="1400" b="0" i="0" u="none" strike="noStrike" dirty="0">
                          <a:solidFill>
                            <a:srgbClr val="000000"/>
                          </a:solidFill>
                          <a:effectLst/>
                          <a:latin typeface="Arial Narrow" panose="020B0606020202030204" pitchFamily="34" charset="0"/>
                        </a:rPr>
                        <a:t>(A Oct.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923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FA1099FC-142B-43DE-5E1D-7F4DF0BDFC45}"/>
              </a:ext>
            </a:extLst>
          </p:cNvPr>
          <p:cNvSpPr>
            <a:spLocks noGrp="1"/>
          </p:cNvSpPr>
          <p:nvPr>
            <p:ph type="ctrTitle"/>
          </p:nvPr>
        </p:nvSpPr>
        <p:spPr>
          <a:xfrm>
            <a:off x="648992" y="2660871"/>
            <a:ext cx="7772400" cy="1358235"/>
          </a:xfrm>
        </p:spPr>
        <p:txBody>
          <a:bodyPr/>
          <a:lstStyle/>
          <a:p>
            <a:pPr eaLnBrk="1" hangingPunct="1"/>
            <a:r>
              <a:rPr lang="es-CL" altLang="en-US" sz="4000" dirty="0" smtClean="0">
                <a:latin typeface="Arial Narrow" panose="020B0606020202030204" pitchFamily="34" charset="0"/>
              </a:rPr>
              <a:t>1.6 Seguimiento Compromisos 2022 (Ver planilla Excel)</a:t>
            </a:r>
            <a:endParaRPr lang="es-CL" altLang="en-US" sz="4000" dirty="0">
              <a:latin typeface="Arial Narrow" panose="020B0606020202030204" pitchFamily="34" charset="0"/>
            </a:endParaRPr>
          </a:p>
        </p:txBody>
      </p:sp>
    </p:spTree>
    <p:extLst>
      <p:ext uri="{BB962C8B-B14F-4D97-AF65-F5344CB8AC3E}">
        <p14:creationId xmlns:p14="http://schemas.microsoft.com/office/powerpoint/2010/main" val="2573506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FA1099FC-142B-43DE-5E1D-7F4DF0BDFC45}"/>
              </a:ext>
            </a:extLst>
          </p:cNvPr>
          <p:cNvSpPr>
            <a:spLocks noGrp="1"/>
          </p:cNvSpPr>
          <p:nvPr>
            <p:ph type="ctrTitle"/>
          </p:nvPr>
        </p:nvSpPr>
        <p:spPr>
          <a:xfrm>
            <a:off x="691523" y="2512015"/>
            <a:ext cx="7772400" cy="1400767"/>
          </a:xfrm>
        </p:spPr>
        <p:txBody>
          <a:bodyPr/>
          <a:lstStyle/>
          <a:p>
            <a:pPr eaLnBrk="1" hangingPunct="1"/>
            <a:r>
              <a:rPr lang="es-ES" altLang="en-US" sz="4000" dirty="0" smtClean="0">
                <a:latin typeface="Arial Narrow" panose="020B0606020202030204" pitchFamily="34" charset="0"/>
              </a:rPr>
              <a:t>Gestión de la Calidad</a:t>
            </a:r>
            <a:r>
              <a:rPr lang="es-ES" altLang="en-US" dirty="0" smtClean="0"/>
              <a:t/>
            </a:r>
            <a:br>
              <a:rPr lang="es-ES" altLang="en-US" dirty="0" smtClean="0"/>
            </a:br>
            <a:endParaRPr lang="es-CL" altLang="en-US" sz="2400" dirty="0"/>
          </a:p>
        </p:txBody>
      </p:sp>
    </p:spTree>
    <p:extLst>
      <p:ext uri="{BB962C8B-B14F-4D97-AF65-F5344CB8AC3E}">
        <p14:creationId xmlns:p14="http://schemas.microsoft.com/office/powerpoint/2010/main" val="2208444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9E48434A-0415-E415-5898-6910219AAF63}"/>
              </a:ext>
            </a:extLst>
          </p:cNvPr>
          <p:cNvSpPr>
            <a:spLocks noGrp="1"/>
          </p:cNvSpPr>
          <p:nvPr>
            <p:ph type="ctrTitle"/>
          </p:nvPr>
        </p:nvSpPr>
        <p:spPr>
          <a:xfrm>
            <a:off x="834676" y="2148350"/>
            <a:ext cx="7772400" cy="1868599"/>
          </a:xfrm>
        </p:spPr>
        <p:txBody>
          <a:bodyPr/>
          <a:lstStyle/>
          <a:p>
            <a:pPr eaLnBrk="1" hangingPunct="1"/>
            <a:r>
              <a:rPr lang="es-CL" altLang="es-CL" sz="4000" dirty="0" smtClean="0">
                <a:latin typeface="Arial Narrow" panose="020B0606020202030204" pitchFamily="34" charset="0"/>
              </a:rPr>
              <a:t>2.1 Cambios en las cuestiones externas e internas y partes pertinentes al SGC</a:t>
            </a:r>
            <a:endParaRPr lang="es-CL" altLang="es-CL" sz="40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80268" y="1436498"/>
            <a:ext cx="8305924" cy="4410962"/>
          </a:xfrm>
          <a:prstGeom prst="rect">
            <a:avLst/>
          </a:prstGeom>
        </p:spPr>
      </p:pic>
      <p:pic>
        <p:nvPicPr>
          <p:cNvPr id="5"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003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CL"/>
          </a:p>
        </p:txBody>
      </p:sp>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447968" y="1166937"/>
            <a:ext cx="8248063" cy="5253330"/>
          </a:xfrm>
          <a:prstGeom prst="rect">
            <a:avLst/>
          </a:prstGeom>
        </p:spPr>
      </p:pic>
    </p:spTree>
    <p:extLst>
      <p:ext uri="{BB962C8B-B14F-4D97-AF65-F5344CB8AC3E}">
        <p14:creationId xmlns:p14="http://schemas.microsoft.com/office/powerpoint/2010/main" val="156918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511636" y="1068388"/>
            <a:ext cx="8173737" cy="3952136"/>
          </a:xfrm>
          <a:prstGeom prst="rect">
            <a:avLst/>
          </a:prstGeom>
        </p:spPr>
      </p:pic>
    </p:spTree>
    <p:extLst>
      <p:ext uri="{BB962C8B-B14F-4D97-AF65-F5344CB8AC3E}">
        <p14:creationId xmlns:p14="http://schemas.microsoft.com/office/powerpoint/2010/main" val="148453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712788" y="1927225"/>
            <a:ext cx="7772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s-CL" sz="4100" dirty="0" smtClean="0">
                <a:latin typeface="Arial Narrow" panose="020B0606020202030204" pitchFamily="34" charset="0"/>
              </a:rPr>
              <a:t>Seguimiento</a:t>
            </a:r>
            <a:r>
              <a:rPr lang="en-US" sz="4100" dirty="0" smtClean="0">
                <a:latin typeface="Arial Narrow" panose="020B0606020202030204" pitchFamily="34" charset="0"/>
              </a:rPr>
              <a:t> de </a:t>
            </a:r>
            <a:r>
              <a:rPr lang="es-CL" sz="4100" dirty="0" smtClean="0">
                <a:latin typeface="Arial Narrow" panose="020B0606020202030204" pitchFamily="34" charset="0"/>
              </a:rPr>
              <a:t>Acuerdos</a:t>
            </a:r>
            <a:r>
              <a:rPr lang="en-US" sz="4100" dirty="0" smtClean="0">
                <a:latin typeface="Arial Narrow" panose="020B0606020202030204" pitchFamily="34" charset="0"/>
              </a:rPr>
              <a:t> de la </a:t>
            </a:r>
            <a:r>
              <a:rPr lang="es-CL" sz="4100" dirty="0" smtClean="0">
                <a:latin typeface="Arial Narrow" panose="020B0606020202030204" pitchFamily="34" charset="0"/>
              </a:rPr>
              <a:t>Reunión</a:t>
            </a:r>
            <a:r>
              <a:rPr lang="en-US" sz="4100" dirty="0" smtClean="0">
                <a:latin typeface="Arial Narrow" panose="020B0606020202030204" pitchFamily="34" charset="0"/>
              </a:rPr>
              <a:t> Anterior</a:t>
            </a:r>
            <a:endParaRPr lang="en-US" sz="41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0" y="1068388"/>
            <a:ext cx="9078592" cy="5430008"/>
          </a:xfrm>
          <a:prstGeom prst="rect">
            <a:avLst/>
          </a:prstGeom>
        </p:spPr>
      </p:pic>
    </p:spTree>
    <p:extLst>
      <p:ext uri="{BB962C8B-B14F-4D97-AF65-F5344CB8AC3E}">
        <p14:creationId xmlns:p14="http://schemas.microsoft.com/office/powerpoint/2010/main" val="3560924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3"/>
          <a:stretch>
            <a:fillRect/>
          </a:stretch>
        </p:blipFill>
        <p:spPr>
          <a:xfrm>
            <a:off x="594907" y="1068388"/>
            <a:ext cx="7929968" cy="5392723"/>
          </a:xfrm>
          <a:prstGeom prst="rect">
            <a:avLst/>
          </a:prstGeom>
        </p:spPr>
      </p:pic>
    </p:spTree>
    <p:extLst>
      <p:ext uri="{BB962C8B-B14F-4D97-AF65-F5344CB8AC3E}">
        <p14:creationId xmlns:p14="http://schemas.microsoft.com/office/powerpoint/2010/main" val="1551963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rotWithShape="1">
          <a:blip r:embed="rId3"/>
          <a:srcRect t="931"/>
          <a:stretch/>
        </p:blipFill>
        <p:spPr>
          <a:xfrm>
            <a:off x="823375" y="1068388"/>
            <a:ext cx="7797357" cy="5409037"/>
          </a:xfrm>
          <a:prstGeom prst="rect">
            <a:avLst/>
          </a:prstGeom>
        </p:spPr>
      </p:pic>
      <p:pic>
        <p:nvPicPr>
          <p:cNvPr id="3" name="Imagen 2"/>
          <p:cNvPicPr>
            <a:picLocks noChangeAspect="1"/>
          </p:cNvPicPr>
          <p:nvPr/>
        </p:nvPicPr>
        <p:blipFill>
          <a:blip r:embed="rId4"/>
          <a:stretch>
            <a:fillRect/>
          </a:stretch>
        </p:blipFill>
        <p:spPr>
          <a:xfrm>
            <a:off x="907818" y="1068388"/>
            <a:ext cx="7628470" cy="5178267"/>
          </a:xfrm>
          <a:prstGeom prst="rect">
            <a:avLst/>
          </a:prstGeom>
        </p:spPr>
      </p:pic>
    </p:spTree>
    <p:extLst>
      <p:ext uri="{BB962C8B-B14F-4D97-AF65-F5344CB8AC3E}">
        <p14:creationId xmlns:p14="http://schemas.microsoft.com/office/powerpoint/2010/main" val="1194184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11" y="46038"/>
            <a:ext cx="7886700" cy="1325563"/>
          </a:xfrm>
        </p:spPr>
        <p:txBody>
          <a:bodyPr/>
          <a:lstStyle/>
          <a:p>
            <a:r>
              <a:rPr lang="es-CL" dirty="0" smtClean="0"/>
              <a:t>Partes pertinentes al SGC</a:t>
            </a:r>
            <a:endParaRPr lang="es-CL" dirty="0"/>
          </a:p>
        </p:txBody>
      </p:sp>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675731" y="1052181"/>
            <a:ext cx="7792537" cy="4753638"/>
          </a:xfrm>
          <a:prstGeom prst="rect">
            <a:avLst/>
          </a:prstGeom>
        </p:spPr>
      </p:pic>
      <p:pic>
        <p:nvPicPr>
          <p:cNvPr id="6" name="Imagen 5"/>
          <p:cNvPicPr>
            <a:picLocks noChangeAspect="1"/>
          </p:cNvPicPr>
          <p:nvPr/>
        </p:nvPicPr>
        <p:blipFill>
          <a:blip r:embed="rId4"/>
          <a:stretch>
            <a:fillRect/>
          </a:stretch>
        </p:blipFill>
        <p:spPr>
          <a:xfrm>
            <a:off x="425664" y="978721"/>
            <a:ext cx="8292670" cy="5219979"/>
          </a:xfrm>
          <a:prstGeom prst="rect">
            <a:avLst/>
          </a:prstGeom>
        </p:spPr>
      </p:pic>
    </p:spTree>
    <p:extLst>
      <p:ext uri="{BB962C8B-B14F-4D97-AF65-F5344CB8AC3E}">
        <p14:creationId xmlns:p14="http://schemas.microsoft.com/office/powerpoint/2010/main" val="2538840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637626" y="1176023"/>
            <a:ext cx="7868748" cy="4505954"/>
          </a:xfrm>
          <a:prstGeom prst="rect">
            <a:avLst/>
          </a:prstGeom>
        </p:spPr>
      </p:pic>
      <p:sp>
        <p:nvSpPr>
          <p:cNvPr id="6" name="Título 1"/>
          <p:cNvSpPr txBox="1">
            <a:spLocks/>
          </p:cNvSpPr>
          <p:nvPr/>
        </p:nvSpPr>
        <p:spPr bwMode="auto">
          <a:xfrm>
            <a:off x="1914111" y="46038"/>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s-CL" dirty="0" smtClean="0"/>
              <a:t>Partes pertinentes al SGC</a:t>
            </a:r>
            <a:endParaRPr lang="es-CL" dirty="0"/>
          </a:p>
        </p:txBody>
      </p:sp>
    </p:spTree>
    <p:extLst>
      <p:ext uri="{BB962C8B-B14F-4D97-AF65-F5344CB8AC3E}">
        <p14:creationId xmlns:p14="http://schemas.microsoft.com/office/powerpoint/2010/main" val="3122835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640328" y="1068388"/>
            <a:ext cx="7964011" cy="2095792"/>
          </a:xfrm>
          <a:prstGeom prst="rect">
            <a:avLst/>
          </a:prstGeom>
        </p:spPr>
      </p:pic>
      <p:sp>
        <p:nvSpPr>
          <p:cNvPr id="7" name="CuadroTexto 6"/>
          <p:cNvSpPr txBox="1"/>
          <p:nvPr/>
        </p:nvSpPr>
        <p:spPr>
          <a:xfrm>
            <a:off x="745859" y="3681014"/>
            <a:ext cx="7046752" cy="276999"/>
          </a:xfrm>
          <a:prstGeom prst="rect">
            <a:avLst/>
          </a:prstGeom>
          <a:noFill/>
        </p:spPr>
        <p:txBody>
          <a:bodyPr wrap="square" rtlCol="0">
            <a:spAutoFit/>
          </a:bodyPr>
          <a:lstStyle/>
          <a:p>
            <a:r>
              <a:rPr lang="es-CL" sz="1200" dirty="0" smtClean="0"/>
              <a:t>*Se incorpora el Servicio Mejor </a:t>
            </a:r>
            <a:r>
              <a:rPr lang="es-CL" sz="1200" dirty="0"/>
              <a:t>N</a:t>
            </a:r>
            <a:r>
              <a:rPr lang="es-CL" sz="1200" dirty="0" smtClean="0"/>
              <a:t>iñez y se elimina Convencionales</a:t>
            </a:r>
            <a:endParaRPr lang="es-CL" sz="1200" dirty="0"/>
          </a:p>
        </p:txBody>
      </p:sp>
      <p:pic>
        <p:nvPicPr>
          <p:cNvPr id="2" name="Imagen 1"/>
          <p:cNvPicPr>
            <a:picLocks noChangeAspect="1"/>
          </p:cNvPicPr>
          <p:nvPr/>
        </p:nvPicPr>
        <p:blipFill>
          <a:blip r:embed="rId4"/>
          <a:stretch>
            <a:fillRect/>
          </a:stretch>
        </p:blipFill>
        <p:spPr>
          <a:xfrm>
            <a:off x="686467" y="1068388"/>
            <a:ext cx="7871731" cy="2315714"/>
          </a:xfrm>
          <a:prstGeom prst="rect">
            <a:avLst/>
          </a:prstGeom>
        </p:spPr>
      </p:pic>
      <p:sp>
        <p:nvSpPr>
          <p:cNvPr id="6" name="Título 1"/>
          <p:cNvSpPr txBox="1">
            <a:spLocks/>
          </p:cNvSpPr>
          <p:nvPr/>
        </p:nvSpPr>
        <p:spPr bwMode="auto">
          <a:xfrm>
            <a:off x="1914111" y="46038"/>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s-CL" dirty="0" smtClean="0"/>
              <a:t>Partes pertinentes al SGC</a:t>
            </a:r>
            <a:endParaRPr lang="es-CL" dirty="0"/>
          </a:p>
        </p:txBody>
      </p:sp>
    </p:spTree>
    <p:extLst>
      <p:ext uri="{BB962C8B-B14F-4D97-AF65-F5344CB8AC3E}">
        <p14:creationId xmlns:p14="http://schemas.microsoft.com/office/powerpoint/2010/main" val="2739155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9E48434A-0415-E415-5898-6910219AAF63}"/>
              </a:ext>
            </a:extLst>
          </p:cNvPr>
          <p:cNvSpPr>
            <a:spLocks noGrp="1"/>
          </p:cNvSpPr>
          <p:nvPr>
            <p:ph type="ctrTitle"/>
          </p:nvPr>
        </p:nvSpPr>
        <p:spPr>
          <a:xfrm>
            <a:off x="702155" y="1406229"/>
            <a:ext cx="7772400" cy="1411399"/>
          </a:xfrm>
        </p:spPr>
        <p:txBody>
          <a:bodyPr/>
          <a:lstStyle/>
          <a:p>
            <a:pPr eaLnBrk="1" hangingPunct="1"/>
            <a:r>
              <a:rPr lang="es-CL" altLang="es-CL" sz="4000" dirty="0" smtClean="0">
                <a:latin typeface="Arial Narrow" panose="020B0606020202030204" pitchFamily="34" charset="0"/>
              </a:rPr>
              <a:t>2.2 Información sobre el desempeño y la eficacia del SGC</a:t>
            </a:r>
            <a:endParaRPr lang="es-CL" altLang="es-CL" sz="4000" dirty="0">
              <a:latin typeface="Arial Narrow" panose="020B0606020202030204" pitchFamily="34" charset="0"/>
            </a:endParaRPr>
          </a:p>
        </p:txBody>
      </p:sp>
    </p:spTree>
    <p:extLst>
      <p:ext uri="{BB962C8B-B14F-4D97-AF65-F5344CB8AC3E}">
        <p14:creationId xmlns:p14="http://schemas.microsoft.com/office/powerpoint/2010/main" val="1158686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A934C072-4833-D533-0B17-FC5030A5B4FA}"/>
              </a:ext>
            </a:extLst>
          </p:cNvPr>
          <p:cNvSpPr txBox="1">
            <a:spLocks noChangeArrowheads="1"/>
          </p:cNvSpPr>
          <p:nvPr/>
        </p:nvSpPr>
        <p:spPr bwMode="auto">
          <a:xfrm>
            <a:off x="1260475" y="423863"/>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smtClean="0">
                <a:solidFill>
                  <a:srgbClr val="00B0F0"/>
                </a:solidFill>
                <a:latin typeface="Arial Narrow" panose="020B0604020202020204" pitchFamily="34" charset="0"/>
                <a:ea typeface="MS PGothic" panose="020B0600070205080204" pitchFamily="34" charset="-128"/>
              </a:rPr>
              <a:t>Reclamos </a:t>
            </a:r>
            <a:r>
              <a:rPr lang="es-ES" altLang="es-ES_tradnl" b="1" dirty="0">
                <a:solidFill>
                  <a:srgbClr val="00B0F0"/>
                </a:solidFill>
                <a:latin typeface="Arial Narrow" panose="020B0604020202020204" pitchFamily="34" charset="0"/>
                <a:ea typeface="MS PGothic" panose="020B0600070205080204" pitchFamily="34" charset="-128"/>
              </a:rPr>
              <a:t>de Clientes</a:t>
            </a:r>
          </a:p>
        </p:txBody>
      </p:sp>
      <p:sp>
        <p:nvSpPr>
          <p:cNvPr id="6" name="CuadroTexto 2">
            <a:extLst>
              <a:ext uri="{FF2B5EF4-FFF2-40B4-BE49-F238E27FC236}">
                <a16:creationId xmlns:a16="http://schemas.microsoft.com/office/drawing/2014/main" id="{1FDE8CF0-C843-7EC3-23F0-F6945A1C1ADD}"/>
              </a:ext>
            </a:extLst>
          </p:cNvPr>
          <p:cNvSpPr txBox="1">
            <a:spLocks noChangeArrowheads="1"/>
          </p:cNvSpPr>
          <p:nvPr/>
        </p:nvSpPr>
        <p:spPr bwMode="auto">
          <a:xfrm>
            <a:off x="700088" y="3349218"/>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CL" sz="1800" b="1" dirty="0">
                <a:latin typeface="Arial Narrow" panose="020B0604020202020204" pitchFamily="34" charset="0"/>
                <a:ea typeface="MS PGothic" panose="020B0600070205080204" pitchFamily="34" charset="-128"/>
              </a:rPr>
              <a:t>Durante el 2021 se ha recibido 6 reclamos</a:t>
            </a:r>
          </a:p>
        </p:txBody>
      </p:sp>
      <p:graphicFrame>
        <p:nvGraphicFramePr>
          <p:cNvPr id="7" name="Tabla 6">
            <a:extLst>
              <a:ext uri="{FF2B5EF4-FFF2-40B4-BE49-F238E27FC236}">
                <a16:creationId xmlns:a16="http://schemas.microsoft.com/office/drawing/2014/main" id="{1E1EDB53-202A-1A1F-2394-BCB68968942F}"/>
              </a:ext>
            </a:extLst>
          </p:cNvPr>
          <p:cNvGraphicFramePr>
            <a:graphicFrameLocks noGrp="1"/>
          </p:cNvGraphicFramePr>
          <p:nvPr>
            <p:extLst>
              <p:ext uri="{D42A27DB-BD31-4B8C-83A1-F6EECF244321}">
                <p14:modId xmlns:p14="http://schemas.microsoft.com/office/powerpoint/2010/main" val="3664227685"/>
              </p:ext>
            </p:extLst>
          </p:nvPr>
        </p:nvGraphicFramePr>
        <p:xfrm>
          <a:off x="3632200" y="4745517"/>
          <a:ext cx="3922712" cy="1590676"/>
        </p:xfrm>
        <a:graphic>
          <a:graphicData uri="http://schemas.openxmlformats.org/drawingml/2006/table">
            <a:tbl>
              <a:tblPr firstRow="1" bandRow="1">
                <a:tableStyleId>{5C22544A-7EE6-4342-B048-85BDC9FD1C3A}</a:tableStyleId>
              </a:tblPr>
              <a:tblGrid>
                <a:gridCol w="2303541">
                  <a:extLst>
                    <a:ext uri="{9D8B030D-6E8A-4147-A177-3AD203B41FA5}">
                      <a16:colId xmlns:a16="http://schemas.microsoft.com/office/drawing/2014/main" val="20000"/>
                    </a:ext>
                  </a:extLst>
                </a:gridCol>
                <a:gridCol w="1619171">
                  <a:extLst>
                    <a:ext uri="{9D8B030D-6E8A-4147-A177-3AD203B41FA5}">
                      <a16:colId xmlns:a16="http://schemas.microsoft.com/office/drawing/2014/main" val="20001"/>
                    </a:ext>
                  </a:extLst>
                </a:gridCol>
              </a:tblGrid>
              <a:tr h="370988">
                <a:tc>
                  <a:txBody>
                    <a:bodyPr/>
                    <a:lstStyle/>
                    <a:p>
                      <a:pPr algn="ctr"/>
                      <a:r>
                        <a:rPr lang="es-ES" sz="1400" dirty="0">
                          <a:latin typeface="Arial Narrow" panose="020B0606020202030204" pitchFamily="34" charset="0"/>
                        </a:rPr>
                        <a:t>Reclamante</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s-ES" sz="1400" dirty="0">
                          <a:latin typeface="Arial Narrow" panose="020B0606020202030204" pitchFamily="34" charset="0"/>
                        </a:rPr>
                        <a:t>Nº de Reclamos</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922">
                <a:tc>
                  <a:txBody>
                    <a:bodyPr/>
                    <a:lstStyle/>
                    <a:p>
                      <a:r>
                        <a:rPr lang="es-ES" sz="1400" dirty="0">
                          <a:latin typeface="Arial Narrow" panose="020B0606020202030204" pitchFamily="34" charset="0"/>
                        </a:rPr>
                        <a:t>Tribunales de Familia</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922">
                <a:tc>
                  <a:txBody>
                    <a:bodyPr/>
                    <a:lstStyle/>
                    <a:p>
                      <a:r>
                        <a:rPr lang="es-ES" sz="1400" dirty="0">
                          <a:latin typeface="Arial Narrow" panose="020B0606020202030204" pitchFamily="34" charset="0"/>
                        </a:rPr>
                        <a:t>SENAME</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922">
                <a:tc>
                  <a:txBody>
                    <a:bodyPr/>
                    <a:lstStyle/>
                    <a:p>
                      <a:r>
                        <a:rPr lang="es-ES" sz="1400" dirty="0">
                          <a:latin typeface="Arial Narrow" panose="020B0606020202030204" pitchFamily="34" charset="0"/>
                        </a:rPr>
                        <a:t>Familiares</a:t>
                      </a:r>
                      <a:r>
                        <a:rPr lang="es-ES" sz="1400" baseline="0" dirty="0">
                          <a:latin typeface="Arial Narrow" panose="020B0606020202030204" pitchFamily="34" charset="0"/>
                        </a:rPr>
                        <a:t> del NNA</a:t>
                      </a:r>
                      <a:endParaRPr lang="es-ES" sz="1400" dirty="0">
                        <a:latin typeface="Arial Narrow" panose="020B0606020202030204" pitchFamily="34" charset="0"/>
                      </a:endParaRP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8</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922">
                <a:tc>
                  <a:txBody>
                    <a:bodyPr/>
                    <a:lstStyle/>
                    <a:p>
                      <a:pPr marL="0" algn="l" defTabSz="914400" rtl="0" eaLnBrk="1" latinLnBrk="0" hangingPunct="1"/>
                      <a:r>
                        <a:rPr lang="es-ES_tradnl" sz="1400" b="0" kern="1200" dirty="0">
                          <a:solidFill>
                            <a:schemeClr val="dk1"/>
                          </a:solidFill>
                          <a:latin typeface="Arial Narrow" panose="020B0606020202030204" pitchFamily="34" charset="0"/>
                          <a:ea typeface="+mn-ea"/>
                          <a:cs typeface="+mn-cs"/>
                        </a:rPr>
                        <a:t>Vecino</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s-ES_tradnl" sz="1400" b="1" kern="1200" dirty="0">
                          <a:solidFill>
                            <a:schemeClr val="dk1"/>
                          </a:solidFill>
                          <a:latin typeface="Arial Narrow" panose="020B0606020202030204" pitchFamily="34" charset="0"/>
                          <a:ea typeface="+mn-ea"/>
                          <a:cs typeface="+mn-cs"/>
                        </a:rPr>
                        <a:t>0</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CuadroTexto 2">
            <a:extLst>
              <a:ext uri="{FF2B5EF4-FFF2-40B4-BE49-F238E27FC236}">
                <a16:creationId xmlns:a16="http://schemas.microsoft.com/office/drawing/2014/main" id="{65ED14C1-22B5-52F8-5FB8-2FCF61F6E282}"/>
              </a:ext>
            </a:extLst>
          </p:cNvPr>
          <p:cNvSpPr txBox="1">
            <a:spLocks noChangeArrowheads="1"/>
          </p:cNvSpPr>
          <p:nvPr/>
        </p:nvSpPr>
        <p:spPr bwMode="auto">
          <a:xfrm>
            <a:off x="679450" y="5217798"/>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CL" sz="1800" b="1" dirty="0">
                <a:latin typeface="Arial Narrow" panose="020B0604020202020204" pitchFamily="34" charset="0"/>
                <a:ea typeface="MS PGothic" panose="020B0600070205080204" pitchFamily="34" charset="-128"/>
              </a:rPr>
              <a:t>Durante el 2020 se recibieron 8 reclamos</a:t>
            </a:r>
          </a:p>
        </p:txBody>
      </p:sp>
      <p:graphicFrame>
        <p:nvGraphicFramePr>
          <p:cNvPr id="9" name="Tabla 8">
            <a:extLst>
              <a:ext uri="{FF2B5EF4-FFF2-40B4-BE49-F238E27FC236}">
                <a16:creationId xmlns:a16="http://schemas.microsoft.com/office/drawing/2014/main" id="{FC74DAE5-CB45-6B85-D856-CA71D2753905}"/>
              </a:ext>
            </a:extLst>
          </p:cNvPr>
          <p:cNvGraphicFramePr>
            <a:graphicFrameLocks noGrp="1"/>
          </p:cNvGraphicFramePr>
          <p:nvPr>
            <p:extLst>
              <p:ext uri="{D42A27DB-BD31-4B8C-83A1-F6EECF244321}">
                <p14:modId xmlns:p14="http://schemas.microsoft.com/office/powerpoint/2010/main" val="2017726367"/>
              </p:ext>
            </p:extLst>
          </p:nvPr>
        </p:nvGraphicFramePr>
        <p:xfrm>
          <a:off x="3632200" y="2822168"/>
          <a:ext cx="3924300" cy="1524000"/>
        </p:xfrm>
        <a:graphic>
          <a:graphicData uri="http://schemas.openxmlformats.org/drawingml/2006/table">
            <a:tbl>
              <a:tblPr firstRow="1" bandRow="1">
                <a:tableStyleId>{5C22544A-7EE6-4342-B048-85BDC9FD1C3A}</a:tableStyleId>
              </a:tblPr>
              <a:tblGrid>
                <a:gridCol w="2304474">
                  <a:extLst>
                    <a:ext uri="{9D8B030D-6E8A-4147-A177-3AD203B41FA5}">
                      <a16:colId xmlns:a16="http://schemas.microsoft.com/office/drawing/2014/main" val="20000"/>
                    </a:ext>
                  </a:extLst>
                </a:gridCol>
                <a:gridCol w="1619826">
                  <a:extLst>
                    <a:ext uri="{9D8B030D-6E8A-4147-A177-3AD203B41FA5}">
                      <a16:colId xmlns:a16="http://schemas.microsoft.com/office/drawing/2014/main" val="20001"/>
                    </a:ext>
                  </a:extLst>
                </a:gridCol>
              </a:tblGrid>
              <a:tr h="304800">
                <a:tc>
                  <a:txBody>
                    <a:bodyPr/>
                    <a:lstStyle/>
                    <a:p>
                      <a:r>
                        <a:rPr lang="es-ES" sz="1400" dirty="0">
                          <a:latin typeface="Arial Narrow" panose="020B0606020202030204" pitchFamily="34" charset="0"/>
                        </a:rPr>
                        <a:t>Reclamante</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s-ES" sz="1400" dirty="0">
                          <a:latin typeface="Arial Narrow" panose="020B0606020202030204" pitchFamily="34" charset="0"/>
                        </a:rPr>
                        <a:t>Nº de Reclamos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r>
                        <a:rPr lang="es-ES" sz="1400" dirty="0">
                          <a:latin typeface="Arial Narrow" panose="020B0606020202030204" pitchFamily="34" charset="0"/>
                        </a:rPr>
                        <a:t>Tribunales de Familia</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r>
                        <a:rPr lang="es-ES" sz="1400" dirty="0">
                          <a:latin typeface="Arial Narrow" panose="020B0606020202030204" pitchFamily="34" charset="0"/>
                        </a:rPr>
                        <a:t>SENAME</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800">
                <a:tc>
                  <a:txBody>
                    <a:bodyPr/>
                    <a:lstStyle/>
                    <a:p>
                      <a:r>
                        <a:rPr lang="es-ES" sz="1400" dirty="0">
                          <a:latin typeface="Arial Narrow" panose="020B0606020202030204" pitchFamily="34" charset="0"/>
                        </a:rPr>
                        <a:t>Familiares del NNA </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6</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800">
                <a:tc>
                  <a:txBody>
                    <a:bodyPr/>
                    <a:lstStyle/>
                    <a:p>
                      <a:r>
                        <a:rPr lang="es-ES" sz="1400" dirty="0">
                          <a:latin typeface="Arial Narrow" panose="020B0606020202030204" pitchFamily="34" charset="0"/>
                        </a:rPr>
                        <a:t>Vecino</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2" name="CuadroTexto 2">
            <a:extLst>
              <a:ext uri="{FF2B5EF4-FFF2-40B4-BE49-F238E27FC236}">
                <a16:creationId xmlns:a16="http://schemas.microsoft.com/office/drawing/2014/main" id="{1FDE8CF0-C843-7EC3-23F0-F6945A1C1ADD}"/>
              </a:ext>
            </a:extLst>
          </p:cNvPr>
          <p:cNvSpPr txBox="1">
            <a:spLocks noChangeArrowheads="1"/>
          </p:cNvSpPr>
          <p:nvPr/>
        </p:nvSpPr>
        <p:spPr bwMode="auto">
          <a:xfrm>
            <a:off x="679450" y="1690688"/>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CL" sz="1800" b="1" dirty="0">
                <a:latin typeface="Arial Narrow" panose="020B0604020202020204" pitchFamily="34" charset="0"/>
                <a:ea typeface="MS PGothic" panose="020B0600070205080204" pitchFamily="34" charset="-128"/>
              </a:rPr>
              <a:t>Durante el </a:t>
            </a:r>
            <a:r>
              <a:rPr lang="es-ES" altLang="es-CL" sz="1800" b="1" dirty="0" smtClean="0">
                <a:latin typeface="Arial Narrow" panose="020B0604020202020204" pitchFamily="34" charset="0"/>
                <a:ea typeface="MS PGothic" panose="020B0600070205080204" pitchFamily="34" charset="-128"/>
              </a:rPr>
              <a:t>2022 </a:t>
            </a:r>
            <a:r>
              <a:rPr lang="es-ES" altLang="es-CL" sz="1800" b="1" dirty="0">
                <a:latin typeface="Arial Narrow" panose="020B0604020202020204" pitchFamily="34" charset="0"/>
                <a:ea typeface="MS PGothic" panose="020B0600070205080204" pitchFamily="34" charset="-128"/>
              </a:rPr>
              <a:t>se ha recibido 4</a:t>
            </a:r>
            <a:r>
              <a:rPr lang="es-ES" altLang="es-CL" sz="1800" b="1" dirty="0" smtClean="0">
                <a:latin typeface="Arial Narrow" panose="020B0604020202020204" pitchFamily="34" charset="0"/>
                <a:ea typeface="MS PGothic" panose="020B0600070205080204" pitchFamily="34" charset="-128"/>
              </a:rPr>
              <a:t> reclamos</a:t>
            </a:r>
            <a:endParaRPr lang="es-ES" altLang="es-CL" sz="1800" b="1" dirty="0">
              <a:latin typeface="Arial Narrow" panose="020B0604020202020204" pitchFamily="34" charset="0"/>
              <a:ea typeface="MS PGothic" panose="020B0600070205080204" pitchFamily="34" charset="-128"/>
            </a:endParaRPr>
          </a:p>
        </p:txBody>
      </p:sp>
      <p:graphicFrame>
        <p:nvGraphicFramePr>
          <p:cNvPr id="13" name="Tabla 12">
            <a:extLst>
              <a:ext uri="{FF2B5EF4-FFF2-40B4-BE49-F238E27FC236}">
                <a16:creationId xmlns:a16="http://schemas.microsoft.com/office/drawing/2014/main" id="{FC74DAE5-CB45-6B85-D856-CA71D2753905}"/>
              </a:ext>
            </a:extLst>
          </p:cNvPr>
          <p:cNvGraphicFramePr>
            <a:graphicFrameLocks noGrp="1"/>
          </p:cNvGraphicFramePr>
          <p:nvPr>
            <p:extLst>
              <p:ext uri="{D42A27DB-BD31-4B8C-83A1-F6EECF244321}">
                <p14:modId xmlns:p14="http://schemas.microsoft.com/office/powerpoint/2010/main" val="1453454713"/>
              </p:ext>
            </p:extLst>
          </p:nvPr>
        </p:nvGraphicFramePr>
        <p:xfrm>
          <a:off x="3611562" y="1163638"/>
          <a:ext cx="3924300" cy="1524000"/>
        </p:xfrm>
        <a:graphic>
          <a:graphicData uri="http://schemas.openxmlformats.org/drawingml/2006/table">
            <a:tbl>
              <a:tblPr firstRow="1" bandRow="1">
                <a:tableStyleId>{5C22544A-7EE6-4342-B048-85BDC9FD1C3A}</a:tableStyleId>
              </a:tblPr>
              <a:tblGrid>
                <a:gridCol w="2304474">
                  <a:extLst>
                    <a:ext uri="{9D8B030D-6E8A-4147-A177-3AD203B41FA5}">
                      <a16:colId xmlns:a16="http://schemas.microsoft.com/office/drawing/2014/main" val="20000"/>
                    </a:ext>
                  </a:extLst>
                </a:gridCol>
                <a:gridCol w="1619826">
                  <a:extLst>
                    <a:ext uri="{9D8B030D-6E8A-4147-A177-3AD203B41FA5}">
                      <a16:colId xmlns:a16="http://schemas.microsoft.com/office/drawing/2014/main" val="20001"/>
                    </a:ext>
                  </a:extLst>
                </a:gridCol>
              </a:tblGrid>
              <a:tr h="304800">
                <a:tc>
                  <a:txBody>
                    <a:bodyPr/>
                    <a:lstStyle/>
                    <a:p>
                      <a:r>
                        <a:rPr lang="es-ES" sz="1400" dirty="0">
                          <a:latin typeface="Arial Narrow" panose="020B0606020202030204" pitchFamily="34" charset="0"/>
                        </a:rPr>
                        <a:t>Reclamante</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s-ES" sz="1400" dirty="0">
                          <a:latin typeface="Arial Narrow" panose="020B0606020202030204" pitchFamily="34" charset="0"/>
                        </a:rPr>
                        <a:t>Nº de Reclamos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r>
                        <a:rPr lang="es-ES" sz="1400" dirty="0">
                          <a:latin typeface="Arial Narrow" panose="020B0606020202030204" pitchFamily="34" charset="0"/>
                        </a:rPr>
                        <a:t>Tribunales de Familia</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smtClean="0">
                          <a:latin typeface="Arial Narrow" panose="020B0606020202030204" pitchFamily="34" charset="0"/>
                        </a:rPr>
                        <a:t>0</a:t>
                      </a:r>
                      <a:endParaRPr lang="es-ES" sz="1400" b="1"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r>
                        <a:rPr lang="es-ES" sz="1400" dirty="0">
                          <a:latin typeface="Arial Narrow" panose="020B0606020202030204" pitchFamily="34" charset="0"/>
                        </a:rPr>
                        <a:t>SENAME</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smtClean="0">
                          <a:latin typeface="Arial Narrow" panose="020B0606020202030204" pitchFamily="34" charset="0"/>
                        </a:rPr>
                        <a:t>0</a:t>
                      </a:r>
                      <a:endParaRPr lang="es-ES" sz="1400" b="1"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800">
                <a:tc>
                  <a:txBody>
                    <a:bodyPr/>
                    <a:lstStyle/>
                    <a:p>
                      <a:r>
                        <a:rPr lang="es-ES" sz="1400" dirty="0">
                          <a:latin typeface="Arial Narrow" panose="020B0606020202030204" pitchFamily="34" charset="0"/>
                        </a:rPr>
                        <a:t>Familiares del NNA </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smtClean="0">
                          <a:latin typeface="Arial Narrow" panose="020B0606020202030204" pitchFamily="34" charset="0"/>
                        </a:rPr>
                        <a:t>4</a:t>
                      </a:r>
                      <a:endParaRPr lang="es-ES" sz="1400" b="1"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800">
                <a:tc>
                  <a:txBody>
                    <a:bodyPr/>
                    <a:lstStyle/>
                    <a:p>
                      <a:r>
                        <a:rPr lang="es-ES" sz="1400" dirty="0">
                          <a:latin typeface="Arial Narrow" panose="020B0606020202030204" pitchFamily="34" charset="0"/>
                        </a:rPr>
                        <a:t>Vecino</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smtClean="0">
                          <a:latin typeface="Arial Narrow" panose="020B0606020202030204" pitchFamily="34" charset="0"/>
                        </a:rPr>
                        <a:t>0</a:t>
                      </a:r>
                      <a:endParaRPr lang="es-ES" sz="1400" b="1"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5908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A934C072-4833-D533-0B17-FC5030A5B4FA}"/>
              </a:ext>
            </a:extLst>
          </p:cNvPr>
          <p:cNvSpPr txBox="1">
            <a:spLocks noChangeArrowheads="1"/>
          </p:cNvSpPr>
          <p:nvPr/>
        </p:nvSpPr>
        <p:spPr bwMode="auto">
          <a:xfrm>
            <a:off x="1260475" y="423863"/>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smtClean="0">
                <a:solidFill>
                  <a:srgbClr val="00B0F0"/>
                </a:solidFill>
                <a:latin typeface="Arial Narrow" panose="020B0604020202020204" pitchFamily="34" charset="0"/>
                <a:ea typeface="MS PGothic" panose="020B0600070205080204" pitchFamily="34" charset="-128"/>
              </a:rPr>
              <a:t>Reclamos </a:t>
            </a:r>
            <a:r>
              <a:rPr lang="es-ES" altLang="es-ES_tradnl" b="1" dirty="0">
                <a:solidFill>
                  <a:srgbClr val="00B0F0"/>
                </a:solidFill>
                <a:latin typeface="Arial Narrow" panose="020B0604020202020204" pitchFamily="34" charset="0"/>
                <a:ea typeface="MS PGothic" panose="020B0600070205080204" pitchFamily="34" charset="-128"/>
              </a:rPr>
              <a:t>de Clientes</a:t>
            </a:r>
          </a:p>
        </p:txBody>
      </p:sp>
      <p:sp>
        <p:nvSpPr>
          <p:cNvPr id="6" name="CuadroTexto 2">
            <a:extLst>
              <a:ext uri="{FF2B5EF4-FFF2-40B4-BE49-F238E27FC236}">
                <a16:creationId xmlns:a16="http://schemas.microsoft.com/office/drawing/2014/main" id="{1FDE8CF0-C843-7EC3-23F0-F6945A1C1ADD}"/>
              </a:ext>
            </a:extLst>
          </p:cNvPr>
          <p:cNvSpPr txBox="1">
            <a:spLocks noChangeArrowheads="1"/>
          </p:cNvSpPr>
          <p:nvPr/>
        </p:nvSpPr>
        <p:spPr bwMode="auto">
          <a:xfrm>
            <a:off x="700088" y="2524715"/>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CL" sz="1800" b="1" dirty="0">
                <a:latin typeface="Arial Narrow" panose="020B0604020202020204" pitchFamily="34" charset="0"/>
                <a:ea typeface="MS PGothic" panose="020B0600070205080204" pitchFamily="34" charset="-128"/>
              </a:rPr>
              <a:t>Durante el 2021 se ha recibido 6 reclamos</a:t>
            </a:r>
          </a:p>
        </p:txBody>
      </p:sp>
      <p:graphicFrame>
        <p:nvGraphicFramePr>
          <p:cNvPr id="9" name="Tabla 8">
            <a:extLst>
              <a:ext uri="{FF2B5EF4-FFF2-40B4-BE49-F238E27FC236}">
                <a16:creationId xmlns:a16="http://schemas.microsoft.com/office/drawing/2014/main" id="{FC74DAE5-CB45-6B85-D856-CA71D2753905}"/>
              </a:ext>
            </a:extLst>
          </p:cNvPr>
          <p:cNvGraphicFramePr>
            <a:graphicFrameLocks noGrp="1"/>
          </p:cNvGraphicFramePr>
          <p:nvPr>
            <p:extLst>
              <p:ext uri="{D42A27DB-BD31-4B8C-83A1-F6EECF244321}">
                <p14:modId xmlns:p14="http://schemas.microsoft.com/office/powerpoint/2010/main" val="1422022539"/>
              </p:ext>
            </p:extLst>
          </p:nvPr>
        </p:nvGraphicFramePr>
        <p:xfrm>
          <a:off x="3652838" y="2623731"/>
          <a:ext cx="3924300" cy="914400"/>
        </p:xfrm>
        <a:graphic>
          <a:graphicData uri="http://schemas.openxmlformats.org/drawingml/2006/table">
            <a:tbl>
              <a:tblPr firstRow="1" bandRow="1">
                <a:tableStyleId>{5C22544A-7EE6-4342-B048-85BDC9FD1C3A}</a:tableStyleId>
              </a:tblPr>
              <a:tblGrid>
                <a:gridCol w="2304474">
                  <a:extLst>
                    <a:ext uri="{9D8B030D-6E8A-4147-A177-3AD203B41FA5}">
                      <a16:colId xmlns:a16="http://schemas.microsoft.com/office/drawing/2014/main" val="20000"/>
                    </a:ext>
                  </a:extLst>
                </a:gridCol>
                <a:gridCol w="1619826">
                  <a:extLst>
                    <a:ext uri="{9D8B030D-6E8A-4147-A177-3AD203B41FA5}">
                      <a16:colId xmlns:a16="http://schemas.microsoft.com/office/drawing/2014/main" val="20001"/>
                    </a:ext>
                  </a:extLst>
                </a:gridCol>
              </a:tblGrid>
              <a:tr h="304800">
                <a:tc>
                  <a:txBody>
                    <a:bodyPr/>
                    <a:lstStyle/>
                    <a:p>
                      <a:r>
                        <a:rPr lang="es-ES" sz="1400" dirty="0" smtClean="0">
                          <a:latin typeface="Arial Narrow" panose="020B0606020202030204" pitchFamily="34" charset="0"/>
                        </a:rPr>
                        <a:t>Reclamos</a:t>
                      </a:r>
                      <a:endParaRPr lang="es-ES" sz="1400"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s-ES" sz="1400" dirty="0" smtClean="0">
                          <a:latin typeface="Arial Narrow" panose="020B0606020202030204" pitchFamily="34" charset="0"/>
                        </a:rPr>
                        <a:t>Estados</a:t>
                      </a:r>
                      <a:endParaRPr lang="es-ES" sz="1400"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r>
                        <a:rPr lang="es-ES" sz="1400" dirty="0" smtClean="0">
                          <a:latin typeface="Arial Narrow" panose="020B0606020202030204" pitchFamily="34" charset="0"/>
                        </a:rPr>
                        <a:t>Abiertos</a:t>
                      </a:r>
                      <a:endParaRPr lang="es-ES" sz="1400"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smtClean="0">
                          <a:latin typeface="Arial Narrow" panose="020B0606020202030204" pitchFamily="34" charset="0"/>
                        </a:rPr>
                        <a:t>0</a:t>
                      </a:r>
                      <a:endParaRPr lang="es-ES" sz="1400" b="1"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r>
                        <a:rPr lang="es-ES" sz="1400" dirty="0" smtClean="0">
                          <a:latin typeface="Arial Narrow" panose="020B0606020202030204" pitchFamily="34" charset="0"/>
                        </a:rPr>
                        <a:t>Cerrados</a:t>
                      </a:r>
                      <a:endParaRPr lang="es-ES" sz="1400"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smtClean="0">
                          <a:latin typeface="Arial Narrow" panose="020B0606020202030204" pitchFamily="34" charset="0"/>
                        </a:rPr>
                        <a:t>6</a:t>
                      </a:r>
                      <a:endParaRPr lang="es-ES" sz="1400" b="1"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2" name="CuadroTexto 2">
            <a:extLst>
              <a:ext uri="{FF2B5EF4-FFF2-40B4-BE49-F238E27FC236}">
                <a16:creationId xmlns:a16="http://schemas.microsoft.com/office/drawing/2014/main" id="{1FDE8CF0-C843-7EC3-23F0-F6945A1C1ADD}"/>
              </a:ext>
            </a:extLst>
          </p:cNvPr>
          <p:cNvSpPr txBox="1">
            <a:spLocks noChangeArrowheads="1"/>
          </p:cNvSpPr>
          <p:nvPr/>
        </p:nvSpPr>
        <p:spPr bwMode="auto">
          <a:xfrm>
            <a:off x="700088" y="1342028"/>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CL" sz="1800" b="1" dirty="0">
                <a:latin typeface="Arial Narrow" panose="020B0604020202020204" pitchFamily="34" charset="0"/>
                <a:ea typeface="MS PGothic" panose="020B0600070205080204" pitchFamily="34" charset="-128"/>
              </a:rPr>
              <a:t>Durante el </a:t>
            </a:r>
            <a:r>
              <a:rPr lang="es-ES" altLang="es-CL" sz="1800" b="1" dirty="0" smtClean="0">
                <a:latin typeface="Arial Narrow" panose="020B0604020202020204" pitchFamily="34" charset="0"/>
                <a:ea typeface="MS PGothic" panose="020B0600070205080204" pitchFamily="34" charset="-128"/>
              </a:rPr>
              <a:t>2022 </a:t>
            </a:r>
            <a:r>
              <a:rPr lang="es-ES" altLang="es-CL" sz="1800" b="1" dirty="0">
                <a:latin typeface="Arial Narrow" panose="020B0604020202020204" pitchFamily="34" charset="0"/>
                <a:ea typeface="MS PGothic" panose="020B0600070205080204" pitchFamily="34" charset="-128"/>
              </a:rPr>
              <a:t>se ha recibido </a:t>
            </a:r>
            <a:r>
              <a:rPr lang="es-ES" altLang="es-CL" sz="1800" b="1" dirty="0" smtClean="0">
                <a:latin typeface="Arial Narrow" panose="020B0604020202020204" pitchFamily="34" charset="0"/>
                <a:ea typeface="MS PGothic" panose="020B0600070205080204" pitchFamily="34" charset="-128"/>
              </a:rPr>
              <a:t>4 reclamos</a:t>
            </a:r>
            <a:endParaRPr lang="es-ES" altLang="es-CL" sz="1800" b="1" dirty="0">
              <a:latin typeface="Arial Narrow" panose="020B0604020202020204" pitchFamily="34" charset="0"/>
              <a:ea typeface="MS PGothic" panose="020B0600070205080204" pitchFamily="34" charset="-128"/>
            </a:endParaRPr>
          </a:p>
        </p:txBody>
      </p:sp>
      <p:graphicFrame>
        <p:nvGraphicFramePr>
          <p:cNvPr id="11" name="Tabla 10">
            <a:extLst>
              <a:ext uri="{FF2B5EF4-FFF2-40B4-BE49-F238E27FC236}">
                <a16:creationId xmlns:a16="http://schemas.microsoft.com/office/drawing/2014/main" id="{FC74DAE5-CB45-6B85-D856-CA71D2753905}"/>
              </a:ext>
            </a:extLst>
          </p:cNvPr>
          <p:cNvGraphicFramePr>
            <a:graphicFrameLocks noGrp="1"/>
          </p:cNvGraphicFramePr>
          <p:nvPr>
            <p:extLst>
              <p:ext uri="{D42A27DB-BD31-4B8C-83A1-F6EECF244321}">
                <p14:modId xmlns:p14="http://schemas.microsoft.com/office/powerpoint/2010/main" val="598046553"/>
              </p:ext>
            </p:extLst>
          </p:nvPr>
        </p:nvGraphicFramePr>
        <p:xfrm>
          <a:off x="3652838" y="1342028"/>
          <a:ext cx="3924300" cy="914400"/>
        </p:xfrm>
        <a:graphic>
          <a:graphicData uri="http://schemas.openxmlformats.org/drawingml/2006/table">
            <a:tbl>
              <a:tblPr firstRow="1" bandRow="1">
                <a:tableStyleId>{5C22544A-7EE6-4342-B048-85BDC9FD1C3A}</a:tableStyleId>
              </a:tblPr>
              <a:tblGrid>
                <a:gridCol w="2304474">
                  <a:extLst>
                    <a:ext uri="{9D8B030D-6E8A-4147-A177-3AD203B41FA5}">
                      <a16:colId xmlns:a16="http://schemas.microsoft.com/office/drawing/2014/main" val="20000"/>
                    </a:ext>
                  </a:extLst>
                </a:gridCol>
                <a:gridCol w="1619826">
                  <a:extLst>
                    <a:ext uri="{9D8B030D-6E8A-4147-A177-3AD203B41FA5}">
                      <a16:colId xmlns:a16="http://schemas.microsoft.com/office/drawing/2014/main" val="20001"/>
                    </a:ext>
                  </a:extLst>
                </a:gridCol>
              </a:tblGrid>
              <a:tr h="304800">
                <a:tc>
                  <a:txBody>
                    <a:bodyPr/>
                    <a:lstStyle/>
                    <a:p>
                      <a:r>
                        <a:rPr lang="es-ES" sz="1400" dirty="0" smtClean="0">
                          <a:latin typeface="Arial Narrow" panose="020B0606020202030204" pitchFamily="34" charset="0"/>
                        </a:rPr>
                        <a:t>Reclamos</a:t>
                      </a:r>
                      <a:endParaRPr lang="es-ES" sz="1400"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s-ES" sz="1400" dirty="0" smtClean="0">
                          <a:latin typeface="Arial Narrow" panose="020B0606020202030204" pitchFamily="34" charset="0"/>
                        </a:rPr>
                        <a:t>Estados</a:t>
                      </a:r>
                      <a:endParaRPr lang="es-ES" sz="1400"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r>
                        <a:rPr lang="es-ES" sz="1400" dirty="0" smtClean="0">
                          <a:latin typeface="Arial Narrow" panose="020B0606020202030204" pitchFamily="34" charset="0"/>
                        </a:rPr>
                        <a:t>Abiertos</a:t>
                      </a:r>
                      <a:endParaRPr lang="es-ES" sz="1400"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smtClean="0">
                          <a:latin typeface="Arial Narrow" panose="020B0606020202030204" pitchFamily="34" charset="0"/>
                        </a:rPr>
                        <a:t>3</a:t>
                      </a:r>
                      <a:endParaRPr lang="es-ES" sz="1400" b="1"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r>
                        <a:rPr lang="es-ES" sz="1400" dirty="0" smtClean="0">
                          <a:latin typeface="Arial Narrow" panose="020B0606020202030204" pitchFamily="34" charset="0"/>
                        </a:rPr>
                        <a:t>Cerrados</a:t>
                      </a:r>
                      <a:endParaRPr lang="es-ES" sz="1400"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smtClean="0">
                          <a:latin typeface="Arial Narrow" panose="020B0606020202030204" pitchFamily="34" charset="0"/>
                        </a:rPr>
                        <a:t>1</a:t>
                      </a:r>
                      <a:endParaRPr lang="es-ES" sz="1400" b="1" dirty="0">
                        <a:latin typeface="Arial Narrow" panose="020B0606020202030204" pitchFamily="34" charset="0"/>
                      </a:endParaRP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Gráfico 7"/>
          <p:cNvGraphicFramePr/>
          <p:nvPr>
            <p:extLst>
              <p:ext uri="{D42A27DB-BD31-4B8C-83A1-F6EECF244321}">
                <p14:modId xmlns:p14="http://schemas.microsoft.com/office/powerpoint/2010/main" val="546515918"/>
              </p:ext>
            </p:extLst>
          </p:nvPr>
        </p:nvGraphicFramePr>
        <p:xfrm>
          <a:off x="1857680" y="4088569"/>
          <a:ext cx="4559897" cy="2592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894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2021</a:t>
            </a:r>
          </a:p>
        </p:txBody>
      </p:sp>
      <p:graphicFrame>
        <p:nvGraphicFramePr>
          <p:cNvPr id="17" name="Tabla 16">
            <a:extLst>
              <a:ext uri="{FF2B5EF4-FFF2-40B4-BE49-F238E27FC236}">
                <a16:creationId xmlns:a16="http://schemas.microsoft.com/office/drawing/2014/main" id="{F761CFD2-CF77-0608-BC4B-A487F9EEB35C}"/>
              </a:ext>
            </a:extLst>
          </p:cNvPr>
          <p:cNvGraphicFramePr>
            <a:graphicFrameLocks noGrp="1"/>
          </p:cNvGraphicFramePr>
          <p:nvPr/>
        </p:nvGraphicFramePr>
        <p:xfrm>
          <a:off x="76200" y="1243013"/>
          <a:ext cx="9020175" cy="5349876"/>
        </p:xfrm>
        <a:graphic>
          <a:graphicData uri="http://schemas.openxmlformats.org/drawingml/2006/table">
            <a:tbl>
              <a:tblPr/>
              <a:tblGrid>
                <a:gridCol w="741947">
                  <a:extLst>
                    <a:ext uri="{9D8B030D-6E8A-4147-A177-3AD203B41FA5}">
                      <a16:colId xmlns:a16="http://schemas.microsoft.com/office/drawing/2014/main" val="20000"/>
                    </a:ext>
                  </a:extLst>
                </a:gridCol>
                <a:gridCol w="794085">
                  <a:extLst>
                    <a:ext uri="{9D8B030D-6E8A-4147-A177-3AD203B41FA5}">
                      <a16:colId xmlns:a16="http://schemas.microsoft.com/office/drawing/2014/main" val="20001"/>
                    </a:ext>
                  </a:extLst>
                </a:gridCol>
                <a:gridCol w="1171073">
                  <a:extLst>
                    <a:ext uri="{9D8B030D-6E8A-4147-A177-3AD203B41FA5}">
                      <a16:colId xmlns:a16="http://schemas.microsoft.com/office/drawing/2014/main" val="20002"/>
                    </a:ext>
                  </a:extLst>
                </a:gridCol>
                <a:gridCol w="2967790">
                  <a:extLst>
                    <a:ext uri="{9D8B030D-6E8A-4147-A177-3AD203B41FA5}">
                      <a16:colId xmlns:a16="http://schemas.microsoft.com/office/drawing/2014/main" val="20003"/>
                    </a:ext>
                  </a:extLst>
                </a:gridCol>
                <a:gridCol w="2518610">
                  <a:extLst>
                    <a:ext uri="{9D8B030D-6E8A-4147-A177-3AD203B41FA5}">
                      <a16:colId xmlns:a16="http://schemas.microsoft.com/office/drawing/2014/main" val="20004"/>
                    </a:ext>
                  </a:extLst>
                </a:gridCol>
                <a:gridCol w="826670">
                  <a:extLst>
                    <a:ext uri="{9D8B030D-6E8A-4147-A177-3AD203B41FA5}">
                      <a16:colId xmlns:a16="http://schemas.microsoft.com/office/drawing/2014/main" val="20005"/>
                    </a:ext>
                  </a:extLst>
                </a:gridCol>
              </a:tblGrid>
              <a:tr h="438205">
                <a:tc>
                  <a:txBody>
                    <a:bodyPr/>
                    <a:lstStyle/>
                    <a:p>
                      <a:pPr algn="ctr" rtl="0" fontAlgn="ctr"/>
                      <a:r>
                        <a:rPr lang="es-CL" sz="1200" b="1" i="0" u="none" strike="noStrike" dirty="0">
                          <a:solidFill>
                            <a:srgbClr val="FFFFFF"/>
                          </a:solidFill>
                          <a:effectLst/>
                          <a:latin typeface="Arial Narrow" panose="020B0606020202030204" pitchFamily="34" charset="0"/>
                        </a:rPr>
                        <a:t>Fecha</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Proyecto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Reclamante</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Descripción (resumen)</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Respuesta Institucional (</a:t>
                      </a:r>
                      <a:r>
                        <a:rPr lang="es-CL" sz="1200" b="1" i="0" u="none" strike="noStrike" dirty="0" err="1">
                          <a:solidFill>
                            <a:srgbClr val="FFFFFF"/>
                          </a:solidFill>
                          <a:effectLst/>
                          <a:latin typeface="Arial Narrow" panose="020B0606020202030204" pitchFamily="34" charset="0"/>
                        </a:rPr>
                        <a:t>N°</a:t>
                      </a:r>
                      <a:r>
                        <a:rPr lang="es-CL" sz="1200" b="1" i="0" u="none" strike="noStrike" dirty="0">
                          <a:solidFill>
                            <a:srgbClr val="FFFFFF"/>
                          </a:solidFill>
                          <a:effectLst/>
                          <a:latin typeface="Arial Narrow" panose="020B0606020202030204" pitchFamily="34" charset="0"/>
                        </a:rPr>
                        <a:t> oficio, resumen contenido)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Estado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14832">
                <a:tc>
                  <a:txBody>
                    <a:bodyPr/>
                    <a:lstStyle/>
                    <a:p>
                      <a:pPr algn="ctr" rtl="0" fontAlgn="ctr"/>
                      <a:r>
                        <a:rPr lang="es-CL" sz="1300" b="0" i="0" u="none" strike="noStrike" dirty="0">
                          <a:solidFill>
                            <a:srgbClr val="000000"/>
                          </a:solidFill>
                          <a:effectLst/>
                          <a:latin typeface="Arial Narrow" panose="020B0606020202030204" pitchFamily="34" charset="0"/>
                        </a:rPr>
                        <a:t>20-01-2021</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rtl="0" fontAlgn="ctr"/>
                      <a:r>
                        <a:rPr lang="es-CL" sz="1300" b="0" i="0" u="none" strike="noStrike" dirty="0">
                          <a:solidFill>
                            <a:srgbClr val="000000"/>
                          </a:solidFill>
                          <a:effectLst/>
                          <a:latin typeface="Arial Narrow" panose="020B0606020202030204" pitchFamily="34" charset="0"/>
                        </a:rPr>
                        <a:t>PRM Calama</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t"/>
                      <a:endParaRPr lang="es-CL" sz="1300" b="0" i="0" u="none" strike="noStrike" dirty="0">
                        <a:solidFill>
                          <a:srgbClr val="000000"/>
                        </a:solidFill>
                        <a:effectLst/>
                        <a:latin typeface="Arial Narrow" panose="020B0606020202030204" pitchFamily="34" charset="0"/>
                      </a:endParaRPr>
                    </a:p>
                    <a:p>
                      <a:pPr algn="ctr" fontAlgn="t"/>
                      <a:endParaRPr lang="es-CL" sz="1300" b="0" i="0" u="none" strike="noStrike" dirty="0">
                        <a:solidFill>
                          <a:srgbClr val="000000"/>
                        </a:solidFill>
                        <a:effectLst/>
                        <a:latin typeface="Arial Narrow" panose="020B0606020202030204" pitchFamily="34" charset="0"/>
                      </a:endParaRPr>
                    </a:p>
                    <a:p>
                      <a:pPr algn="ctr" fontAlgn="t"/>
                      <a:r>
                        <a:rPr lang="es-CL" sz="1300" b="0" i="0" u="none" strike="noStrike" dirty="0">
                          <a:solidFill>
                            <a:srgbClr val="000000"/>
                          </a:solidFill>
                          <a:effectLst/>
                          <a:latin typeface="Arial Narrow" panose="020B0606020202030204" pitchFamily="34" charset="0"/>
                        </a:rPr>
                        <a:t>Sra. Carolina Romero</a:t>
                      </a:r>
                    </a:p>
                  </a:txBody>
                  <a:tcPr marL="6095" marR="6095" marT="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rowSpan="4">
                  <a:txBody>
                    <a:bodyPr/>
                    <a:lstStyle/>
                    <a:p>
                      <a:pPr marL="285750" indent="-285750" algn="l" fontAlgn="t">
                        <a:spcAft>
                          <a:spcPts val="600"/>
                        </a:spcAft>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Existe una percepción de inequidad en lo que refiere al abordaje del programa, en comparación al padre. En relación a lo anterior, señala que ha sentido que se le ha perjudicado, toda vez que el programa ha adoptado una postura profesional desigual, ya sea en lo que ha comunicado al Tribunal de Familia, como en la comprensión de los distintos hechos que han ocurrido.</a:t>
                      </a:r>
                    </a:p>
                    <a:p>
                      <a:pPr marL="285750" indent="-285750" algn="l" fontAlgn="t">
                        <a:spcAft>
                          <a:spcPts val="600"/>
                        </a:spcAft>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Interferencias en las citaciones, existiendo cancelaciones o solicitudes de entrevista el mismo día, afectando la continuidad de su proceso.</a:t>
                      </a:r>
                    </a:p>
                    <a:p>
                      <a:pPr marL="285750" indent="-285750" algn="l" fontAlgn="t">
                        <a:spcAft>
                          <a:spcPts val="600"/>
                        </a:spcAft>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Presenta reparos en el levantamiento de la Circular Número 5 (ducha de agua fría del padre a Jazmín), aludiendo que debería haber sido informada el mismo día, a la vez que, el proyecto tendría que haber ido a constatar lesiones con la niña, toda vez que se debería haber asumido que podría haber existido “forcejeos o golpes”.</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285750" indent="-285750" algn="l" fontAlgn="ctr">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Elaboración y Entrega de calendario mensual de atenciones.</a:t>
                      </a:r>
                    </a:p>
                    <a:p>
                      <a:pPr marL="285750" indent="-285750" algn="l" fontAlgn="ctr">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Cambio de profesional Asistente Social, por quiebre de vínculo.</a:t>
                      </a:r>
                    </a:p>
                    <a:p>
                      <a:pPr marL="285750" indent="-285750" algn="l" fontAlgn="ctr">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Cambio de profesional Asistente Social, por quiebre de vínculo.</a:t>
                      </a:r>
                    </a:p>
                    <a:p>
                      <a:pPr marL="285750" indent="-285750" algn="l" fontAlgn="ctr">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Revisión y análisis de caso de manera mensual.</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fontAlgn="ctr"/>
                      <a:r>
                        <a:rPr lang="es-CL" sz="1300" b="1" i="0" u="none" strike="noStrike" dirty="0">
                          <a:solidFill>
                            <a:srgbClr val="000000"/>
                          </a:solidFill>
                          <a:effectLst/>
                          <a:latin typeface="Arial Narrow" panose="020B0606020202030204" pitchFamily="34" charset="0"/>
                        </a:rPr>
                        <a:t>CERRADO</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0382">
                <a:tc>
                  <a:txBody>
                    <a:bodyPr/>
                    <a:lstStyle/>
                    <a:p>
                      <a:pPr algn="l" rtl="0" fontAlgn="ctr"/>
                      <a:r>
                        <a:rPr lang="es-CL" sz="1300" b="0" i="0" u="none" strike="noStrike">
                          <a:solidFill>
                            <a:srgbClr val="000000"/>
                          </a:solidFill>
                          <a:effectLst/>
                          <a:latin typeface="Arial Narrow" panose="020B0606020202030204" pitchFamily="34" charset="0"/>
                        </a:rPr>
                        <a:t> </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 </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rtl="0" fontAlgn="ctr"/>
                      <a:r>
                        <a:rPr lang="es-CL" sz="1300" b="0" i="0" u="none" strike="noStrike" dirty="0">
                          <a:solidFill>
                            <a:srgbClr val="000000"/>
                          </a:solidFill>
                          <a:effectLst/>
                          <a:latin typeface="Arial Narrow" panose="020B0606020202030204" pitchFamily="34" charset="0"/>
                        </a:rPr>
                        <a:t> </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2"/>
                  </a:ext>
                </a:extLst>
              </a:tr>
              <a:tr h="780382">
                <a:tc>
                  <a:txBody>
                    <a:bodyPr/>
                    <a:lstStyle/>
                    <a:p>
                      <a:pPr algn="l" rtl="0" fontAlgn="ctr"/>
                      <a:r>
                        <a:rPr lang="es-CL" sz="1300" b="0" i="0" u="none" strike="noStrike">
                          <a:solidFill>
                            <a:srgbClr val="000000"/>
                          </a:solidFill>
                          <a:effectLst/>
                          <a:latin typeface="Arial Narrow" panose="020B0606020202030204" pitchFamily="34" charset="0"/>
                        </a:rPr>
                        <a:t> </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s-CL" sz="1300" b="0" i="0" u="none" strike="noStrike" dirty="0">
                          <a:solidFill>
                            <a:srgbClr val="000000"/>
                          </a:solidFill>
                          <a:effectLst/>
                          <a:latin typeface="Arial Narrow" panose="020B0606020202030204" pitchFamily="34" charset="0"/>
                        </a:rPr>
                        <a:t> </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rtl="0" fontAlgn="ctr"/>
                      <a:r>
                        <a:rPr lang="es-CL" sz="1300" b="0" i="0" u="none" strike="noStrike" dirty="0">
                          <a:solidFill>
                            <a:srgbClr val="000000"/>
                          </a:solidFill>
                          <a:effectLst/>
                          <a:latin typeface="Arial Narrow" panose="020B0606020202030204" pitchFamily="34" charset="0"/>
                        </a:rPr>
                        <a:t> </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3"/>
                  </a:ext>
                </a:extLst>
              </a:tr>
              <a:tr h="2536075">
                <a:tc>
                  <a:txBody>
                    <a:bodyPr/>
                    <a:lstStyle/>
                    <a:p>
                      <a:pPr algn="l" rtl="0" fontAlgn="ctr"/>
                      <a:r>
                        <a:rPr lang="es-CL" sz="1300" b="0" i="0" u="none" strike="noStrike">
                          <a:solidFill>
                            <a:srgbClr val="000000"/>
                          </a:solidFill>
                          <a:effectLst/>
                          <a:latin typeface="Arial Narrow" panose="020B0606020202030204" pitchFamily="34" charset="0"/>
                        </a:rPr>
                        <a:t> </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 </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dirty="0">
                          <a:solidFill>
                            <a:srgbClr val="000000"/>
                          </a:solidFill>
                          <a:effectLst/>
                          <a:latin typeface="Arial Narrow" panose="020B0606020202030204" pitchFamily="34" charset="0"/>
                        </a:rPr>
                        <a:t> </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0568651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6"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1258888"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Seguimiento de los Acuerdos de la Reunión Anterior</a:t>
            </a:r>
          </a:p>
        </p:txBody>
      </p:sp>
      <p:pic>
        <p:nvPicPr>
          <p:cNvPr id="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val="54675894"/>
              </p:ext>
            </p:extLst>
          </p:nvPr>
        </p:nvGraphicFramePr>
        <p:xfrm>
          <a:off x="107950" y="1068388"/>
          <a:ext cx="8855075" cy="4984749"/>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Desarrollar protocolos de intervención relativos a:       -  Intervención ante nuevas vulneraciones y reformulación de los PII                                                                                   -Intervención con NNA con conductas transgresoras (anexos a las Guías Metodológicas)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Operaciones Sociales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75199">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Encargar a un diseñador externo la realización de la Gráfica del Manual (MIF)</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dirty="0">
                          <a:effectLst/>
                          <a:latin typeface="Arial" panose="020B0604020202020204" pitchFamily="34" charset="0"/>
                          <a:ea typeface="Times New Roman" panose="02020603050405020304" pitchFamily="18" charset="0"/>
                          <a:cs typeface="Arial" panose="020B0604020202020204" pitchFamily="34" charset="0"/>
                        </a:rPr>
                        <a:t>Dir. Estudios</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4258281"/>
                  </a:ext>
                </a:extLst>
              </a:tr>
              <a:tr h="1040155">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Presentación por la </a:t>
                      </a:r>
                      <a:r>
                        <a:rPr lang="es-ES_tradnl" sz="1100" dirty="0" err="1">
                          <a:effectLst/>
                          <a:latin typeface="Arial" panose="020B0604020202020204" pitchFamily="34" charset="0"/>
                          <a:ea typeface="Calibri" panose="020F0502020204030204" pitchFamily="34" charset="0"/>
                          <a:cs typeface="Times New Roman" panose="02020603050405020304" pitchFamily="18" charset="0"/>
                        </a:rPr>
                        <a:t>Dir</a:t>
                      </a:r>
                      <a:r>
                        <a:rPr lang="es-ES_tradnl" sz="1100" dirty="0">
                          <a:effectLst/>
                          <a:latin typeface="Arial" panose="020B0604020202020204" pitchFamily="34" charset="0"/>
                          <a:ea typeface="Calibri" panose="020F0502020204030204" pitchFamily="34" charset="0"/>
                          <a:cs typeface="Times New Roman" panose="02020603050405020304" pitchFamily="18" charset="0"/>
                        </a:rPr>
                        <a:t> de Estudios de FCDN del Manual MIF a la Dirección de Estudios y Asistencia Técnica de SMN, para conocer las condiciones de SMN para la acreditación del módulo.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Estudios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4727688"/>
                  </a:ext>
                </a:extLst>
              </a:tr>
              <a:tr h="1397184">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Participar en la definición de los proyectos pilotos y número de profesionales que implementaran el Módulo MIF.</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dirty="0">
                          <a:effectLst/>
                          <a:latin typeface="Arial" panose="020B0604020202020204" pitchFamily="34" charset="0"/>
                          <a:ea typeface="Times New Roman" panose="02020603050405020304" pitchFamily="18" charset="0"/>
                          <a:cs typeface="Arial" panose="020B0604020202020204" pitchFamily="34" charset="0"/>
                        </a:rPr>
                        <a:t>Dir. Estudios</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8619208"/>
                  </a:ext>
                </a:extLst>
              </a:tr>
            </a:tbl>
          </a:graphicData>
        </a:graphic>
      </p:graphicFrame>
    </p:spTree>
    <p:extLst>
      <p:ext uri="{BB962C8B-B14F-4D97-AF65-F5344CB8AC3E}">
        <p14:creationId xmlns:p14="http://schemas.microsoft.com/office/powerpoint/2010/main" val="887411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862B79A-CC28-D233-D2AC-C93235694024}"/>
              </a:ext>
            </a:extLst>
          </p:cNvPr>
          <p:cNvSpPr txBox="1">
            <a:spLocks noChangeArrowheads="1"/>
          </p:cNvSpPr>
          <p:nvPr/>
        </p:nvSpPr>
        <p:spPr bwMode="auto">
          <a:xfrm>
            <a:off x="1260475" y="415925"/>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2021</a:t>
            </a:r>
          </a:p>
        </p:txBody>
      </p:sp>
      <p:graphicFrame>
        <p:nvGraphicFramePr>
          <p:cNvPr id="3" name="Tabla 2">
            <a:extLst>
              <a:ext uri="{FF2B5EF4-FFF2-40B4-BE49-F238E27FC236}">
                <a16:creationId xmlns:a16="http://schemas.microsoft.com/office/drawing/2014/main" id="{3FED29B1-087A-6FAD-571B-273ABD31B843}"/>
              </a:ext>
            </a:extLst>
          </p:cNvPr>
          <p:cNvGraphicFramePr>
            <a:graphicFrameLocks noGrp="1"/>
          </p:cNvGraphicFramePr>
          <p:nvPr>
            <p:extLst>
              <p:ext uri="{D42A27DB-BD31-4B8C-83A1-F6EECF244321}">
                <p14:modId xmlns:p14="http://schemas.microsoft.com/office/powerpoint/2010/main" val="2592234761"/>
              </p:ext>
            </p:extLst>
          </p:nvPr>
        </p:nvGraphicFramePr>
        <p:xfrm>
          <a:off x="0" y="1319213"/>
          <a:ext cx="9143999" cy="4902398"/>
        </p:xfrm>
        <a:graphic>
          <a:graphicData uri="http://schemas.openxmlformats.org/drawingml/2006/table">
            <a:tbl>
              <a:tblPr/>
              <a:tblGrid>
                <a:gridCol w="814647">
                  <a:extLst>
                    <a:ext uri="{9D8B030D-6E8A-4147-A177-3AD203B41FA5}">
                      <a16:colId xmlns:a16="http://schemas.microsoft.com/office/drawing/2014/main" val="20000"/>
                    </a:ext>
                  </a:extLst>
                </a:gridCol>
                <a:gridCol w="783643">
                  <a:extLst>
                    <a:ext uri="{9D8B030D-6E8A-4147-A177-3AD203B41FA5}">
                      <a16:colId xmlns:a16="http://schemas.microsoft.com/office/drawing/2014/main" val="20001"/>
                    </a:ext>
                  </a:extLst>
                </a:gridCol>
                <a:gridCol w="1438216">
                  <a:extLst>
                    <a:ext uri="{9D8B030D-6E8A-4147-A177-3AD203B41FA5}">
                      <a16:colId xmlns:a16="http://schemas.microsoft.com/office/drawing/2014/main" val="20002"/>
                    </a:ext>
                  </a:extLst>
                </a:gridCol>
                <a:gridCol w="2925685">
                  <a:extLst>
                    <a:ext uri="{9D8B030D-6E8A-4147-A177-3AD203B41FA5}">
                      <a16:colId xmlns:a16="http://schemas.microsoft.com/office/drawing/2014/main" val="20003"/>
                    </a:ext>
                  </a:extLst>
                </a:gridCol>
                <a:gridCol w="2157325">
                  <a:extLst>
                    <a:ext uri="{9D8B030D-6E8A-4147-A177-3AD203B41FA5}">
                      <a16:colId xmlns:a16="http://schemas.microsoft.com/office/drawing/2014/main" val="20004"/>
                    </a:ext>
                  </a:extLst>
                </a:gridCol>
                <a:gridCol w="1024483">
                  <a:extLst>
                    <a:ext uri="{9D8B030D-6E8A-4147-A177-3AD203B41FA5}">
                      <a16:colId xmlns:a16="http://schemas.microsoft.com/office/drawing/2014/main" val="20005"/>
                    </a:ext>
                  </a:extLst>
                </a:gridCol>
              </a:tblGrid>
              <a:tr h="538074">
                <a:tc>
                  <a:txBody>
                    <a:bodyPr/>
                    <a:lstStyle/>
                    <a:p>
                      <a:pPr algn="ctr" rtl="0" fontAlgn="ctr"/>
                      <a:r>
                        <a:rPr lang="es-CL" sz="1300" b="1" i="0" u="none" strike="noStrike" dirty="0">
                          <a:solidFill>
                            <a:srgbClr val="FFFFFF"/>
                          </a:solidFill>
                          <a:effectLst/>
                          <a:latin typeface="Arial Narrow" panose="020B0606020202030204" pitchFamily="34" charset="0"/>
                        </a:rPr>
                        <a:t>Fecha</a:t>
                      </a:r>
                    </a:p>
                  </a:txBody>
                  <a:tcPr marL="5688" marR="5688" marT="56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dirty="0">
                          <a:solidFill>
                            <a:srgbClr val="FFFFFF"/>
                          </a:solidFill>
                          <a:effectLst/>
                          <a:latin typeface="Arial Narrow" panose="020B0606020202030204" pitchFamily="34" charset="0"/>
                        </a:rPr>
                        <a:t>Proyecto</a:t>
                      </a:r>
                    </a:p>
                  </a:txBody>
                  <a:tcPr marL="5688" marR="5688" marT="56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dirty="0">
                          <a:solidFill>
                            <a:srgbClr val="FFFFFF"/>
                          </a:solidFill>
                          <a:effectLst/>
                          <a:latin typeface="Arial Narrow" panose="020B0606020202030204" pitchFamily="34" charset="0"/>
                        </a:rPr>
                        <a:t>Reclamante</a:t>
                      </a:r>
                    </a:p>
                  </a:txBody>
                  <a:tcPr marL="5688" marR="5688" marT="56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Descripción (resumen)</a:t>
                      </a:r>
                    </a:p>
                  </a:txBody>
                  <a:tcPr marL="5688" marR="5688" marT="56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Respuesta Institucional (N° oficio, resumen contenido)</a:t>
                      </a:r>
                    </a:p>
                  </a:txBody>
                  <a:tcPr marL="5688" marR="5688" marT="56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Estado</a:t>
                      </a:r>
                    </a:p>
                  </a:txBody>
                  <a:tcPr marL="5688" marR="5688" marT="56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88021">
                <a:tc>
                  <a:txBody>
                    <a:bodyPr/>
                    <a:lstStyle/>
                    <a:p>
                      <a:pPr algn="r" rtl="0" fontAlgn="t"/>
                      <a:r>
                        <a:rPr lang="es-CL" sz="1300" b="0" i="0" u="none" strike="noStrike">
                          <a:solidFill>
                            <a:srgbClr val="000000"/>
                          </a:solidFill>
                          <a:effectLst/>
                          <a:latin typeface="Arial Narrow" panose="020B0606020202030204" pitchFamily="34" charset="0"/>
                        </a:rPr>
                        <a:t>15-01-2021</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t"/>
                      <a:r>
                        <a:rPr lang="es-CL" sz="1300" b="0" i="0" u="none" strike="noStrike">
                          <a:solidFill>
                            <a:srgbClr val="000000"/>
                          </a:solidFill>
                          <a:effectLst/>
                          <a:latin typeface="Arial Narrow" panose="020B0606020202030204" pitchFamily="34" charset="0"/>
                        </a:rPr>
                        <a:t>PRM Los Ángles</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s-CL" sz="1300" b="0" i="0" u="none" strike="noStrike" dirty="0">
                          <a:solidFill>
                            <a:srgbClr val="000000"/>
                          </a:solidFill>
                          <a:effectLst/>
                          <a:latin typeface="Arial Narrow" panose="020B0606020202030204" pitchFamily="34" charset="0"/>
                        </a:rPr>
                        <a:t>Sra. Natalia Estefany Alveal Erices</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l" fontAlgn="t"/>
                      <a:r>
                        <a:rPr lang="es-ES" sz="1300" b="0" i="0" u="none" strike="noStrike" dirty="0">
                          <a:solidFill>
                            <a:srgbClr val="000000"/>
                          </a:solidFill>
                          <a:effectLst/>
                          <a:latin typeface="Arial Narrow" panose="020B0606020202030204" pitchFamily="34" charset="0"/>
                        </a:rPr>
                        <a:t>Su reclamo consistió en que se le había atendido solo una vez en el mes de enero del presente año de forma presencial en fase 2 y que luego no se le había atendido en la segunda quincena del mes. </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Indicar que excepcionalmente a la niña se le atendió en el programa en fase 2 dada la sintomatología que presentó en aquel entonces, sin embargo al presentar licencia médica la psicóloga, esta no recibió atención en la segunda quincena del mes por parte de su terapeuta.</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Agregar que la madre y la niña fueron informadas de la licencia médica, no obstante posterior a ello la madre dio a conocer su malestar en OIRS.</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marL="285750" indent="-285750" algn="l" fontAlgn="t">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Se revisaran en reuniones técnicas los casos en los que se presente la ausencia de un miembro del equipo interventor, a fin de establecer como tarea de la semana el contactar prontamente a las familias atendidas, para informar de la ausencia de algún profesional.</a:t>
                      </a:r>
                    </a:p>
                    <a:p>
                      <a:pPr marL="0" indent="0" algn="l" fontAlgn="t">
                        <a:buFont typeface="Wingdings" panose="05000000000000000000" pitchFamily="2" charset="2"/>
                        <a:buNone/>
                      </a:pPr>
                      <a:endParaRPr lang="es-ES" sz="1300" b="0" i="0" u="none" strike="noStrike" dirty="0">
                        <a:solidFill>
                          <a:srgbClr val="000000"/>
                        </a:solidFill>
                        <a:effectLst/>
                        <a:latin typeface="Arial Narrow" panose="020B0606020202030204" pitchFamily="34" charset="0"/>
                      </a:endParaRPr>
                    </a:p>
                    <a:p>
                      <a:pPr marL="285750" indent="-285750" algn="l" fontAlgn="t">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Se revisarán en reuniones técnicas, los casos que se consideren de mayor complejidad, a modo de ampliar acciones que lleven a mantener acompañada a la familia mientras el profesional tratante no se encuentre ejerciendo sus funciones.</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
                      </a:r>
                      <a:br>
                        <a:rPr lang="es-ES" sz="1300" b="0" i="0" u="none" strike="noStrike" dirty="0">
                          <a:solidFill>
                            <a:srgbClr val="000000"/>
                          </a:solidFill>
                          <a:effectLst/>
                          <a:latin typeface="Arial Narrow" panose="020B0606020202030204" pitchFamily="34" charset="0"/>
                        </a:rPr>
                      </a:br>
                      <a:endParaRPr lang="es-ES" sz="1300" b="0" i="0" u="none" strike="noStrike" dirty="0">
                        <a:solidFill>
                          <a:srgbClr val="000000"/>
                        </a:solidFill>
                        <a:effectLst/>
                        <a:latin typeface="Arial Narrow" panose="020B0606020202030204" pitchFamily="34" charset="0"/>
                      </a:endParaRP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rtl="0" fontAlgn="t"/>
                      <a:r>
                        <a:rPr lang="es-CL" sz="1300" b="0" i="0" u="none" strike="noStrike" dirty="0" smtClean="0">
                          <a:solidFill>
                            <a:srgbClr val="000000"/>
                          </a:solidFill>
                          <a:effectLst/>
                          <a:latin typeface="Arial Narrow" panose="020B0606020202030204" pitchFamily="34" charset="0"/>
                        </a:rPr>
                        <a:t>Cerrado</a:t>
                      </a:r>
                      <a:endParaRPr lang="es-CL" sz="1300" b="0" i="0" u="none" strike="noStrike" dirty="0">
                        <a:solidFill>
                          <a:srgbClr val="000000"/>
                        </a:solidFill>
                        <a:effectLst/>
                        <a:latin typeface="Arial Narrow" panose="020B0606020202030204" pitchFamily="34" charset="0"/>
                      </a:endParaRP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92621">
                <a:tc>
                  <a:txBody>
                    <a:bodyPr/>
                    <a:lstStyle/>
                    <a:p>
                      <a:pPr algn="l" rtl="0" fontAlgn="t"/>
                      <a:r>
                        <a:rPr lang="es-CL" sz="1300" b="0" i="0" u="none" strike="noStrike">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300" b="0" i="0" u="none" strike="noStrike">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300" b="0" i="0" u="none" strike="noStrike" dirty="0">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2"/>
                  </a:ext>
                </a:extLst>
              </a:tr>
              <a:tr h="375401">
                <a:tc>
                  <a:txBody>
                    <a:bodyPr/>
                    <a:lstStyle/>
                    <a:p>
                      <a:pPr algn="l" rtl="0" fontAlgn="t"/>
                      <a:r>
                        <a:rPr lang="es-CL" sz="1300" b="0" i="0" u="none" strike="noStrike">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300" b="0" i="0" u="none" strike="noStrike">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300" b="0" i="0" u="none" strike="noStrike" dirty="0">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3"/>
                  </a:ext>
                </a:extLst>
              </a:tr>
              <a:tr h="2608084">
                <a:tc>
                  <a:txBody>
                    <a:bodyPr/>
                    <a:lstStyle/>
                    <a:p>
                      <a:pPr algn="l" rtl="0" fontAlgn="t"/>
                      <a:r>
                        <a:rPr lang="es-CL" sz="1300" b="0" i="0" u="none" strike="noStrike">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CL" sz="1300" b="0" i="0" u="none" strike="noStrike">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CL" sz="1300" b="0" i="0" u="none" strike="noStrike" dirty="0">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3284068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1309939-066D-34AF-E269-9B93264727DB}"/>
              </a:ext>
            </a:extLst>
          </p:cNvPr>
          <p:cNvSpPr txBox="1">
            <a:spLocks noChangeArrowheads="1"/>
          </p:cNvSpPr>
          <p:nvPr/>
        </p:nvSpPr>
        <p:spPr bwMode="auto">
          <a:xfrm>
            <a:off x="1252538" y="457200"/>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2021</a:t>
            </a:r>
          </a:p>
        </p:txBody>
      </p:sp>
      <p:graphicFrame>
        <p:nvGraphicFramePr>
          <p:cNvPr id="2" name="Tabla 1">
            <a:extLst>
              <a:ext uri="{FF2B5EF4-FFF2-40B4-BE49-F238E27FC236}">
                <a16:creationId xmlns:a16="http://schemas.microsoft.com/office/drawing/2014/main" id="{F5A54BF1-0F9A-1196-D566-F79416987B2D}"/>
              </a:ext>
            </a:extLst>
          </p:cNvPr>
          <p:cNvGraphicFramePr>
            <a:graphicFrameLocks noGrp="1"/>
          </p:cNvGraphicFramePr>
          <p:nvPr>
            <p:extLst>
              <p:ext uri="{D42A27DB-BD31-4B8C-83A1-F6EECF244321}">
                <p14:modId xmlns:p14="http://schemas.microsoft.com/office/powerpoint/2010/main" val="413515879"/>
              </p:ext>
            </p:extLst>
          </p:nvPr>
        </p:nvGraphicFramePr>
        <p:xfrm>
          <a:off x="115888" y="1319213"/>
          <a:ext cx="8894762" cy="5300664"/>
        </p:xfrm>
        <a:graphic>
          <a:graphicData uri="http://schemas.openxmlformats.org/drawingml/2006/table">
            <a:tbl>
              <a:tblPr/>
              <a:tblGrid>
                <a:gridCol w="653992">
                  <a:extLst>
                    <a:ext uri="{9D8B030D-6E8A-4147-A177-3AD203B41FA5}">
                      <a16:colId xmlns:a16="http://schemas.microsoft.com/office/drawing/2014/main" val="20000"/>
                    </a:ext>
                  </a:extLst>
                </a:gridCol>
                <a:gridCol w="900736">
                  <a:extLst>
                    <a:ext uri="{9D8B030D-6E8A-4147-A177-3AD203B41FA5}">
                      <a16:colId xmlns:a16="http://schemas.microsoft.com/office/drawing/2014/main" val="20001"/>
                    </a:ext>
                  </a:extLst>
                </a:gridCol>
                <a:gridCol w="972383">
                  <a:extLst>
                    <a:ext uri="{9D8B030D-6E8A-4147-A177-3AD203B41FA5}">
                      <a16:colId xmlns:a16="http://schemas.microsoft.com/office/drawing/2014/main" val="20002"/>
                    </a:ext>
                  </a:extLst>
                </a:gridCol>
                <a:gridCol w="3075759">
                  <a:extLst>
                    <a:ext uri="{9D8B030D-6E8A-4147-A177-3AD203B41FA5}">
                      <a16:colId xmlns:a16="http://schemas.microsoft.com/office/drawing/2014/main" val="20003"/>
                    </a:ext>
                  </a:extLst>
                </a:gridCol>
                <a:gridCol w="2295333">
                  <a:extLst>
                    <a:ext uri="{9D8B030D-6E8A-4147-A177-3AD203B41FA5}">
                      <a16:colId xmlns:a16="http://schemas.microsoft.com/office/drawing/2014/main" val="20004"/>
                    </a:ext>
                  </a:extLst>
                </a:gridCol>
                <a:gridCol w="996559">
                  <a:extLst>
                    <a:ext uri="{9D8B030D-6E8A-4147-A177-3AD203B41FA5}">
                      <a16:colId xmlns:a16="http://schemas.microsoft.com/office/drawing/2014/main" val="20005"/>
                    </a:ext>
                  </a:extLst>
                </a:gridCol>
              </a:tblGrid>
              <a:tr h="559521">
                <a:tc>
                  <a:txBody>
                    <a:bodyPr/>
                    <a:lstStyle/>
                    <a:p>
                      <a:pPr algn="ctr" rtl="0" fontAlgn="ctr"/>
                      <a:r>
                        <a:rPr lang="es-CL" sz="1100" b="1" i="0" u="none" strike="noStrike" dirty="0">
                          <a:solidFill>
                            <a:schemeClr val="bg1"/>
                          </a:solidFill>
                          <a:effectLst/>
                          <a:latin typeface="Arial Narrow" panose="020B0606020202030204" pitchFamily="34" charset="0"/>
                        </a:rPr>
                        <a:t>Fecha</a:t>
                      </a:r>
                    </a:p>
                  </a:txBody>
                  <a:tcPr marL="5179" marR="5179" marT="51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100" b="1" i="0" u="none" strike="noStrike" dirty="0">
                          <a:solidFill>
                            <a:schemeClr val="bg1"/>
                          </a:solidFill>
                          <a:effectLst/>
                          <a:latin typeface="Arial Narrow" panose="020B0606020202030204" pitchFamily="34" charset="0"/>
                        </a:rPr>
                        <a:t>Proyecto</a:t>
                      </a:r>
                    </a:p>
                  </a:txBody>
                  <a:tcPr marL="5179" marR="5179" marT="51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100" b="1" i="0" u="none" strike="noStrike" dirty="0">
                          <a:solidFill>
                            <a:schemeClr val="bg1"/>
                          </a:solidFill>
                          <a:effectLst/>
                          <a:latin typeface="Arial Narrow" panose="020B0606020202030204" pitchFamily="34" charset="0"/>
                        </a:rPr>
                        <a:t>Reclamante</a:t>
                      </a:r>
                    </a:p>
                  </a:txBody>
                  <a:tcPr marL="5179" marR="5179" marT="51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100" b="1" i="0" u="none" strike="noStrike" dirty="0">
                          <a:solidFill>
                            <a:schemeClr val="bg1"/>
                          </a:solidFill>
                          <a:effectLst/>
                          <a:latin typeface="Arial Narrow" panose="020B0606020202030204" pitchFamily="34" charset="0"/>
                        </a:rPr>
                        <a:t>Descripción (resumen)</a:t>
                      </a:r>
                    </a:p>
                  </a:txBody>
                  <a:tcPr marL="5179" marR="5179" marT="51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100" b="1" i="0" u="none" strike="noStrike" dirty="0">
                          <a:solidFill>
                            <a:schemeClr val="bg1"/>
                          </a:solidFill>
                          <a:effectLst/>
                          <a:latin typeface="Arial Narrow" panose="020B0606020202030204" pitchFamily="34" charset="0"/>
                        </a:rPr>
                        <a:t>Respuesta Institucional (</a:t>
                      </a:r>
                      <a:r>
                        <a:rPr lang="es-CL" sz="1100" b="1" i="0" u="none" strike="noStrike" dirty="0" err="1">
                          <a:solidFill>
                            <a:schemeClr val="bg1"/>
                          </a:solidFill>
                          <a:effectLst/>
                          <a:latin typeface="Arial Narrow" panose="020B0606020202030204" pitchFamily="34" charset="0"/>
                        </a:rPr>
                        <a:t>N°</a:t>
                      </a:r>
                      <a:r>
                        <a:rPr lang="es-CL" sz="1100" b="1" i="0" u="none" strike="noStrike" dirty="0">
                          <a:solidFill>
                            <a:schemeClr val="bg1"/>
                          </a:solidFill>
                          <a:effectLst/>
                          <a:latin typeface="Arial Narrow" panose="020B0606020202030204" pitchFamily="34" charset="0"/>
                        </a:rPr>
                        <a:t> oficio, resumen contenido)</a:t>
                      </a:r>
                    </a:p>
                  </a:txBody>
                  <a:tcPr marL="5179" marR="5179" marT="51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100" b="1" i="0" u="none" strike="noStrike" dirty="0">
                          <a:solidFill>
                            <a:schemeClr val="bg1"/>
                          </a:solidFill>
                          <a:effectLst/>
                          <a:latin typeface="Arial Narrow" panose="020B0606020202030204" pitchFamily="34" charset="0"/>
                        </a:rPr>
                        <a:t>Estado</a:t>
                      </a:r>
                    </a:p>
                  </a:txBody>
                  <a:tcPr marL="5179" marR="5179" marT="51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25708">
                <a:tc>
                  <a:txBody>
                    <a:bodyPr/>
                    <a:lstStyle/>
                    <a:p>
                      <a:pPr algn="r" fontAlgn="t"/>
                      <a:r>
                        <a:rPr lang="es-ES_tradnl" sz="1100" b="0" i="0" u="none" strike="noStrike" dirty="0">
                          <a:solidFill>
                            <a:schemeClr val="tx1"/>
                          </a:solidFill>
                          <a:effectLst/>
                          <a:latin typeface="Arial Narrow" panose="020B0606020202030204" pitchFamily="34" charset="0"/>
                        </a:rPr>
                        <a:t>18-06-2021</a:t>
                      </a:r>
                    </a:p>
                  </a:txBody>
                  <a:tcPr marL="5179" marR="5179" marT="518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rtl="0" fontAlgn="t"/>
                      <a:r>
                        <a:rPr lang="es-CL" sz="1100" b="0" i="0" u="none" strike="noStrike" dirty="0">
                          <a:solidFill>
                            <a:schemeClr val="tx1"/>
                          </a:solidFill>
                          <a:effectLst/>
                          <a:latin typeface="Arial Narrow" panose="020B0606020202030204" pitchFamily="34" charset="0"/>
                        </a:rPr>
                        <a:t>PRM La Unión</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es-ES_tradnl" sz="1100" b="0" i="0" u="none" strike="noStrike">
                          <a:solidFill>
                            <a:schemeClr val="tx1"/>
                          </a:solidFill>
                          <a:effectLst/>
                          <a:latin typeface="Arial Narrow" panose="020B0606020202030204" pitchFamily="34" charset="0"/>
                        </a:rPr>
                        <a:t>Sra. Marisol del Carmen Poblete Barra</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4">
                  <a:txBody>
                    <a:bodyPr/>
                    <a:lstStyle/>
                    <a:p>
                      <a:pPr algn="l" fontAlgn="t"/>
                      <a:r>
                        <a:rPr lang="es-ES" sz="1100" b="0" i="0" u="none" strike="noStrike">
                          <a:solidFill>
                            <a:schemeClr val="tx1"/>
                          </a:solidFill>
                          <a:effectLst/>
                          <a:latin typeface="Arial Narrow" panose="020B0606020202030204" pitchFamily="34" charset="0"/>
                        </a:rPr>
                        <a:t>Disconformidad con el tipo de atención recibida por su hija (principalmente de carácter Remoto) y además por el manejo de información confidencial que incorporada denuncia,  que realiza nuestro Centro por su solicitud de apoyo a menores de edad de su Población ante una posible situación de riesgo.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marL="171450" indent="-171450" algn="l" fontAlgn="t">
                        <a:buFont typeface="Wingdings" panose="05000000000000000000" pitchFamily="2" charset="2"/>
                        <a:buChar char="q"/>
                      </a:pPr>
                      <a:r>
                        <a:rPr lang="es-ES" sz="1100" b="0" i="0" u="none" strike="noStrike" dirty="0">
                          <a:solidFill>
                            <a:schemeClr val="tx1"/>
                          </a:solidFill>
                          <a:effectLst/>
                          <a:latin typeface="Arial Narrow" panose="020B0606020202030204" pitchFamily="34" charset="0"/>
                        </a:rPr>
                        <a:t>Se realizara revisión de Reclamo y sus características  con Equipo de trabajo, con el fin de prever situaciones similares y generar los resguardos correspondientes. </a:t>
                      </a:r>
                    </a:p>
                    <a:p>
                      <a:pPr marL="171450" indent="-171450" algn="l" fontAlgn="t">
                        <a:buFont typeface="Wingdings" panose="05000000000000000000" pitchFamily="2" charset="2"/>
                        <a:buChar char="q"/>
                      </a:pPr>
                      <a:r>
                        <a:rPr lang="es-ES" sz="1100" b="0" i="0" u="none" strike="noStrike" dirty="0">
                          <a:solidFill>
                            <a:schemeClr val="tx1"/>
                          </a:solidFill>
                          <a:effectLst/>
                          <a:latin typeface="Arial Narrow" panose="020B0606020202030204" pitchFamily="34" charset="0"/>
                        </a:rPr>
                        <a:t> Se mantendrán procesos de revisión de Intervención Técnica de los procesos de NNA y sus Familias en contexto de Emergencia sanitaria.</a:t>
                      </a:r>
                    </a:p>
                    <a:p>
                      <a:pPr marL="171450" indent="-171450" algn="l" fontAlgn="t">
                        <a:buFont typeface="Wingdings" panose="05000000000000000000" pitchFamily="2" charset="2"/>
                        <a:buChar char="q"/>
                      </a:pPr>
                      <a:r>
                        <a:rPr lang="es-ES" sz="1100" b="0" i="0" u="none" strike="noStrike" dirty="0">
                          <a:solidFill>
                            <a:schemeClr val="tx1"/>
                          </a:solidFill>
                          <a:effectLst/>
                          <a:latin typeface="Arial Narrow" panose="020B0606020202030204" pitchFamily="34" charset="0"/>
                        </a:rPr>
                        <a:t>Se mantendrán procesos  de revisión en Reuniones Técnicas y/o Reuniones Duplas de aquellos casos de mayor complejidad en torno a la intervención y la implementación de actividades Remotas</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l" rtl="0" fontAlgn="t"/>
                      <a:r>
                        <a:rPr lang="es-CL" sz="1100" b="0" i="0" u="none" strike="noStrike" dirty="0" smtClean="0">
                          <a:solidFill>
                            <a:schemeClr val="tx1"/>
                          </a:solidFill>
                          <a:effectLst/>
                          <a:latin typeface="Arial Narrow" panose="020B0606020202030204" pitchFamily="34" charset="0"/>
                        </a:rPr>
                        <a:t>Cerrado</a:t>
                      </a:r>
                      <a:endParaRPr lang="es-CL" sz="1100" b="0" i="0" u="none" strike="noStrike" dirty="0">
                        <a:solidFill>
                          <a:schemeClr val="tx1"/>
                        </a:solidFill>
                        <a:effectLst/>
                        <a:latin typeface="Arial Narrow" panose="020B0606020202030204" pitchFamily="34" charset="0"/>
                      </a:endParaRP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25708">
                <a:tc>
                  <a:txBody>
                    <a:bodyPr/>
                    <a:lstStyle/>
                    <a:p>
                      <a:pPr algn="l" rtl="0" fontAlgn="t"/>
                      <a:r>
                        <a:rPr lang="es-CL" sz="1100" b="0" i="0" u="none" strike="noStrike" dirty="0">
                          <a:solidFill>
                            <a:schemeClr val="tx1"/>
                          </a:solidFill>
                          <a:effectLst/>
                          <a:latin typeface="Arial Narrow" panose="020B0606020202030204" pitchFamily="34" charset="0"/>
                        </a:rPr>
                        <a:t> </a:t>
                      </a:r>
                    </a:p>
                  </a:txBody>
                  <a:tcPr marL="5179" marR="5179" marT="518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100" b="0" i="0" u="none" strike="noStrike" dirty="0">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2"/>
                  </a:ext>
                </a:extLst>
              </a:tr>
              <a:tr h="582477">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100" b="0" i="0" u="none" strike="noStrike" dirty="0">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3"/>
                  </a:ext>
                </a:extLst>
              </a:tr>
              <a:tr h="286145">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s-CL" sz="1100" b="0" i="0" u="none" strike="noStrike" dirty="0">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4"/>
                  </a:ext>
                </a:extLst>
              </a:tr>
              <a:tr h="825708">
                <a:tc>
                  <a:txBody>
                    <a:bodyPr/>
                    <a:lstStyle/>
                    <a:p>
                      <a:pPr algn="r" rtl="0" fontAlgn="t"/>
                      <a:r>
                        <a:rPr lang="es-CL" sz="1100" b="0" i="0" u="none" strike="noStrike">
                          <a:solidFill>
                            <a:schemeClr val="tx1"/>
                          </a:solidFill>
                          <a:effectLst/>
                          <a:latin typeface="Arial Narrow" panose="020B0606020202030204" pitchFamily="34" charset="0"/>
                        </a:rPr>
                        <a:t>24-02-2021</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rtl="0" fontAlgn="t"/>
                      <a:r>
                        <a:rPr lang="es-CL" sz="1100" b="0" i="0" u="none" strike="noStrike">
                          <a:solidFill>
                            <a:schemeClr val="tx1"/>
                          </a:solidFill>
                          <a:effectLst/>
                          <a:latin typeface="Arial Narrow" panose="020B0606020202030204" pitchFamily="34" charset="0"/>
                        </a:rPr>
                        <a:t>PRM Santa Cruz Norte</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rtl="0" fontAlgn="t"/>
                      <a:r>
                        <a:rPr lang="es-CL" sz="1100" b="0" i="0" u="none" strike="noStrike">
                          <a:solidFill>
                            <a:schemeClr val="tx1"/>
                          </a:solidFill>
                          <a:effectLst/>
                          <a:latin typeface="Arial Narrow" panose="020B0606020202030204" pitchFamily="34" charset="0"/>
                        </a:rPr>
                        <a:t>Sr. Rodrigo Robles</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4">
                  <a:txBody>
                    <a:bodyPr/>
                    <a:lstStyle/>
                    <a:p>
                      <a:pPr algn="l" fontAlgn="t"/>
                      <a:r>
                        <a:rPr lang="es-ES" sz="1100" b="0" i="0" u="none" strike="noStrike" dirty="0">
                          <a:solidFill>
                            <a:schemeClr val="tx1"/>
                          </a:solidFill>
                          <a:effectLst/>
                          <a:latin typeface="Arial Narrow" panose="020B0606020202030204" pitchFamily="34" charset="0"/>
                        </a:rPr>
                        <a:t>Reclamo en contra de profesional Trabajadora Social Francisca Valdés Galdámez, donde refiere que profesional no ha realizado un buen proceso de intervención, Don Rodrigo presentó malestar ante solicitud realizada en audiencia de revisión de cuidado personal  en causa X-288-2019 del niño Renato Robles, con fecha 24 de febrero de 2021.  </a:t>
                      </a:r>
                      <a:br>
                        <a:rPr lang="es-ES" sz="1100" b="0" i="0" u="none" strike="noStrike" dirty="0">
                          <a:solidFill>
                            <a:schemeClr val="tx1"/>
                          </a:solidFill>
                          <a:effectLst/>
                          <a:latin typeface="Arial Narrow" panose="020B0606020202030204" pitchFamily="34" charset="0"/>
                        </a:rPr>
                      </a:br>
                      <a:r>
                        <a:rPr lang="es-ES" sz="1100" b="0" i="0" u="none" strike="noStrike" dirty="0">
                          <a:solidFill>
                            <a:schemeClr val="tx1"/>
                          </a:solidFill>
                          <a:effectLst/>
                          <a:latin typeface="Arial Narrow" panose="020B0606020202030204" pitchFamily="34" charset="0"/>
                        </a:rPr>
                        <a:t>Don Rodrigo, solicita cambio de programa de intervención, reconoce necesidad de atención psicológica de su hijo, pero no estaría dispuesto a seguir participando en programa PRM Ciudad del Niño Santa Cruz Norte.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marL="171450" indent="-171450" algn="l" fontAlgn="t">
                        <a:buFont typeface="Wingdings" panose="05000000000000000000" pitchFamily="2" charset="2"/>
                        <a:buChar char="q"/>
                      </a:pPr>
                      <a:r>
                        <a:rPr lang="es-ES" sz="1100" b="0" i="0" u="none" strike="noStrike" dirty="0">
                          <a:solidFill>
                            <a:schemeClr val="tx1"/>
                          </a:solidFill>
                          <a:effectLst/>
                          <a:latin typeface="Arial Narrow" panose="020B0606020202030204" pitchFamily="34" charset="0"/>
                        </a:rPr>
                        <a:t>Revisión y preparación de solicitudes de cambio de cuidado personal realizados por las duplas tratantes.</a:t>
                      </a:r>
                    </a:p>
                    <a:p>
                      <a:pPr marL="171450" indent="-171450" algn="l" fontAlgn="t">
                        <a:buFont typeface="Wingdings" panose="05000000000000000000" pitchFamily="2" charset="2"/>
                        <a:buChar char="q"/>
                      </a:pPr>
                      <a:r>
                        <a:rPr lang="es-ES" sz="1100" b="0" i="0" u="none" strike="noStrike" dirty="0">
                          <a:solidFill>
                            <a:schemeClr val="tx1"/>
                          </a:solidFill>
                          <a:effectLst/>
                          <a:latin typeface="Arial Narrow" panose="020B0606020202030204" pitchFamily="34" charset="0"/>
                        </a:rPr>
                        <a:t>Se trabajará con coordinadora técnica de la fundación mejoras en las solicitudes realizadas en los informes de cumplimiento y solicitudes realizadas al tribunal de familia. </a:t>
                      </a:r>
                    </a:p>
                    <a:p>
                      <a:pPr marL="171450" indent="-171450" algn="l" fontAlgn="t">
                        <a:buFont typeface="Wingdings" panose="05000000000000000000" pitchFamily="2" charset="2"/>
                        <a:buChar char="q"/>
                      </a:pPr>
                      <a:r>
                        <a:rPr lang="es-ES" sz="1100" b="0" i="0" u="none" strike="noStrike" dirty="0">
                          <a:solidFill>
                            <a:schemeClr val="tx1"/>
                          </a:solidFill>
                          <a:effectLst/>
                          <a:latin typeface="Arial Narrow" panose="020B0606020202030204" pitchFamily="34" charset="0"/>
                        </a:rPr>
                        <a:t>Coordinar la necesidad de generar capacitaciones relacionadas e la elaboración de informes y solicitudes al tribunal de familia.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l" rtl="0" fontAlgn="t"/>
                      <a:r>
                        <a:rPr lang="es-CL" sz="1100" b="1" i="0" u="none" strike="noStrike" dirty="0" smtClean="0">
                          <a:solidFill>
                            <a:srgbClr val="000000"/>
                          </a:solidFill>
                          <a:effectLst/>
                          <a:latin typeface="Arial Narrow" panose="020B0606020202030204" pitchFamily="34" charset="0"/>
                        </a:rPr>
                        <a:t>Cerrado</a:t>
                      </a:r>
                      <a:endParaRPr lang="es-CL" sz="1100" b="0" i="0" u="none" strike="noStrike" dirty="0">
                        <a:solidFill>
                          <a:schemeClr val="tx1"/>
                        </a:solidFill>
                        <a:effectLst/>
                        <a:latin typeface="Arial Narrow" panose="020B0606020202030204" pitchFamily="34" charset="0"/>
                      </a:endParaRP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25708">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100" b="0" i="0" u="none" strike="noStrike" dirty="0">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6"/>
                  </a:ext>
                </a:extLst>
              </a:tr>
              <a:tr h="396852">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100" b="0" i="0" u="none" strike="noStrike" dirty="0">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7"/>
                  </a:ext>
                </a:extLst>
              </a:tr>
              <a:tr h="172837">
                <a:tc>
                  <a:txBody>
                    <a:bodyPr/>
                    <a:lstStyle/>
                    <a:p>
                      <a:pPr algn="l" rtl="0" fontAlgn="t"/>
                      <a:r>
                        <a:rPr lang="es-CL" sz="1100" b="0" i="0" u="none" strike="noStrike">
                          <a:solidFill>
                            <a:srgbClr val="000000"/>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CL" sz="1100" b="0" i="0" u="none" strike="noStrike">
                          <a:solidFill>
                            <a:srgbClr val="000000"/>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CL" sz="1100" b="0" i="0" u="none" strike="noStrike" dirty="0">
                          <a:solidFill>
                            <a:srgbClr val="000000"/>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9726137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EB82160-5A90-20A2-3B3C-0CC9BB9DFFF5}"/>
              </a:ext>
            </a:extLst>
          </p:cNvPr>
          <p:cNvSpPr txBox="1">
            <a:spLocks noChangeArrowheads="1"/>
          </p:cNvSpPr>
          <p:nvPr/>
        </p:nvSpPr>
        <p:spPr bwMode="auto">
          <a:xfrm>
            <a:off x="1260475" y="457200"/>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2021</a:t>
            </a:r>
          </a:p>
        </p:txBody>
      </p:sp>
      <p:graphicFrame>
        <p:nvGraphicFramePr>
          <p:cNvPr id="4" name="Tabla 3">
            <a:extLst>
              <a:ext uri="{FF2B5EF4-FFF2-40B4-BE49-F238E27FC236}">
                <a16:creationId xmlns:a16="http://schemas.microsoft.com/office/drawing/2014/main" id="{64058930-C358-D897-C8BD-A0346348667A}"/>
              </a:ext>
            </a:extLst>
          </p:cNvPr>
          <p:cNvGraphicFramePr>
            <a:graphicFrameLocks noGrp="1"/>
          </p:cNvGraphicFramePr>
          <p:nvPr/>
        </p:nvGraphicFramePr>
        <p:xfrm>
          <a:off x="14288" y="1557338"/>
          <a:ext cx="9144000" cy="5148261"/>
        </p:xfrm>
        <a:graphic>
          <a:graphicData uri="http://schemas.openxmlformats.org/drawingml/2006/table">
            <a:tbl>
              <a:tblPr/>
              <a:tblGrid>
                <a:gridCol w="789276">
                  <a:extLst>
                    <a:ext uri="{9D8B030D-6E8A-4147-A177-3AD203B41FA5}">
                      <a16:colId xmlns:a16="http://schemas.microsoft.com/office/drawing/2014/main" val="20000"/>
                    </a:ext>
                  </a:extLst>
                </a:gridCol>
                <a:gridCol w="809016">
                  <a:extLst>
                    <a:ext uri="{9D8B030D-6E8A-4147-A177-3AD203B41FA5}">
                      <a16:colId xmlns:a16="http://schemas.microsoft.com/office/drawing/2014/main" val="20001"/>
                    </a:ext>
                  </a:extLst>
                </a:gridCol>
                <a:gridCol w="1438216">
                  <a:extLst>
                    <a:ext uri="{9D8B030D-6E8A-4147-A177-3AD203B41FA5}">
                      <a16:colId xmlns:a16="http://schemas.microsoft.com/office/drawing/2014/main" val="20002"/>
                    </a:ext>
                  </a:extLst>
                </a:gridCol>
                <a:gridCol w="2369102">
                  <a:extLst>
                    <a:ext uri="{9D8B030D-6E8A-4147-A177-3AD203B41FA5}">
                      <a16:colId xmlns:a16="http://schemas.microsoft.com/office/drawing/2014/main" val="20003"/>
                    </a:ext>
                  </a:extLst>
                </a:gridCol>
                <a:gridCol w="2713908">
                  <a:extLst>
                    <a:ext uri="{9D8B030D-6E8A-4147-A177-3AD203B41FA5}">
                      <a16:colId xmlns:a16="http://schemas.microsoft.com/office/drawing/2014/main" val="20004"/>
                    </a:ext>
                  </a:extLst>
                </a:gridCol>
                <a:gridCol w="1024482">
                  <a:extLst>
                    <a:ext uri="{9D8B030D-6E8A-4147-A177-3AD203B41FA5}">
                      <a16:colId xmlns:a16="http://schemas.microsoft.com/office/drawing/2014/main" val="20005"/>
                    </a:ext>
                  </a:extLst>
                </a:gridCol>
              </a:tblGrid>
              <a:tr h="867003">
                <a:tc>
                  <a:txBody>
                    <a:bodyPr/>
                    <a:lstStyle/>
                    <a:p>
                      <a:pPr algn="ctr" rtl="0" fontAlgn="ctr"/>
                      <a:r>
                        <a:rPr lang="es-CL" sz="1400" b="1" i="0" u="none" strike="noStrike">
                          <a:solidFill>
                            <a:srgbClr val="FFFFFF"/>
                          </a:solidFill>
                          <a:effectLst/>
                          <a:latin typeface="Arial Narrow" panose="020B0606020202030204" pitchFamily="34" charset="0"/>
                        </a:rPr>
                        <a:t>Fecha</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Proyecto</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Reclamante</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Descripción (resumen)</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Respuesta Institucional (N° oficio, resumen contenido)</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Estado</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6700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CL" sz="1400" b="0" i="0" u="none" strike="noStrike" dirty="0">
                          <a:solidFill>
                            <a:srgbClr val="000000"/>
                          </a:solidFill>
                          <a:effectLst/>
                          <a:latin typeface="Arial Narrow" panose="020B0606020202030204" pitchFamily="34" charset="0"/>
                        </a:rPr>
                        <a:t> </a:t>
                      </a:r>
                      <a:r>
                        <a:rPr lang="es-ES_tradnl" sz="1400" b="0" i="0" u="none" strike="noStrike" dirty="0">
                          <a:solidFill>
                            <a:srgbClr val="000000"/>
                          </a:solidFill>
                          <a:effectLst/>
                          <a:latin typeface="Arial Narrow" panose="020B0606020202030204" pitchFamily="34" charset="0"/>
                        </a:rPr>
                        <a:t>22-12-2020</a:t>
                      </a:r>
                    </a:p>
                    <a:p>
                      <a:pPr algn="l" rtl="0" fontAlgn="t"/>
                      <a:endParaRPr lang="es-CL" sz="1400" b="0" i="0" u="none" strike="noStrike" dirty="0">
                        <a:solidFill>
                          <a:srgbClr val="000000"/>
                        </a:solidFill>
                        <a:effectLst/>
                        <a:latin typeface="Arial Narrow" panose="020B0606020202030204" pitchFamily="34" charset="0"/>
                      </a:endParaRP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s-ES_tradnl" sz="1400" b="0" i="0" u="none" strike="noStrike" dirty="0">
                          <a:solidFill>
                            <a:srgbClr val="000000"/>
                          </a:solidFill>
                          <a:effectLst/>
                          <a:latin typeface="Arial Narrow" panose="020B0606020202030204" pitchFamily="34" charset="0"/>
                        </a:rPr>
                        <a:t>PRM Puente Alto</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es-CL" sz="1400" b="0" i="0" u="none" strike="noStrike" dirty="0">
                          <a:solidFill>
                            <a:srgbClr val="000000"/>
                          </a:solidFill>
                          <a:effectLst/>
                          <a:latin typeface="Arial Narrow" panose="020B0606020202030204" pitchFamily="34" charset="0"/>
                        </a:rPr>
                        <a:t>Sr. Jorge Pereira</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4">
                  <a:txBody>
                    <a:bodyPr/>
                    <a:lstStyle/>
                    <a:p>
                      <a:pPr algn="l" fontAlgn="t"/>
                      <a:r>
                        <a:rPr lang="es-ES" sz="1400" b="0" i="0" u="none" strike="noStrike">
                          <a:solidFill>
                            <a:srgbClr val="000000"/>
                          </a:solidFill>
                          <a:effectLst/>
                          <a:latin typeface="Arial Narrow" panose="020B0606020202030204" pitchFamily="34" charset="0"/>
                        </a:rPr>
                        <a:t>En su reclamo manifiesta disconformidad con el proceso de intervención, aludiendo que de acuerdo al período trascurrido desde el ingreso no se han otorgado los espacios suficientes para contribuir al proceso de Antonia y que, además, no se han respondido sus solicitudes por correo electrónico y/o telefónicas para gestionar entrevistas</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Revisión aleatoria de procesos de evaluación completos; esto es revisión de registros de carpeta, audios de entrevistas, informes, a modo de revisar coherencia y consistencia. </a:t>
                      </a:r>
                    </a:p>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Se trabajará con el equipo en reunión técnica cómo abordar este tipo de casos para que a futuro exista claridad en torno al procedimiento cuando se solicite trabajar con quien se indica como autor de las vulneraciones</a:t>
                      </a:r>
                    </a:p>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Serán prioritarios estas derivaciones para el análisis de caso con el equipo en reuniones técnicas, a modo de ampliar la mirada y apoyar a la dupla en el proceso de evaluación y control de sesgo.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l" rtl="0" fontAlgn="t"/>
                      <a:r>
                        <a:rPr lang="es-CL" sz="1400" b="1" i="0" u="none" strike="noStrike" dirty="0">
                          <a:solidFill>
                            <a:srgbClr val="000000"/>
                          </a:solidFill>
                          <a:effectLst/>
                          <a:latin typeface="Arial Narrow" panose="020B0606020202030204" pitchFamily="34" charset="0"/>
                        </a:rPr>
                        <a:t>CERRADO</a:t>
                      </a:r>
                      <a:endParaRPr lang="es-CL" sz="1400" b="0" i="0" u="none" strike="noStrike" dirty="0">
                        <a:solidFill>
                          <a:srgbClr val="000000"/>
                        </a:solidFill>
                        <a:effectLst/>
                        <a:latin typeface="Arial Narrow" panose="020B0606020202030204" pitchFamily="34" charset="0"/>
                      </a:endParaRP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67003">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2"/>
                  </a:ext>
                </a:extLst>
              </a:tr>
              <a:tr h="867003">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400" b="0" i="0" u="none" strike="noStrike" dirty="0">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3"/>
                  </a:ext>
                </a:extLst>
              </a:tr>
              <a:tr h="1680249">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s-CL" sz="1400" b="0" i="0" u="none" strike="noStrike" dirty="0">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6877008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77CDD23-8462-22AD-C25B-6B01B5EF1980}"/>
              </a:ext>
            </a:extLst>
          </p:cNvPr>
          <p:cNvSpPr txBox="1">
            <a:spLocks noChangeArrowheads="1"/>
          </p:cNvSpPr>
          <p:nvPr/>
        </p:nvSpPr>
        <p:spPr bwMode="auto">
          <a:xfrm>
            <a:off x="1260475" y="512763"/>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2021</a:t>
            </a:r>
          </a:p>
        </p:txBody>
      </p:sp>
      <p:graphicFrame>
        <p:nvGraphicFramePr>
          <p:cNvPr id="4" name="Tabla 3">
            <a:extLst>
              <a:ext uri="{FF2B5EF4-FFF2-40B4-BE49-F238E27FC236}">
                <a16:creationId xmlns:a16="http://schemas.microsoft.com/office/drawing/2014/main" id="{ED9BCCCC-8331-2C54-65FC-CAB243EAE625}"/>
              </a:ext>
            </a:extLst>
          </p:cNvPr>
          <p:cNvGraphicFramePr>
            <a:graphicFrameLocks noGrp="1"/>
          </p:cNvGraphicFramePr>
          <p:nvPr>
            <p:extLst>
              <p:ext uri="{D42A27DB-BD31-4B8C-83A1-F6EECF244321}">
                <p14:modId xmlns:p14="http://schemas.microsoft.com/office/powerpoint/2010/main" val="627172127"/>
              </p:ext>
            </p:extLst>
          </p:nvPr>
        </p:nvGraphicFramePr>
        <p:xfrm>
          <a:off x="14288" y="1557338"/>
          <a:ext cx="9144000" cy="5567361"/>
        </p:xfrm>
        <a:graphic>
          <a:graphicData uri="http://schemas.openxmlformats.org/drawingml/2006/table">
            <a:tbl>
              <a:tblPr/>
              <a:tblGrid>
                <a:gridCol w="672317">
                  <a:extLst>
                    <a:ext uri="{9D8B030D-6E8A-4147-A177-3AD203B41FA5}">
                      <a16:colId xmlns:a16="http://schemas.microsoft.com/office/drawing/2014/main" val="20000"/>
                    </a:ext>
                  </a:extLst>
                </a:gridCol>
                <a:gridCol w="925975">
                  <a:extLst>
                    <a:ext uri="{9D8B030D-6E8A-4147-A177-3AD203B41FA5}">
                      <a16:colId xmlns:a16="http://schemas.microsoft.com/office/drawing/2014/main" val="20001"/>
                    </a:ext>
                  </a:extLst>
                </a:gridCol>
                <a:gridCol w="1438216">
                  <a:extLst>
                    <a:ext uri="{9D8B030D-6E8A-4147-A177-3AD203B41FA5}">
                      <a16:colId xmlns:a16="http://schemas.microsoft.com/office/drawing/2014/main" val="20002"/>
                    </a:ext>
                  </a:extLst>
                </a:gridCol>
                <a:gridCol w="2369102">
                  <a:extLst>
                    <a:ext uri="{9D8B030D-6E8A-4147-A177-3AD203B41FA5}">
                      <a16:colId xmlns:a16="http://schemas.microsoft.com/office/drawing/2014/main" val="20003"/>
                    </a:ext>
                  </a:extLst>
                </a:gridCol>
                <a:gridCol w="2713908">
                  <a:extLst>
                    <a:ext uri="{9D8B030D-6E8A-4147-A177-3AD203B41FA5}">
                      <a16:colId xmlns:a16="http://schemas.microsoft.com/office/drawing/2014/main" val="20004"/>
                    </a:ext>
                  </a:extLst>
                </a:gridCol>
                <a:gridCol w="1024482">
                  <a:extLst>
                    <a:ext uri="{9D8B030D-6E8A-4147-A177-3AD203B41FA5}">
                      <a16:colId xmlns:a16="http://schemas.microsoft.com/office/drawing/2014/main" val="20005"/>
                    </a:ext>
                  </a:extLst>
                </a:gridCol>
              </a:tblGrid>
              <a:tr h="867013">
                <a:tc>
                  <a:txBody>
                    <a:bodyPr/>
                    <a:lstStyle/>
                    <a:p>
                      <a:pPr algn="ctr" rtl="0" fontAlgn="ctr"/>
                      <a:r>
                        <a:rPr lang="es-CL" sz="1400" b="1" i="0" u="none" strike="noStrike">
                          <a:solidFill>
                            <a:srgbClr val="FFFFFF"/>
                          </a:solidFill>
                          <a:effectLst/>
                          <a:latin typeface="Arial Narrow" panose="020B0606020202030204" pitchFamily="34" charset="0"/>
                        </a:rPr>
                        <a:t>Fecha</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Proyecto</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Reclamante</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Descripción (resumen)</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Respuesta Institucional (N° oficio, resumen contenido)</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Estado</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67013">
                <a:tc>
                  <a:txBody>
                    <a:bodyPr/>
                    <a:lstStyle/>
                    <a:p>
                      <a:pPr algn="l" rtl="0" fontAlgn="t"/>
                      <a:r>
                        <a:rPr lang="es-CL" sz="1400" b="0" i="0" u="none" strike="noStrike" dirty="0">
                          <a:solidFill>
                            <a:srgbClr val="000000"/>
                          </a:solidFill>
                          <a:effectLst/>
                          <a:latin typeface="Arial Narrow" panose="020B0606020202030204" pitchFamily="34" charset="0"/>
                        </a:rPr>
                        <a:t> 30-09-2021</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s-ES_tradnl" sz="1400" b="0" i="0" u="none" strike="noStrike" dirty="0">
                          <a:solidFill>
                            <a:srgbClr val="000000"/>
                          </a:solidFill>
                          <a:effectLst/>
                          <a:latin typeface="Arial Narrow" panose="020B0606020202030204" pitchFamily="34" charset="0"/>
                        </a:rPr>
                        <a:t>PRM </a:t>
                      </a:r>
                      <a:r>
                        <a:rPr lang="es-ES_tradnl" sz="1400" b="0" i="0" u="none" strike="noStrike" dirty="0" err="1">
                          <a:solidFill>
                            <a:srgbClr val="000000"/>
                          </a:solidFill>
                          <a:effectLst/>
                          <a:latin typeface="Arial Narrow" panose="020B0606020202030204" pitchFamily="34" charset="0"/>
                        </a:rPr>
                        <a:t>Alhue</a:t>
                      </a:r>
                      <a:r>
                        <a:rPr lang="es-ES_tradnl" sz="1400" b="0" i="0" u="none" strike="noStrike" dirty="0">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es-CL" sz="1400" b="0" i="0" u="none" strike="noStrike" dirty="0">
                          <a:solidFill>
                            <a:srgbClr val="000000"/>
                          </a:solidFill>
                          <a:effectLst/>
                          <a:latin typeface="Arial Narrow" panose="020B0606020202030204" pitchFamily="34" charset="0"/>
                        </a:rPr>
                        <a:t>Sr. Jorge Pereira</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4">
                  <a:txBody>
                    <a:bodyPr/>
                    <a:lstStyle/>
                    <a:p>
                      <a:pPr algn="l" fontAlgn="t"/>
                      <a:r>
                        <a:rPr lang="es-ES" sz="1400" b="0" i="0" u="none" strike="noStrike" dirty="0">
                          <a:solidFill>
                            <a:srgbClr val="000000"/>
                          </a:solidFill>
                          <a:effectLst/>
                          <a:latin typeface="Arial Narrow" panose="020B0606020202030204" pitchFamily="34" charset="0"/>
                        </a:rPr>
                        <a:t>El reclamo se encuentra asociado a los siguientes aspectos:</a:t>
                      </a:r>
                    </a:p>
                    <a:p>
                      <a:pPr algn="l" fontAlgn="t"/>
                      <a:r>
                        <a:rPr lang="es-ES" sz="1400" b="0" i="0" u="none" strike="noStrike" dirty="0">
                          <a:solidFill>
                            <a:srgbClr val="000000"/>
                          </a:solidFill>
                          <a:effectLst/>
                          <a:latin typeface="Arial Narrow" panose="020B0606020202030204" pitchFamily="34" charset="0"/>
                        </a:rPr>
                        <a:t>-Refiere que no se le ha dado respuesta a los correos electrónicos enviados al programa, (siendo los emitidos con fecha 21, 22 de agosto y 4 de septiembre de 2021).</a:t>
                      </a:r>
                    </a:p>
                    <a:p>
                      <a:pPr algn="l" fontAlgn="t"/>
                      <a:r>
                        <a:rPr lang="es-ES" sz="1400" b="0" i="0" u="none" strike="noStrike" dirty="0">
                          <a:solidFill>
                            <a:srgbClr val="000000"/>
                          </a:solidFill>
                          <a:effectLst/>
                          <a:latin typeface="Arial Narrow" panose="020B0606020202030204" pitchFamily="34" charset="0"/>
                        </a:rPr>
                        <a:t>-Plantea su disconformidad dado que no se han incorporado las sugerencias que él como padre ha expuesto a los profesionales, puntualmente respecto de la posibilidad de retirar a su hijo en la 24 Comisaría de Melipilla, (y dejar de realizar esta acción en el domicilio de los abuelos maternos del niño). A lo anterior, manifiesta que no ha tenido un espacio de entrevista o devolución del informe diagnóstico emitido por el programa con fecha 13 de septiembre de 2021.</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Entrevista de Directora con dupla psicosocial abordando el reclamo. 	</a:t>
                      </a:r>
                    </a:p>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Entrevista de Devolución del Informe Diagnóstico al padre. </a:t>
                      </a:r>
                    </a:p>
                    <a:p>
                      <a:pPr marL="285750" indent="-285750" algn="l" fontAlgn="t">
                        <a:buFont typeface="Wingdings" panose="05000000000000000000" pitchFamily="2" charset="2"/>
                        <a:buChar char="q"/>
                      </a:pPr>
                      <a:endParaRPr lang="es-ES" sz="1400" b="0" i="0" u="none" strike="noStrike" dirty="0">
                        <a:solidFill>
                          <a:srgbClr val="000000"/>
                        </a:solidFill>
                        <a:effectLst/>
                        <a:latin typeface="Arial Narrow" panose="020B0606020202030204" pitchFamily="34" charset="0"/>
                      </a:endParaRPr>
                    </a:p>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Completar carpeta impresa del niño León Mora </a:t>
                      </a:r>
                    </a:p>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Revisar carpeta digital del niño León Mora </a:t>
                      </a:r>
                    </a:p>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Revisar con el padre de León el plan de intervención actual.		</a:t>
                      </a:r>
                    </a:p>
                    <a:p>
                      <a:pPr marL="285750" indent="-285750" algn="l" fontAlgn="t">
                        <a:buFont typeface="Wingdings" panose="05000000000000000000" pitchFamily="2" charset="2"/>
                        <a:buChar char="q"/>
                      </a:pPr>
                      <a:endParaRPr lang="es-ES" sz="1400" b="0" i="0" u="none" strike="noStrike" dirty="0">
                        <a:solidFill>
                          <a:srgbClr val="000000"/>
                        </a:solidFill>
                        <a:effectLst/>
                        <a:latin typeface="Arial Narrow" panose="020B0606020202030204" pitchFamily="34" charset="0"/>
                      </a:endParaRP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l" rtl="0" fontAlgn="t"/>
                      <a:r>
                        <a:rPr lang="es-CL" sz="1400" b="1" i="0" u="none" strike="noStrike" dirty="0" smtClean="0">
                          <a:solidFill>
                            <a:srgbClr val="000000"/>
                          </a:solidFill>
                          <a:effectLst/>
                          <a:latin typeface="Arial Narrow" panose="020B0606020202030204" pitchFamily="34" charset="0"/>
                        </a:rPr>
                        <a:t>Cerrado</a:t>
                      </a:r>
                      <a:endParaRPr lang="es-CL" sz="1400" b="0" i="0" u="none" strike="noStrike" dirty="0">
                        <a:solidFill>
                          <a:srgbClr val="000000"/>
                        </a:solidFill>
                        <a:effectLst/>
                        <a:latin typeface="Arial Narrow" panose="020B0606020202030204" pitchFamily="34" charset="0"/>
                      </a:endParaRP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67013">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400" b="0" i="0" u="none" strike="noStrike" dirty="0">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2"/>
                  </a:ext>
                </a:extLst>
              </a:tr>
              <a:tr h="867013">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400" b="0" i="0" u="none" strike="noStrike" dirty="0">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3"/>
                  </a:ext>
                </a:extLst>
              </a:tr>
              <a:tr h="2099309">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s-CL" sz="1400" b="0" i="0" u="none" strike="noStrike" dirty="0">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4810153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CL"/>
          </a:p>
        </p:txBody>
      </p:sp>
      <p:graphicFrame>
        <p:nvGraphicFramePr>
          <p:cNvPr id="4" name="Tabla 3">
            <a:extLst>
              <a:ext uri="{FF2B5EF4-FFF2-40B4-BE49-F238E27FC236}">
                <a16:creationId xmlns:a16="http://schemas.microsoft.com/office/drawing/2014/main" id="{F761CFD2-CF77-0608-BC4B-A487F9EEB35C}"/>
              </a:ext>
            </a:extLst>
          </p:cNvPr>
          <p:cNvGraphicFramePr>
            <a:graphicFrameLocks noGrp="1"/>
          </p:cNvGraphicFramePr>
          <p:nvPr>
            <p:extLst>
              <p:ext uri="{D42A27DB-BD31-4B8C-83A1-F6EECF244321}">
                <p14:modId xmlns:p14="http://schemas.microsoft.com/office/powerpoint/2010/main" val="445844337"/>
              </p:ext>
            </p:extLst>
          </p:nvPr>
        </p:nvGraphicFramePr>
        <p:xfrm>
          <a:off x="76200" y="1243013"/>
          <a:ext cx="9020175" cy="5355010"/>
        </p:xfrm>
        <a:graphic>
          <a:graphicData uri="http://schemas.openxmlformats.org/drawingml/2006/table">
            <a:tbl>
              <a:tblPr/>
              <a:tblGrid>
                <a:gridCol w="741947">
                  <a:extLst>
                    <a:ext uri="{9D8B030D-6E8A-4147-A177-3AD203B41FA5}">
                      <a16:colId xmlns:a16="http://schemas.microsoft.com/office/drawing/2014/main" val="20000"/>
                    </a:ext>
                  </a:extLst>
                </a:gridCol>
                <a:gridCol w="794085">
                  <a:extLst>
                    <a:ext uri="{9D8B030D-6E8A-4147-A177-3AD203B41FA5}">
                      <a16:colId xmlns:a16="http://schemas.microsoft.com/office/drawing/2014/main" val="20001"/>
                    </a:ext>
                  </a:extLst>
                </a:gridCol>
                <a:gridCol w="1171073">
                  <a:extLst>
                    <a:ext uri="{9D8B030D-6E8A-4147-A177-3AD203B41FA5}">
                      <a16:colId xmlns:a16="http://schemas.microsoft.com/office/drawing/2014/main" val="20002"/>
                    </a:ext>
                  </a:extLst>
                </a:gridCol>
                <a:gridCol w="2967790">
                  <a:extLst>
                    <a:ext uri="{9D8B030D-6E8A-4147-A177-3AD203B41FA5}">
                      <a16:colId xmlns:a16="http://schemas.microsoft.com/office/drawing/2014/main" val="20003"/>
                    </a:ext>
                  </a:extLst>
                </a:gridCol>
                <a:gridCol w="2518610">
                  <a:extLst>
                    <a:ext uri="{9D8B030D-6E8A-4147-A177-3AD203B41FA5}">
                      <a16:colId xmlns:a16="http://schemas.microsoft.com/office/drawing/2014/main" val="20004"/>
                    </a:ext>
                  </a:extLst>
                </a:gridCol>
                <a:gridCol w="826670">
                  <a:extLst>
                    <a:ext uri="{9D8B030D-6E8A-4147-A177-3AD203B41FA5}">
                      <a16:colId xmlns:a16="http://schemas.microsoft.com/office/drawing/2014/main" val="20005"/>
                    </a:ext>
                  </a:extLst>
                </a:gridCol>
              </a:tblGrid>
              <a:tr h="438205">
                <a:tc>
                  <a:txBody>
                    <a:bodyPr/>
                    <a:lstStyle/>
                    <a:p>
                      <a:pPr algn="ctr" rtl="0" fontAlgn="ctr"/>
                      <a:r>
                        <a:rPr lang="es-CL" sz="1200" b="1" i="0" u="none" strike="noStrike" dirty="0">
                          <a:solidFill>
                            <a:srgbClr val="FFFFFF"/>
                          </a:solidFill>
                          <a:effectLst/>
                          <a:latin typeface="Arial Narrow" panose="020B0606020202030204" pitchFamily="34" charset="0"/>
                        </a:rPr>
                        <a:t>Fecha</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Proyecto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Reclamante</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Descripción (resumen)</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Respuesta Institucional (</a:t>
                      </a:r>
                      <a:r>
                        <a:rPr lang="es-CL" sz="1200" b="1" i="0" u="none" strike="noStrike" dirty="0" err="1">
                          <a:solidFill>
                            <a:srgbClr val="FFFFFF"/>
                          </a:solidFill>
                          <a:effectLst/>
                          <a:latin typeface="Arial Narrow" panose="020B0606020202030204" pitchFamily="34" charset="0"/>
                        </a:rPr>
                        <a:t>N°</a:t>
                      </a:r>
                      <a:r>
                        <a:rPr lang="es-CL" sz="1200" b="1" i="0" u="none" strike="noStrike" dirty="0">
                          <a:solidFill>
                            <a:srgbClr val="FFFFFF"/>
                          </a:solidFill>
                          <a:effectLst/>
                          <a:latin typeface="Arial Narrow" panose="020B0606020202030204" pitchFamily="34" charset="0"/>
                        </a:rPr>
                        <a:t> oficio, resumen contenido)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Estado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14832">
                <a:tc>
                  <a:txBody>
                    <a:bodyPr/>
                    <a:lstStyle/>
                    <a:p>
                      <a:pPr algn="l" rtl="0" fontAlgn="ctr"/>
                      <a:r>
                        <a:rPr lang="es-ES" sz="1400" b="0" i="0" u="none" strike="noStrike" dirty="0">
                          <a:solidFill>
                            <a:srgbClr val="000000"/>
                          </a:solidFill>
                          <a:effectLst/>
                          <a:latin typeface="Arial Narrow" panose="020B0606020202030204" pitchFamily="34" charset="0"/>
                        </a:rPr>
                        <a:t>15 de octubre de 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rtl="0" fontAlgn="ctr"/>
                      <a:r>
                        <a:rPr lang="es-ES" sz="1400" b="0" i="0" u="none" strike="noStrike">
                          <a:solidFill>
                            <a:srgbClr val="000000"/>
                          </a:solidFill>
                          <a:effectLst/>
                          <a:latin typeface="Arial Narrow" panose="020B0606020202030204" pitchFamily="34" charset="0"/>
                        </a:rPr>
                        <a:t>PIE Ciudad del Niño Valdivia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ctr"/>
                      <a:r>
                        <a:rPr lang="es-CL" sz="1400" b="0" i="0" u="none" strike="noStrike">
                          <a:solidFill>
                            <a:srgbClr val="000000"/>
                          </a:solidFill>
                          <a:effectLst/>
                          <a:latin typeface="Arial Narrow" panose="020B0606020202030204" pitchFamily="34" charset="0"/>
                        </a:rPr>
                        <a:t>Jocelyn Vera Fontecilla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fontAlgn="ctr"/>
                      <a:r>
                        <a:rPr lang="es-ES" sz="1400" b="0" i="0" u="none" strike="noStrike">
                          <a:solidFill>
                            <a:srgbClr val="000000"/>
                          </a:solidFill>
                          <a:effectLst/>
                          <a:latin typeface="Arial Narrow" panose="020B0606020202030204" pitchFamily="34" charset="0"/>
                        </a:rPr>
                        <a:t>La usuaria Jocelyn Vera (tía del adolescente Mario Cid Ruiz) realiza reclamo el día 14 mayo de 2022 en la OIRS del SMN. Esta información es comunicada por SMN al programa PIE. Al respecto, de manera textual la usuaria señala: "Quiero denunciar al programa PIE Valdivia ubicado en General Lagos por no investigar y revisar la causa en donde se refleja un claro hostigamiento por parte de la madre de quien tenía la tutela de sus hijos, quien es su desequilibro acusa a mi familia de abuso sexual, siendo respaldada por este programa sin investigarla, por lo que han expuesto a mis hijas a un proceso judicial y a enfrentar al padre biológico con el cual no mantenemos contacto". A lo anterior añade, haber recibido un trato inadecuado por parte del Psicólogo del programa PIE Valdivia, (a través de Watsap).  A raíz de lo anterior, SMN activa proceso de Fiscalización por Reclamo, realizando la Supervisión los días 2 y 7 de junio de 2022.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ES" sz="1400" b="0" i="0" u="none" strike="noStrike" dirty="0" smtClean="0">
                          <a:solidFill>
                            <a:srgbClr val="000000"/>
                          </a:solidFill>
                          <a:effectLst/>
                          <a:latin typeface="Arial Narrow" panose="020B0606020202030204" pitchFamily="34" charset="0"/>
                        </a:rPr>
                        <a:t>Programa </a:t>
                      </a:r>
                      <a:r>
                        <a:rPr lang="es-ES" sz="1400" b="0" i="0" u="none" strike="noStrike" dirty="0">
                          <a:solidFill>
                            <a:srgbClr val="000000"/>
                          </a:solidFill>
                          <a:effectLst/>
                          <a:latin typeface="Arial Narrow" panose="020B0606020202030204" pitchFamily="34" charset="0"/>
                        </a:rPr>
                        <a:t>PIE entrega un informe de respuesta al SMN con fecha 13 junio de 2022, 2.) Programa PIE Valdivia envía una carta de respuesta a Sra. Jocelyn Vera, con fecha 7 julio de 2022 (carta de desagravio). 3.) Directora de programa envía verificadores a Coordinador Técnico de la DOS, donde se adjunta F-SGC-011 de la reunión realizada con el profesional, donde se revisa situación ocurrida con la usuaria, y se establecen acuerdos. 4.) Directora de programa envía verificadores solicitados al SMN, de manera de dar respuesta a lo solicitado. 5.) Con fecha 28 junio de 2022, SMN envía informe del proceso de Fiscalización, con resultado positivo. </a:t>
                      </a:r>
                    </a:p>
                  </a:txBody>
                  <a:tcPr marL="9525" marR="9525"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a:solidFill>
                            <a:srgbClr val="000000"/>
                          </a:solidFill>
                          <a:effectLst/>
                          <a:latin typeface="Arial Narrow" panose="020B0606020202030204" pitchFamily="34" charset="0"/>
                        </a:rPr>
                        <a:t>Cerrado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 </a:t>
            </a:r>
            <a:r>
              <a:rPr lang="es-ES" altLang="es-ES_tradnl" b="1" dirty="0" smtClean="0">
                <a:solidFill>
                  <a:srgbClr val="00B0F0"/>
                </a:solidFill>
                <a:latin typeface="Arial Narrow" panose="020B0604020202020204" pitchFamily="34" charset="0"/>
                <a:ea typeface="MS PGothic" panose="020B0600070205080204" pitchFamily="34" charset="-128"/>
              </a:rPr>
              <a:t>2022</a:t>
            </a:r>
            <a:endParaRPr lang="es-ES" altLang="es-ES_tradnl" b="1" dirty="0">
              <a:solidFill>
                <a:srgbClr val="00B0F0"/>
              </a:solidFill>
              <a:latin typeface="Arial Narrow" panose="020B0604020202020204" pitchFamily="34" charset="0"/>
              <a:ea typeface="MS PGothic" panose="020B0600070205080204" pitchFamily="34" charset="-128"/>
            </a:endParaRPr>
          </a:p>
        </p:txBody>
      </p:sp>
      <p:pic>
        <p:nvPicPr>
          <p:cNvPr id="7"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564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761CFD2-CF77-0608-BC4B-A487F9EEB35C}"/>
              </a:ext>
            </a:extLst>
          </p:cNvPr>
          <p:cNvGraphicFramePr>
            <a:graphicFrameLocks noGrp="1"/>
          </p:cNvGraphicFramePr>
          <p:nvPr>
            <p:extLst>
              <p:ext uri="{D42A27DB-BD31-4B8C-83A1-F6EECF244321}">
                <p14:modId xmlns:p14="http://schemas.microsoft.com/office/powerpoint/2010/main" val="399214135"/>
              </p:ext>
            </p:extLst>
          </p:nvPr>
        </p:nvGraphicFramePr>
        <p:xfrm>
          <a:off x="123825" y="1243013"/>
          <a:ext cx="9020175" cy="5568370"/>
        </p:xfrm>
        <a:graphic>
          <a:graphicData uri="http://schemas.openxmlformats.org/drawingml/2006/table">
            <a:tbl>
              <a:tblPr/>
              <a:tblGrid>
                <a:gridCol w="741947">
                  <a:extLst>
                    <a:ext uri="{9D8B030D-6E8A-4147-A177-3AD203B41FA5}">
                      <a16:colId xmlns:a16="http://schemas.microsoft.com/office/drawing/2014/main" val="20000"/>
                    </a:ext>
                  </a:extLst>
                </a:gridCol>
                <a:gridCol w="794085">
                  <a:extLst>
                    <a:ext uri="{9D8B030D-6E8A-4147-A177-3AD203B41FA5}">
                      <a16:colId xmlns:a16="http://schemas.microsoft.com/office/drawing/2014/main" val="20001"/>
                    </a:ext>
                  </a:extLst>
                </a:gridCol>
                <a:gridCol w="1171073">
                  <a:extLst>
                    <a:ext uri="{9D8B030D-6E8A-4147-A177-3AD203B41FA5}">
                      <a16:colId xmlns:a16="http://schemas.microsoft.com/office/drawing/2014/main" val="20002"/>
                    </a:ext>
                  </a:extLst>
                </a:gridCol>
                <a:gridCol w="2967790">
                  <a:extLst>
                    <a:ext uri="{9D8B030D-6E8A-4147-A177-3AD203B41FA5}">
                      <a16:colId xmlns:a16="http://schemas.microsoft.com/office/drawing/2014/main" val="20003"/>
                    </a:ext>
                  </a:extLst>
                </a:gridCol>
                <a:gridCol w="2518610">
                  <a:extLst>
                    <a:ext uri="{9D8B030D-6E8A-4147-A177-3AD203B41FA5}">
                      <a16:colId xmlns:a16="http://schemas.microsoft.com/office/drawing/2014/main" val="20004"/>
                    </a:ext>
                  </a:extLst>
                </a:gridCol>
                <a:gridCol w="826670">
                  <a:extLst>
                    <a:ext uri="{9D8B030D-6E8A-4147-A177-3AD203B41FA5}">
                      <a16:colId xmlns:a16="http://schemas.microsoft.com/office/drawing/2014/main" val="20005"/>
                    </a:ext>
                  </a:extLst>
                </a:gridCol>
              </a:tblGrid>
              <a:tr h="438205">
                <a:tc>
                  <a:txBody>
                    <a:bodyPr/>
                    <a:lstStyle/>
                    <a:p>
                      <a:pPr algn="ctr" rtl="0" fontAlgn="ctr"/>
                      <a:r>
                        <a:rPr lang="es-CL" sz="1200" b="1" i="0" u="none" strike="noStrike" dirty="0">
                          <a:solidFill>
                            <a:srgbClr val="FFFFFF"/>
                          </a:solidFill>
                          <a:effectLst/>
                          <a:latin typeface="Arial Narrow" panose="020B0606020202030204" pitchFamily="34" charset="0"/>
                        </a:rPr>
                        <a:t>Fecha</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Proyecto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Reclamante</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Descripción (resumen)</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Respuesta Institucional (</a:t>
                      </a:r>
                      <a:r>
                        <a:rPr lang="es-CL" sz="1200" b="1" i="0" u="none" strike="noStrike" dirty="0" err="1">
                          <a:solidFill>
                            <a:srgbClr val="FFFFFF"/>
                          </a:solidFill>
                          <a:effectLst/>
                          <a:latin typeface="Arial Narrow" panose="020B0606020202030204" pitchFamily="34" charset="0"/>
                        </a:rPr>
                        <a:t>N°</a:t>
                      </a:r>
                      <a:r>
                        <a:rPr lang="es-CL" sz="1200" b="1" i="0" u="none" strike="noStrike" dirty="0">
                          <a:solidFill>
                            <a:srgbClr val="FFFFFF"/>
                          </a:solidFill>
                          <a:effectLst/>
                          <a:latin typeface="Arial Narrow" panose="020B0606020202030204" pitchFamily="34" charset="0"/>
                        </a:rPr>
                        <a:t> oficio, resumen contenido)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Estado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80382">
                <a:tc>
                  <a:txBody>
                    <a:bodyPr/>
                    <a:lstStyle/>
                    <a:p>
                      <a:pPr algn="l" rtl="0" fontAlgn="ctr"/>
                      <a:r>
                        <a:rPr lang="es-CL" sz="1400" b="0" i="0" u="none" strike="noStrike" dirty="0">
                          <a:solidFill>
                            <a:srgbClr val="000000"/>
                          </a:solidFill>
                          <a:effectLst/>
                          <a:latin typeface="Arial Narrow" panose="020B0606020202030204" pitchFamily="34" charset="0"/>
                        </a:rPr>
                        <a:t>13-09-2022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PRM Pudahuel Lo Prado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Nicole Contreras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rtl="0" fontAlgn="t"/>
                      <a:r>
                        <a:rPr lang="es-ES" sz="1400" b="0" i="0" u="none" strike="noStrike" dirty="0">
                          <a:solidFill>
                            <a:srgbClr val="000000"/>
                          </a:solidFill>
                          <a:effectLst/>
                          <a:latin typeface="Arial Narrow" panose="020B0606020202030204" pitchFamily="34" charset="0"/>
                        </a:rPr>
                        <a:t>Con fecha 13 de septiembre de 2022, se recepciona correo electrónico de parte del Supervisor Técnico del Servicio de Mejor Niñez, el cual indica que, a través de la OIRS de la Región Metropolitana, un adulto estableció un reclamo, señalando haber sido víctima de malos tratos por parte de una dupla psicosocial. Asimismo, refiere que, las profesionales la habrían sindicado como encubridora de una vulneración en contra de su hija. Finalmente, agrega la adulta que grabó una entrevista que se le realizó, lo que habría sido con el objetivo de conocer la reacción de las profesionales. </a:t>
                      </a:r>
                      <a:br>
                        <a:rPr lang="es-ES" sz="1400" b="0" i="0" u="none" strike="noStrike" dirty="0">
                          <a:solidFill>
                            <a:srgbClr val="000000"/>
                          </a:solidFill>
                          <a:effectLst/>
                          <a:latin typeface="Arial Narrow" panose="020B0606020202030204" pitchFamily="34" charset="0"/>
                        </a:rPr>
                      </a:br>
                      <a:endParaRPr lang="es-ES" sz="1400" b="0"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rtl="0" fontAlgn="t"/>
                      <a:r>
                        <a:rPr lang="es-ES" sz="1400" b="0" i="0" u="none" strike="noStrike" dirty="0">
                          <a:solidFill>
                            <a:srgbClr val="000000"/>
                          </a:solidFill>
                          <a:effectLst/>
                          <a:latin typeface="Arial Narrow" panose="020B0606020202030204" pitchFamily="34" charset="0"/>
                        </a:rPr>
                        <a:t>1.) Directora de programa se contactó telefónicamente y por correo electrónico, con Coordinadora Técnica de la Fundación, quien entregó primeras indicaciones a seguir. 2.) Directora de programa se reunió con la dupla psicosocial a cargo del proceso de intervención, a fin de recabar antecedentes. 3.) Directora, abogada y dupla psicosocial, revisaron los últimos movimientos de la causa en la página del poder judicial. 4.) Se generó oficio de respuesta al SMN, con </a:t>
                      </a:r>
                      <a:r>
                        <a:rPr lang="es-ES" sz="1400" b="0" i="0" u="none" strike="noStrike" dirty="0" err="1">
                          <a:solidFill>
                            <a:srgbClr val="000000"/>
                          </a:solidFill>
                          <a:effectLst/>
                          <a:latin typeface="Arial Narrow" panose="020B0606020202030204" pitchFamily="34" charset="0"/>
                        </a:rPr>
                        <a:t>nro</a:t>
                      </a:r>
                      <a:r>
                        <a:rPr lang="es-ES" sz="1400" b="0" i="0" u="none" strike="noStrike" dirty="0">
                          <a:solidFill>
                            <a:srgbClr val="000000"/>
                          </a:solidFill>
                          <a:effectLst/>
                          <a:latin typeface="Arial Narrow" panose="020B0606020202030204" pitchFamily="34" charset="0"/>
                        </a:rPr>
                        <a:t> de oficio 10/2022, donde se confirma ingreso de la NNA al programa, motivo de derivación, gestiones realizadas, envío de informes a Tribunal de Familia, como así también el compromiso de mantener una atención de calidad al NNA y su familia. 5.) Tomar contacto con adulta que establece el reclamo, a fin de responder a su solicitud. </a:t>
                      </a:r>
                    </a:p>
                  </a:txBody>
                  <a:tcPr marL="9525" marR="9525" marT="9525" marB="0">
                    <a:lnT w="12700" cap="flat" cmpd="sng" algn="ctr">
                      <a:solidFill>
                        <a:schemeClr val="tx1"/>
                      </a:solidFill>
                      <a:prstDash val="solid"/>
                      <a:round/>
                      <a:headEnd type="none" w="med" len="med"/>
                      <a:tailEnd type="none" w="med" len="med"/>
                    </a:lnT>
                  </a:tcPr>
                </a:tc>
                <a:tc>
                  <a:txBody>
                    <a:bodyPr/>
                    <a:lstStyle/>
                    <a:p>
                      <a:pPr algn="l" rtl="0" fontAlgn="t"/>
                      <a:r>
                        <a:rPr lang="es-CL" sz="1200" b="0" i="0" u="none" strike="noStrike" dirty="0">
                          <a:solidFill>
                            <a:srgbClr val="000000"/>
                          </a:solidFill>
                          <a:effectLst/>
                          <a:latin typeface="Arial Narrow" panose="020B0606020202030204" pitchFamily="34" charset="0"/>
                        </a:rPr>
                        <a:t>Abierto</a:t>
                      </a:r>
                    </a:p>
                  </a:txBody>
                  <a:tcPr marL="9525" marR="9525" marT="9525"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6"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 </a:t>
            </a:r>
            <a:r>
              <a:rPr lang="es-ES" altLang="es-ES_tradnl" b="1" dirty="0" smtClean="0">
                <a:solidFill>
                  <a:srgbClr val="00B0F0"/>
                </a:solidFill>
                <a:latin typeface="Arial Narrow" panose="020B0604020202020204" pitchFamily="34" charset="0"/>
                <a:ea typeface="MS PGothic" panose="020B0600070205080204" pitchFamily="34" charset="-128"/>
              </a:rPr>
              <a:t>2022</a:t>
            </a:r>
            <a:endParaRPr lang="es-ES" altLang="es-ES_tradnl" b="1" dirty="0">
              <a:solidFill>
                <a:srgbClr val="00B0F0"/>
              </a:solidFill>
              <a:latin typeface="Arial Narrow" panose="020B0604020202020204" pitchFamily="34" charset="0"/>
              <a:ea typeface="MS PGothic" panose="020B0600070205080204" pitchFamily="34" charset="-128"/>
            </a:endParaRPr>
          </a:p>
        </p:txBody>
      </p:sp>
      <p:pic>
        <p:nvPicPr>
          <p:cNvPr id="7"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072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761CFD2-CF77-0608-BC4B-A487F9EEB35C}"/>
              </a:ext>
            </a:extLst>
          </p:cNvPr>
          <p:cNvGraphicFramePr>
            <a:graphicFrameLocks noGrp="1"/>
          </p:cNvGraphicFramePr>
          <p:nvPr>
            <p:extLst>
              <p:ext uri="{D42A27DB-BD31-4B8C-83A1-F6EECF244321}">
                <p14:modId xmlns:p14="http://schemas.microsoft.com/office/powerpoint/2010/main" val="4126250105"/>
              </p:ext>
            </p:extLst>
          </p:nvPr>
        </p:nvGraphicFramePr>
        <p:xfrm>
          <a:off x="61912" y="1243013"/>
          <a:ext cx="9020175" cy="7915330"/>
        </p:xfrm>
        <a:graphic>
          <a:graphicData uri="http://schemas.openxmlformats.org/drawingml/2006/table">
            <a:tbl>
              <a:tblPr/>
              <a:tblGrid>
                <a:gridCol w="741947">
                  <a:extLst>
                    <a:ext uri="{9D8B030D-6E8A-4147-A177-3AD203B41FA5}">
                      <a16:colId xmlns:a16="http://schemas.microsoft.com/office/drawing/2014/main" val="20000"/>
                    </a:ext>
                  </a:extLst>
                </a:gridCol>
                <a:gridCol w="794085">
                  <a:extLst>
                    <a:ext uri="{9D8B030D-6E8A-4147-A177-3AD203B41FA5}">
                      <a16:colId xmlns:a16="http://schemas.microsoft.com/office/drawing/2014/main" val="20001"/>
                    </a:ext>
                  </a:extLst>
                </a:gridCol>
                <a:gridCol w="1171073">
                  <a:extLst>
                    <a:ext uri="{9D8B030D-6E8A-4147-A177-3AD203B41FA5}">
                      <a16:colId xmlns:a16="http://schemas.microsoft.com/office/drawing/2014/main" val="20002"/>
                    </a:ext>
                  </a:extLst>
                </a:gridCol>
                <a:gridCol w="2967790">
                  <a:extLst>
                    <a:ext uri="{9D8B030D-6E8A-4147-A177-3AD203B41FA5}">
                      <a16:colId xmlns:a16="http://schemas.microsoft.com/office/drawing/2014/main" val="20003"/>
                    </a:ext>
                  </a:extLst>
                </a:gridCol>
                <a:gridCol w="2518610">
                  <a:extLst>
                    <a:ext uri="{9D8B030D-6E8A-4147-A177-3AD203B41FA5}">
                      <a16:colId xmlns:a16="http://schemas.microsoft.com/office/drawing/2014/main" val="20004"/>
                    </a:ext>
                  </a:extLst>
                </a:gridCol>
                <a:gridCol w="826670">
                  <a:extLst>
                    <a:ext uri="{9D8B030D-6E8A-4147-A177-3AD203B41FA5}">
                      <a16:colId xmlns:a16="http://schemas.microsoft.com/office/drawing/2014/main" val="20005"/>
                    </a:ext>
                  </a:extLst>
                </a:gridCol>
              </a:tblGrid>
              <a:tr h="438205">
                <a:tc>
                  <a:txBody>
                    <a:bodyPr/>
                    <a:lstStyle/>
                    <a:p>
                      <a:pPr algn="ctr" rtl="0" fontAlgn="ctr"/>
                      <a:r>
                        <a:rPr lang="es-CL" sz="1200" b="1" i="0" u="none" strike="noStrike" dirty="0">
                          <a:solidFill>
                            <a:srgbClr val="FFFFFF"/>
                          </a:solidFill>
                          <a:effectLst/>
                          <a:latin typeface="Arial Narrow" panose="020B0606020202030204" pitchFamily="34" charset="0"/>
                        </a:rPr>
                        <a:t>Fecha</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Proyecto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Reclamante</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Descripción (resumen)</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Respuesta Institucional (</a:t>
                      </a:r>
                      <a:r>
                        <a:rPr lang="es-CL" sz="1200" b="1" i="0" u="none" strike="noStrike" dirty="0" err="1">
                          <a:solidFill>
                            <a:srgbClr val="FFFFFF"/>
                          </a:solidFill>
                          <a:effectLst/>
                          <a:latin typeface="Arial Narrow" panose="020B0606020202030204" pitchFamily="34" charset="0"/>
                        </a:rPr>
                        <a:t>N°</a:t>
                      </a:r>
                      <a:r>
                        <a:rPr lang="es-CL" sz="1200" b="1" i="0" u="none" strike="noStrike" dirty="0">
                          <a:solidFill>
                            <a:srgbClr val="FFFFFF"/>
                          </a:solidFill>
                          <a:effectLst/>
                          <a:latin typeface="Arial Narrow" panose="020B0606020202030204" pitchFamily="34" charset="0"/>
                        </a:rPr>
                        <a:t> oficio, resumen contenido)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Estado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80382">
                <a:tc>
                  <a:txBody>
                    <a:bodyPr/>
                    <a:lstStyle/>
                    <a:p>
                      <a:pPr algn="l" rtl="0" fontAlgn="ctr"/>
                      <a:r>
                        <a:rPr lang="es-CL" sz="1400" b="0" i="0" u="none" strike="noStrike" dirty="0">
                          <a:solidFill>
                            <a:srgbClr val="000000"/>
                          </a:solidFill>
                          <a:effectLst/>
                          <a:latin typeface="Arial Narrow" panose="020B0606020202030204" pitchFamily="34" charset="0"/>
                        </a:rPr>
                        <a:t>26-09-2022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rtl="0" fontAlgn="ctr"/>
                      <a:r>
                        <a:rPr lang="es-CL" sz="1400" b="0" i="0" u="none" strike="noStrike" dirty="0">
                          <a:solidFill>
                            <a:srgbClr val="000000"/>
                          </a:solidFill>
                          <a:effectLst/>
                          <a:latin typeface="Arial Narrow" panose="020B0606020202030204" pitchFamily="34" charset="0"/>
                        </a:rPr>
                        <a:t>PRM Panguipulli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rtl="0" fontAlgn="ctr"/>
                      <a:r>
                        <a:rPr lang="es-CL" sz="1400" b="0" i="0" u="none" strike="noStrike" dirty="0">
                          <a:solidFill>
                            <a:srgbClr val="000000"/>
                          </a:solidFill>
                          <a:effectLst/>
                          <a:latin typeface="Arial Narrow" panose="020B0606020202030204" pitchFamily="34" charset="0"/>
                        </a:rPr>
                        <a:t>Danilo Henríquez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fontAlgn="t"/>
                      <a:r>
                        <a:rPr lang="es-ES" sz="1400" b="0" i="0" u="none" strike="noStrike" dirty="0">
                          <a:solidFill>
                            <a:srgbClr val="000000"/>
                          </a:solidFill>
                          <a:effectLst/>
                          <a:latin typeface="Arial Narrow" panose="020B0606020202030204" pitchFamily="34" charset="0"/>
                        </a:rPr>
                        <a:t>El adulto reclama que desde el programa se resolvió unilateralmente interrumpir la intervención de su hija, sin haber comunicado oportunamente la decisión y sin haber realizado a lo menos el cierre del proceso. La explicación desde el programa se asocia a dos aspectos: a) la recurrente falta de adherencia del adulto; b) repetidos cambios de domicilio que hacían dificultosa la ubicación de la adolescente para efectos de la intervención. Según el análisis de este Coordinador Técnico, el programa realizó todas las acciones que contempla el procedimiento de intervención, pero cometió una falta importante en relación a no informar oportunamente tanto a la adolescente como a su padre la serie de decisiones que se estaban llevando a cabo como respuesta a los problemas detectados para la intervención. Poco más de un mes antes de realizado el reclamo, el programa informó al Tribunal de </a:t>
                      </a:r>
                      <a:r>
                        <a:rPr lang="es-ES" sz="1400" b="0" i="0" u="none" strike="noStrike" dirty="0" err="1">
                          <a:solidFill>
                            <a:srgbClr val="000000"/>
                          </a:solidFill>
                          <a:effectLst/>
                          <a:latin typeface="Arial Narrow" panose="020B0606020202030204" pitchFamily="34" charset="0"/>
                        </a:rPr>
                        <a:t>Flia</a:t>
                      </a:r>
                      <a:r>
                        <a:rPr lang="es-ES" sz="1400" b="0" i="0" u="none" strike="noStrike" dirty="0">
                          <a:solidFill>
                            <a:srgbClr val="000000"/>
                          </a:solidFill>
                          <a:effectLst/>
                          <a:latin typeface="Arial Narrow" panose="020B0606020202030204" pitchFamily="34" charset="0"/>
                        </a:rPr>
                        <a:t>. el cambio de domicilio definitivo de la adolescente, siendo resuelto el 03 de agosto el egreso desde el PRM (se revisó el acta de audiencia para estos efectos), lo que en ningún caso fue informado al padre y a su hija. Desde la fecha del acta, el PRM habría dejado de efectuar acciones de acompañamiento con la adolescente, a la espera de un eventual aviso por parte del Tribunal, lo que finalmente acentuó el problema, dado que se produjo un desfase y un "silencio comunicativo" con la familia que no se justifica.</a:t>
                      </a:r>
                    </a:p>
                  </a:txBody>
                  <a:tcPr marL="9525" marR="9525" marT="9525"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t"/>
                      <a:r>
                        <a:rPr lang="es-ES" sz="1400" b="0" i="0" u="none" strike="noStrike" dirty="0">
                          <a:solidFill>
                            <a:srgbClr val="000000"/>
                          </a:solidFill>
                          <a:effectLst/>
                          <a:latin typeface="Arial Narrow" panose="020B0606020202030204" pitchFamily="34" charset="0"/>
                        </a:rPr>
                        <a:t>Coordinador Técnico indica al director del programa que se reúna con el adulto a fin de tratar la profundidad y la solucionática del problema, lo que este lleva a cabo, siendo acordadas en conjunto acciones concretas de abordaje, de las que estuvo de acuerdo el adulto: 1) oficiar a Tribunal de Familia de Mariquina, solicitando el ingreso de la adolescente en el programa que corresponde según territorio; 2) coordinar con el adulto para efectuar el cierre del proceso con la adolescente; 3) llevar a cabo el cierre del proceso con la adolescente; 4) realizar el traspaso asistido de la adolescente al nuevo programa interventor.</a:t>
                      </a:r>
                    </a:p>
                  </a:txBody>
                  <a:tcPr marL="9525" marR="9525" marT="9525" marB="0">
                    <a:lnT w="12700" cap="flat" cmpd="sng" algn="ctr">
                      <a:solidFill>
                        <a:schemeClr val="tx1"/>
                      </a:solidFill>
                      <a:prstDash val="solid"/>
                      <a:round/>
                      <a:headEnd type="none" w="med" len="med"/>
                      <a:tailEnd type="none" w="med" len="med"/>
                    </a:lnT>
                  </a:tcPr>
                </a:tc>
                <a:tc>
                  <a:txBody>
                    <a:bodyPr/>
                    <a:lstStyle/>
                    <a:p>
                      <a:pPr algn="l" rtl="0" fontAlgn="ctr"/>
                      <a:r>
                        <a:rPr lang="es-CL" sz="1200" b="0" i="0" u="none" strike="noStrike" dirty="0">
                          <a:solidFill>
                            <a:srgbClr val="000000"/>
                          </a:solidFill>
                          <a:effectLst/>
                          <a:latin typeface="Arial Narrow" panose="020B0606020202030204" pitchFamily="34" charset="0"/>
                        </a:rPr>
                        <a:t>Abierto</a:t>
                      </a:r>
                    </a:p>
                  </a:txBody>
                  <a:tcPr marL="9525" marR="9525" marT="9525"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6"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 </a:t>
            </a:r>
            <a:r>
              <a:rPr lang="es-ES" altLang="es-ES_tradnl" b="1" dirty="0" smtClean="0">
                <a:solidFill>
                  <a:srgbClr val="00B0F0"/>
                </a:solidFill>
                <a:latin typeface="Arial Narrow" panose="020B0604020202020204" pitchFamily="34" charset="0"/>
                <a:ea typeface="MS PGothic" panose="020B0600070205080204" pitchFamily="34" charset="-128"/>
              </a:rPr>
              <a:t>2022</a:t>
            </a:r>
            <a:endParaRPr lang="es-ES" altLang="es-ES_tradnl" b="1" dirty="0">
              <a:solidFill>
                <a:srgbClr val="00B0F0"/>
              </a:solidFill>
              <a:latin typeface="Arial Narrow" panose="020B0604020202020204" pitchFamily="34" charset="0"/>
              <a:ea typeface="MS PGothic" panose="020B0600070205080204" pitchFamily="34" charset="-128"/>
            </a:endParaRPr>
          </a:p>
        </p:txBody>
      </p:sp>
      <p:pic>
        <p:nvPicPr>
          <p:cNvPr id="7"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799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761CFD2-CF77-0608-BC4B-A487F9EEB35C}"/>
              </a:ext>
            </a:extLst>
          </p:cNvPr>
          <p:cNvGraphicFramePr>
            <a:graphicFrameLocks noGrp="1"/>
          </p:cNvGraphicFramePr>
          <p:nvPr>
            <p:extLst>
              <p:ext uri="{D42A27DB-BD31-4B8C-83A1-F6EECF244321}">
                <p14:modId xmlns:p14="http://schemas.microsoft.com/office/powerpoint/2010/main" val="3462859279"/>
              </p:ext>
            </p:extLst>
          </p:nvPr>
        </p:nvGraphicFramePr>
        <p:xfrm>
          <a:off x="123825" y="1243013"/>
          <a:ext cx="9020175" cy="6848530"/>
        </p:xfrm>
        <a:graphic>
          <a:graphicData uri="http://schemas.openxmlformats.org/drawingml/2006/table">
            <a:tbl>
              <a:tblPr/>
              <a:tblGrid>
                <a:gridCol w="741947">
                  <a:extLst>
                    <a:ext uri="{9D8B030D-6E8A-4147-A177-3AD203B41FA5}">
                      <a16:colId xmlns:a16="http://schemas.microsoft.com/office/drawing/2014/main" val="20000"/>
                    </a:ext>
                  </a:extLst>
                </a:gridCol>
                <a:gridCol w="794085">
                  <a:extLst>
                    <a:ext uri="{9D8B030D-6E8A-4147-A177-3AD203B41FA5}">
                      <a16:colId xmlns:a16="http://schemas.microsoft.com/office/drawing/2014/main" val="20001"/>
                    </a:ext>
                  </a:extLst>
                </a:gridCol>
                <a:gridCol w="1171073">
                  <a:extLst>
                    <a:ext uri="{9D8B030D-6E8A-4147-A177-3AD203B41FA5}">
                      <a16:colId xmlns:a16="http://schemas.microsoft.com/office/drawing/2014/main" val="20002"/>
                    </a:ext>
                  </a:extLst>
                </a:gridCol>
                <a:gridCol w="2967790">
                  <a:extLst>
                    <a:ext uri="{9D8B030D-6E8A-4147-A177-3AD203B41FA5}">
                      <a16:colId xmlns:a16="http://schemas.microsoft.com/office/drawing/2014/main" val="20003"/>
                    </a:ext>
                  </a:extLst>
                </a:gridCol>
                <a:gridCol w="2518610">
                  <a:extLst>
                    <a:ext uri="{9D8B030D-6E8A-4147-A177-3AD203B41FA5}">
                      <a16:colId xmlns:a16="http://schemas.microsoft.com/office/drawing/2014/main" val="20004"/>
                    </a:ext>
                  </a:extLst>
                </a:gridCol>
                <a:gridCol w="826670">
                  <a:extLst>
                    <a:ext uri="{9D8B030D-6E8A-4147-A177-3AD203B41FA5}">
                      <a16:colId xmlns:a16="http://schemas.microsoft.com/office/drawing/2014/main" val="20005"/>
                    </a:ext>
                  </a:extLst>
                </a:gridCol>
              </a:tblGrid>
              <a:tr h="438205">
                <a:tc>
                  <a:txBody>
                    <a:bodyPr/>
                    <a:lstStyle/>
                    <a:p>
                      <a:pPr algn="ctr" rtl="0" fontAlgn="ctr"/>
                      <a:r>
                        <a:rPr lang="es-CL" sz="1200" b="1" i="0" u="none" strike="noStrike" dirty="0">
                          <a:solidFill>
                            <a:srgbClr val="FFFFFF"/>
                          </a:solidFill>
                          <a:effectLst/>
                          <a:latin typeface="Arial Narrow" panose="020B0606020202030204" pitchFamily="34" charset="0"/>
                        </a:rPr>
                        <a:t>Fecha</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Proyecto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Reclamante</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Descripción (resumen)</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Respuesta Institucional (</a:t>
                      </a:r>
                      <a:r>
                        <a:rPr lang="es-CL" sz="1200" b="1" i="0" u="none" strike="noStrike" dirty="0" err="1">
                          <a:solidFill>
                            <a:srgbClr val="FFFFFF"/>
                          </a:solidFill>
                          <a:effectLst/>
                          <a:latin typeface="Arial Narrow" panose="020B0606020202030204" pitchFamily="34" charset="0"/>
                        </a:rPr>
                        <a:t>N°</a:t>
                      </a:r>
                      <a:r>
                        <a:rPr lang="es-CL" sz="1200" b="1" i="0" u="none" strike="noStrike" dirty="0">
                          <a:solidFill>
                            <a:srgbClr val="FFFFFF"/>
                          </a:solidFill>
                          <a:effectLst/>
                          <a:latin typeface="Arial Narrow" panose="020B0606020202030204" pitchFamily="34" charset="0"/>
                        </a:rPr>
                        <a:t> oficio, resumen contenido)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Estado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14832">
                <a:tc>
                  <a:txBody>
                    <a:bodyPr/>
                    <a:lstStyle/>
                    <a:p>
                      <a:pPr algn="l" rtl="0" fontAlgn="ctr"/>
                      <a:r>
                        <a:rPr lang="es-CL" sz="1400" b="0" i="0" u="none" strike="noStrike" dirty="0">
                          <a:solidFill>
                            <a:srgbClr val="000000"/>
                          </a:solidFill>
                          <a:effectLst/>
                          <a:latin typeface="Arial Narrow" panose="020B0606020202030204" pitchFamily="34" charset="0"/>
                        </a:rPr>
                        <a:t>14-10-2022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PRM Llanquihue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rtl="0" fontAlgn="ctr"/>
                      <a:r>
                        <a:rPr lang="es-ES" sz="1400" b="0" i="0" u="none" strike="noStrike">
                          <a:solidFill>
                            <a:srgbClr val="000000"/>
                          </a:solidFill>
                          <a:effectLst/>
                          <a:latin typeface="Arial Narrow" panose="020B0606020202030204" pitchFamily="34" charset="0"/>
                        </a:rPr>
                        <a:t>Marliz Muñoz y Juan Moreno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fontAlgn="t"/>
                      <a:r>
                        <a:rPr lang="es-ES" sz="1400" b="0" i="0" u="none" strike="noStrike">
                          <a:solidFill>
                            <a:srgbClr val="000000"/>
                          </a:solidFill>
                          <a:effectLst/>
                          <a:latin typeface="Arial Narrow" panose="020B0606020202030204" pitchFamily="34" charset="0"/>
                        </a:rPr>
                        <a:t>Sra. Marliz, madre de Dafne Añasco de 11 años y quien no tiene el cuidado personal de la NNA, es quien realiza reclamo. Ella se contacta a traves de correo electrónico de la direccion de PRM Llanquihue, el 16 de junio, el 03 de agosto y el 07 de septiembre de 2022. Estos correos no son respondidos por PRM Llanquihue. El 14 de octubre manda un último correo, donde expone la situación de no respuesta, directora actual responde de manera inmediata, donde se señala que se le dará un espacio para que pueda exponer lo que requiere. El reclamo de la la Sra. Marliz, se basa en la no respuesta de aquellos correos, ni por la dupla tratante ni por la Directora. Este reclamo llega a OIRS de Mejor niñez, directora de PRM Llanquihue se contacta con encargada de OIRS, donde se coordinan acciones para responder a madre. Sra. Marliz y su pareja (Juan Moreno) sienten que deben limpiar su imagen dada la vulneración de su hija, (ambos poseen medida cautelar de no acercamiento a la niña, y cuidado personal se encuentra en el padre, todo ello dictado por Tribunal de Familia) La madre señala que su mayor interés es que se haya dado acuso de recibo a la informacion enviada. Ademas, señala que dupla tratante y Directora anterior no la citaron ninguna vez para hablar con ella.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s-ES" sz="1400" b="0" i="0" u="none" strike="noStrike">
                          <a:solidFill>
                            <a:srgbClr val="000000"/>
                          </a:solidFill>
                          <a:effectLst/>
                          <a:latin typeface="Arial Narrow" panose="020B0606020202030204" pitchFamily="34" charset="0"/>
                        </a:rPr>
                        <a:t>1.) Correo institucional con 1ra respuesta a Sra. Marliz, indicando espacio para ser escuchada. 2.) Reunion con Sra. Marliz y Juan Moreno en dependencias de OIRS Mejor niñez, acompañada por Superivisor MN Estaban Galle. 3.) Explicación de los alcances de medida cautelar de no acercamiento y proceso de intervención. 4.) Disculpas formales por el no acuso de recibo de los correos. 5.) Se le da información de proceso de su hija, ahora que no se encuentran con cautelares vigentes, señalando egreso existoso. 6.) Se le orienta a revisar a través de las instituciones juridicas, la solucitud de contacto con su hija, señalandole la presencia de curador ad litem y el rol que ostenta en el proceso de su hija. 7.) MN se compromete a informar egreso de su hija y a generar la informacion a curador ad litem.  </a:t>
                      </a:r>
                    </a:p>
                  </a:txBody>
                  <a:tcPr marL="9525" marR="9525"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a:solidFill>
                            <a:srgbClr val="000000"/>
                          </a:solidFill>
                          <a:effectLst/>
                          <a:latin typeface="Arial Narrow" panose="020B0606020202030204" pitchFamily="34" charset="0"/>
                        </a:rPr>
                        <a:t>Abierto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 </a:t>
            </a:r>
            <a:r>
              <a:rPr lang="es-ES" altLang="es-ES_tradnl" b="1" dirty="0" smtClean="0">
                <a:solidFill>
                  <a:srgbClr val="00B0F0"/>
                </a:solidFill>
                <a:latin typeface="Arial Narrow" panose="020B0604020202020204" pitchFamily="34" charset="0"/>
                <a:ea typeface="MS PGothic" panose="020B0600070205080204" pitchFamily="34" charset="-128"/>
              </a:rPr>
              <a:t>2022</a:t>
            </a:r>
            <a:endParaRPr lang="es-ES" altLang="es-ES_tradnl" b="1" dirty="0">
              <a:solidFill>
                <a:srgbClr val="00B0F0"/>
              </a:solidFill>
              <a:latin typeface="Arial Narrow" panose="020B0604020202020204" pitchFamily="34" charset="0"/>
              <a:ea typeface="MS PGothic" panose="020B0600070205080204" pitchFamily="34" charset="-128"/>
            </a:endParaRPr>
          </a:p>
        </p:txBody>
      </p:sp>
      <p:pic>
        <p:nvPicPr>
          <p:cNvPr id="7"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02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0F7692D-83CC-9E15-7130-94B7F4DCB904}"/>
              </a:ext>
            </a:extLst>
          </p:cNvPr>
          <p:cNvSpPr txBox="1">
            <a:spLocks/>
          </p:cNvSpPr>
          <p:nvPr/>
        </p:nvSpPr>
        <p:spPr bwMode="auto">
          <a:xfrm>
            <a:off x="670258" y="1927225"/>
            <a:ext cx="7772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en-US" altLang="es-CL" sz="4000" dirty="0" err="1" smtClean="0">
                <a:latin typeface="Arial Narrow" panose="020B0606020202030204" pitchFamily="34" charset="0"/>
              </a:rPr>
              <a:t>Servicio</a:t>
            </a:r>
            <a:r>
              <a:rPr lang="en-US" altLang="es-CL" sz="4000" dirty="0" smtClean="0">
                <a:latin typeface="Arial Narrow" panose="020B0606020202030204" pitchFamily="34" charset="0"/>
              </a:rPr>
              <a:t> No </a:t>
            </a:r>
            <a:r>
              <a:rPr lang="en-US" altLang="es-CL" sz="4000" dirty="0" err="1" smtClean="0">
                <a:latin typeface="Arial Narrow" panose="020B0606020202030204" pitchFamily="34" charset="0"/>
              </a:rPr>
              <a:t>Conforme</a:t>
            </a:r>
            <a:endParaRPr lang="en-US" altLang="es-CL" sz="4000" dirty="0">
              <a:latin typeface="Arial Narrow" panose="020B0606020202030204" pitchFamily="34" charset="0"/>
            </a:endParaRPr>
          </a:p>
        </p:txBody>
      </p:sp>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200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a:extLst>
              <a:ext uri="{FF2B5EF4-FFF2-40B4-BE49-F238E27FC236}">
                <a16:creationId xmlns:a16="http://schemas.microsoft.com/office/drawing/2014/main" id="{DEA0FC47-F7EF-198F-357B-0B35D682D32C}"/>
              </a:ext>
            </a:extLst>
          </p:cNvPr>
          <p:cNvSpPr>
            <a:spLocks noGrp="1"/>
          </p:cNvSpPr>
          <p:nvPr>
            <p:ph idx="1"/>
          </p:nvPr>
        </p:nvSpPr>
        <p:spPr>
          <a:xfrm>
            <a:off x="628650" y="1825625"/>
            <a:ext cx="7886700" cy="4351338"/>
          </a:xfrm>
        </p:spPr>
        <p:txBody>
          <a:bodyPr/>
          <a:lstStyle/>
          <a:p>
            <a:pPr>
              <a:lnSpc>
                <a:spcPct val="150000"/>
              </a:lnSpc>
            </a:pPr>
            <a:r>
              <a:rPr lang="es-CL" altLang="es-CL" sz="2400" dirty="0">
                <a:latin typeface="Arial Narrow" panose="020B0604020202020204" pitchFamily="34" charset="0"/>
              </a:rPr>
              <a:t>En </a:t>
            </a:r>
            <a:r>
              <a:rPr lang="es-CL" altLang="es-CL" sz="2400" dirty="0" smtClean="0">
                <a:latin typeface="Arial Narrow" panose="020B0604020202020204" pitchFamily="34" charset="0"/>
              </a:rPr>
              <a:t>2021 </a:t>
            </a:r>
            <a:r>
              <a:rPr lang="es-CL" altLang="es-CL" sz="2400" dirty="0">
                <a:latin typeface="Arial Narrow" panose="020B0604020202020204" pitchFamily="34" charset="0"/>
              </a:rPr>
              <a:t>se realizaron </a:t>
            </a:r>
            <a:r>
              <a:rPr lang="es-CL" altLang="es-CL" sz="2400" dirty="0" smtClean="0">
                <a:latin typeface="Arial Narrow" panose="020B0604020202020204" pitchFamily="34" charset="0"/>
              </a:rPr>
              <a:t>116 Auditorías </a:t>
            </a:r>
            <a:r>
              <a:rPr lang="es-CL" altLang="es-CL" sz="2400" dirty="0">
                <a:latin typeface="Arial Narrow" panose="020B0604020202020204" pitchFamily="34" charset="0"/>
              </a:rPr>
              <a:t>programas, el </a:t>
            </a:r>
            <a:r>
              <a:rPr lang="es-CL" altLang="es-CL" sz="2400" dirty="0" smtClean="0">
                <a:latin typeface="Arial Narrow" panose="020B0604020202020204" pitchFamily="34" charset="0"/>
              </a:rPr>
              <a:t>2022 </a:t>
            </a:r>
            <a:r>
              <a:rPr lang="es-CL" altLang="es-CL" sz="2400" dirty="0">
                <a:latin typeface="Arial Narrow" panose="020B0604020202020204" pitchFamily="34" charset="0"/>
              </a:rPr>
              <a:t>van </a:t>
            </a:r>
            <a:r>
              <a:rPr lang="es-CL" altLang="es-CL" sz="2400" dirty="0" smtClean="0">
                <a:latin typeface="Arial Narrow" panose="020B0604020202020204" pitchFamily="34" charset="0"/>
              </a:rPr>
              <a:t>113 Auditorías.</a:t>
            </a:r>
          </a:p>
          <a:p>
            <a:pPr>
              <a:lnSpc>
                <a:spcPct val="150000"/>
              </a:lnSpc>
            </a:pPr>
            <a:endParaRPr lang="es-ES" altLang="es-CL" sz="2400" dirty="0">
              <a:latin typeface="Arial Narrow" panose="020B0604020202020204" pitchFamily="34" charset="0"/>
            </a:endParaRPr>
          </a:p>
          <a:p>
            <a:pPr>
              <a:lnSpc>
                <a:spcPct val="150000"/>
              </a:lnSpc>
            </a:pPr>
            <a:endParaRPr lang="es-CL" altLang="es-CL" sz="2400" dirty="0">
              <a:latin typeface="Arial Narrow" panose="020B0604020202020204" pitchFamily="34" charset="0"/>
            </a:endParaRPr>
          </a:p>
        </p:txBody>
      </p:sp>
      <p:sp>
        <p:nvSpPr>
          <p:cNvPr id="7"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1260475" y="415925"/>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dirty="0">
                <a:latin typeface="Arial Narrow" panose="020B0604020202020204" pitchFamily="34" charset="0"/>
                <a:ea typeface="MS PGothic" panose="020B0600070205080204" pitchFamily="34" charset="-128"/>
              </a:rPr>
              <a:t>Resultados Auditoría DAF</a:t>
            </a:r>
          </a:p>
        </p:txBody>
      </p:sp>
      <p:graphicFrame>
        <p:nvGraphicFramePr>
          <p:cNvPr id="8" name="Tabla 7">
            <a:extLst>
              <a:ext uri="{FF2B5EF4-FFF2-40B4-BE49-F238E27FC236}">
                <a16:creationId xmlns:a16="http://schemas.microsoft.com/office/drawing/2014/main" id="{31F12C60-4B4D-8FD6-2178-3A2797384B75}"/>
              </a:ext>
            </a:extLst>
          </p:cNvPr>
          <p:cNvGraphicFramePr>
            <a:graphicFrameLocks noGrp="1"/>
          </p:cNvGraphicFramePr>
          <p:nvPr>
            <p:extLst>
              <p:ext uri="{D42A27DB-BD31-4B8C-83A1-F6EECF244321}">
                <p14:modId xmlns:p14="http://schemas.microsoft.com/office/powerpoint/2010/main" val="1961389837"/>
              </p:ext>
            </p:extLst>
          </p:nvPr>
        </p:nvGraphicFramePr>
        <p:xfrm>
          <a:off x="2485390" y="3293783"/>
          <a:ext cx="4173220" cy="1293812"/>
        </p:xfrm>
        <a:graphic>
          <a:graphicData uri="http://schemas.openxmlformats.org/drawingml/2006/table">
            <a:tbl>
              <a:tblPr/>
              <a:tblGrid>
                <a:gridCol w="1043305">
                  <a:extLst>
                    <a:ext uri="{9D8B030D-6E8A-4147-A177-3AD203B41FA5}">
                      <a16:colId xmlns:a16="http://schemas.microsoft.com/office/drawing/2014/main" val="20000"/>
                    </a:ext>
                  </a:extLst>
                </a:gridCol>
                <a:gridCol w="1043305">
                  <a:extLst>
                    <a:ext uri="{9D8B030D-6E8A-4147-A177-3AD203B41FA5}">
                      <a16:colId xmlns:a16="http://schemas.microsoft.com/office/drawing/2014/main" val="20001"/>
                    </a:ext>
                  </a:extLst>
                </a:gridCol>
                <a:gridCol w="1043305">
                  <a:extLst>
                    <a:ext uri="{9D8B030D-6E8A-4147-A177-3AD203B41FA5}">
                      <a16:colId xmlns:a16="http://schemas.microsoft.com/office/drawing/2014/main" val="20002"/>
                    </a:ext>
                  </a:extLst>
                </a:gridCol>
                <a:gridCol w="1043305">
                  <a:extLst>
                    <a:ext uri="{9D8B030D-6E8A-4147-A177-3AD203B41FA5}">
                      <a16:colId xmlns:a16="http://schemas.microsoft.com/office/drawing/2014/main" val="20003"/>
                    </a:ext>
                  </a:extLst>
                </a:gridCol>
              </a:tblGrid>
              <a:tr h="323453">
                <a:tc>
                  <a:txBody>
                    <a:bodyPr/>
                    <a:lstStyle/>
                    <a:p>
                      <a:pPr algn="l" fontAlgn="b"/>
                      <a:r>
                        <a:rPr lang="es-CL" sz="1600" b="0" i="0" u="none" strike="noStrike" dirty="0">
                          <a:solidFill>
                            <a:srgbClr val="000000"/>
                          </a:solidFill>
                          <a:effectLst/>
                          <a:latin typeface="Arial Narrow" panose="020B0606020202030204" pitchFamily="34" charset="0"/>
                        </a:rPr>
                        <a:t>Auditoría DAF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a:solidFill>
                            <a:srgbClr val="FFFFFF"/>
                          </a:solidFill>
                          <a:effectLst/>
                          <a:latin typeface="Arial Narrow" panose="020B0606020202030204" pitchFamily="34" charset="0"/>
                        </a:rPr>
                        <a:t>Auditorías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1" i="0" u="none" strike="noStrike" dirty="0">
                          <a:solidFill>
                            <a:srgbClr val="FFFFFF"/>
                          </a:solidFill>
                          <a:effectLst/>
                          <a:latin typeface="Arial Narrow" panose="020B0606020202030204" pitchFamily="34" charset="0"/>
                        </a:rPr>
                        <a:t>DC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1" i="0" u="none" strike="noStrike">
                          <a:solidFill>
                            <a:srgbClr val="FFFFFF"/>
                          </a:solidFill>
                          <a:effectLst/>
                          <a:latin typeface="Arial Narrow" panose="020B0606020202030204" pitchFamily="34" charset="0"/>
                        </a:rPr>
                        <a:t>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3453">
                <a:tc>
                  <a:txBody>
                    <a:bodyPr/>
                    <a:lstStyle/>
                    <a:p>
                      <a:pPr algn="ctr" fontAlgn="b"/>
                      <a:r>
                        <a:rPr lang="es-CL" sz="1600" b="1" i="0" u="none" strike="noStrike" dirty="0" smtClean="0">
                          <a:solidFill>
                            <a:srgbClr val="FFFFFF"/>
                          </a:solidFill>
                          <a:effectLst/>
                          <a:latin typeface="Arial Narrow" panose="020B0606020202030204" pitchFamily="34" charset="0"/>
                        </a:rPr>
                        <a:t>2021</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smtClean="0">
                          <a:solidFill>
                            <a:srgbClr val="000000"/>
                          </a:solidFill>
                          <a:effectLst/>
                          <a:latin typeface="Arial Narrow" panose="020B0606020202030204" pitchFamily="34" charset="0"/>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209</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332</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3453">
                <a:tc>
                  <a:txBody>
                    <a:bodyPr/>
                    <a:lstStyle/>
                    <a:p>
                      <a:pPr algn="ctr" fontAlgn="b"/>
                      <a:r>
                        <a:rPr lang="es-CL" sz="1600" b="1" i="0" u="none" strike="noStrike" dirty="0" smtClean="0">
                          <a:solidFill>
                            <a:srgbClr val="FFFFFF"/>
                          </a:solidFill>
                          <a:effectLst/>
                          <a:latin typeface="Arial Narrow" panose="020B0606020202030204" pitchFamily="34" charset="0"/>
                        </a:rPr>
                        <a:t>2022</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smtClean="0">
                          <a:solidFill>
                            <a:srgbClr val="000000"/>
                          </a:solidFill>
                          <a:effectLst/>
                          <a:latin typeface="Arial Narrow" panose="020B0606020202030204" pitchFamily="34" charset="0"/>
                        </a:rPr>
                        <a:t>113</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295</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212</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453">
                <a:tc>
                  <a:txBody>
                    <a:bodyPr/>
                    <a:lstStyle/>
                    <a:p>
                      <a:pPr algn="ctr" fontAlgn="b"/>
                      <a:r>
                        <a:rPr lang="es-CL" sz="1600" b="1" i="0" u="none" strike="noStrike" dirty="0">
                          <a:solidFill>
                            <a:srgbClr val="FFFFFF"/>
                          </a:solidFill>
                          <a:effectLst/>
                          <a:latin typeface="Arial Narrow" panose="020B0606020202030204" pitchFamily="34" charset="0"/>
                        </a:rPr>
                        <a:t>%Delta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smtClean="0">
                          <a:solidFill>
                            <a:srgbClr val="000000"/>
                          </a:solidFill>
                          <a:effectLst/>
                          <a:latin typeface="Arial Narrow" panose="020B0606020202030204" pitchFamily="34" charset="0"/>
                        </a:rPr>
                        <a:t>-2,5%</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+41%</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-36%</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8067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6"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1258888"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Seguimiento de los Acuerdos de la Reunión Anterior</a:t>
            </a:r>
          </a:p>
        </p:txBody>
      </p:sp>
      <p:pic>
        <p:nvPicPr>
          <p:cNvPr id="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val="3222288499"/>
              </p:ext>
            </p:extLst>
          </p:nvPr>
        </p:nvGraphicFramePr>
        <p:xfrm>
          <a:off x="107950" y="1068388"/>
          <a:ext cx="8855075" cy="4984749"/>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Dar seguimiento al sistema de monitoreo y sistema de evaluación de la Implementación del Módulo  de intervención familiar por los programas pilotos.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dirty="0">
                          <a:effectLst/>
                          <a:latin typeface="Arial" panose="020B0604020202020204" pitchFamily="34" charset="0"/>
                          <a:ea typeface="Times New Roman" panose="02020603050405020304" pitchFamily="18" charset="0"/>
                          <a:cs typeface="Arial" panose="020B0604020202020204" pitchFamily="34" charset="0"/>
                        </a:rPr>
                        <a:t>Dir. Estudios</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En proceso de revisión</a:t>
                      </a:r>
                      <a:endParaRPr kumimoji="0" lang="es-CL"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75199">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Finalizar el proyecto iniciado en el 2021 con la Universidad Mayor, que tiene por finalidad levantar factores de riesgo en la trayectoria de vida de los usuarios que inciden en su ingreso a estos programas.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Estudios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4258281"/>
                  </a:ext>
                </a:extLst>
              </a:tr>
              <a:tr h="1040155">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Explorar con la Academia espacios de colaboración y desarrollo de proyectos de interés para la Fundación.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Estudios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4727688"/>
                  </a:ext>
                </a:extLst>
              </a:tr>
              <a:tr h="1397184">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Dar seguimiento al desarrollo de las plataformas con instrumentos digitalizados y solicitar el desarrollo de plataformas para el ingreso de nuevos indicadores requeridos por SMN.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dirty="0">
                          <a:effectLst/>
                          <a:latin typeface="Arial" panose="020B0604020202020204" pitchFamily="34" charset="0"/>
                          <a:ea typeface="Times New Roman" panose="02020603050405020304" pitchFamily="18" charset="0"/>
                          <a:cs typeface="Arial" panose="020B0604020202020204" pitchFamily="34" charset="0"/>
                        </a:rPr>
                        <a:t>Dir. Estudios</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8619208"/>
                  </a:ext>
                </a:extLst>
              </a:tr>
            </a:tbl>
          </a:graphicData>
        </a:graphic>
      </p:graphicFrame>
    </p:spTree>
    <p:extLst>
      <p:ext uri="{BB962C8B-B14F-4D97-AF65-F5344CB8AC3E}">
        <p14:creationId xmlns:p14="http://schemas.microsoft.com/office/powerpoint/2010/main" val="16490429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a:extLst>
              <a:ext uri="{FF2B5EF4-FFF2-40B4-BE49-F238E27FC236}">
                <a16:creationId xmlns:a16="http://schemas.microsoft.com/office/drawing/2014/main" id="{B0F7692D-83CC-9E15-7130-94B7F4DCB904}"/>
              </a:ext>
            </a:extLst>
          </p:cNvPr>
          <p:cNvSpPr txBox="1">
            <a:spLocks/>
          </p:cNvSpPr>
          <p:nvPr/>
        </p:nvSpPr>
        <p:spPr bwMode="auto">
          <a:xfrm>
            <a:off x="712788" y="1927225"/>
            <a:ext cx="7772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es-CL" altLang="es-CL" sz="4000" dirty="0" smtClean="0">
                <a:latin typeface="Arial Narrow" panose="020B0606020202030204" pitchFamily="34" charset="0"/>
              </a:rPr>
              <a:t>No conformidades y Acciones correctivas</a:t>
            </a:r>
            <a:endParaRPr lang="es-CL" altLang="es-CL" sz="4000" dirty="0">
              <a:latin typeface="Arial Narrow" panose="020B0606020202030204" pitchFamily="34" charset="0"/>
            </a:endParaRPr>
          </a:p>
        </p:txBody>
      </p:sp>
    </p:spTree>
    <p:extLst>
      <p:ext uri="{BB962C8B-B14F-4D97-AF65-F5344CB8AC3E}">
        <p14:creationId xmlns:p14="http://schemas.microsoft.com/office/powerpoint/2010/main" val="3658983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2">
            <a:extLst>
              <a:ext uri="{FF2B5EF4-FFF2-40B4-BE49-F238E27FC236}">
                <a16:creationId xmlns:a16="http://schemas.microsoft.com/office/drawing/2014/main" id="{DEA0FC47-F7EF-198F-357B-0B35D682D32C}"/>
              </a:ext>
            </a:extLst>
          </p:cNvPr>
          <p:cNvSpPr>
            <a:spLocks noGrp="1"/>
          </p:cNvSpPr>
          <p:nvPr>
            <p:ph idx="1"/>
          </p:nvPr>
        </p:nvSpPr>
        <p:spPr>
          <a:xfrm>
            <a:off x="628648" y="1428933"/>
            <a:ext cx="7886700" cy="864412"/>
          </a:xfrm>
        </p:spPr>
        <p:txBody>
          <a:bodyPr/>
          <a:lstStyle/>
          <a:p>
            <a:pPr>
              <a:lnSpc>
                <a:spcPct val="150000"/>
              </a:lnSpc>
            </a:pPr>
            <a:r>
              <a:rPr lang="es-ES" altLang="es-CL" sz="1400" dirty="0" smtClean="0">
                <a:latin typeface="Arial" panose="020B0604020202020204" pitchFamily="34" charset="0"/>
                <a:cs typeface="Arial" panose="020B0604020202020204" pitchFamily="34" charset="0"/>
              </a:rPr>
              <a:t>En la siguiente tabla se detallan las NC de auditorias DAF detectadas según su fuente generadora y el estado en el que se encuentran.</a:t>
            </a:r>
            <a:endParaRPr lang="es-CL" altLang="es-CL" sz="1400" dirty="0">
              <a:latin typeface="Arial" panose="020B060402020202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1260475" y="415925"/>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No conformidades y acciones correctivas</a:t>
            </a:r>
          </a:p>
        </p:txBody>
      </p:sp>
      <p:graphicFrame>
        <p:nvGraphicFramePr>
          <p:cNvPr id="7" name="Tabla 6"/>
          <p:cNvGraphicFramePr>
            <a:graphicFrameLocks noGrp="1"/>
          </p:cNvGraphicFramePr>
          <p:nvPr>
            <p:extLst>
              <p:ext uri="{D42A27DB-BD31-4B8C-83A1-F6EECF244321}">
                <p14:modId xmlns:p14="http://schemas.microsoft.com/office/powerpoint/2010/main" val="103947234"/>
              </p:ext>
            </p:extLst>
          </p:nvPr>
        </p:nvGraphicFramePr>
        <p:xfrm>
          <a:off x="-3" y="2566579"/>
          <a:ext cx="9144003" cy="2872380"/>
        </p:xfrm>
        <a:graphic>
          <a:graphicData uri="http://schemas.openxmlformats.org/drawingml/2006/table">
            <a:tbl>
              <a:tblPr firstRow="1" bandRow="1">
                <a:tableStyleId>{5C22544A-7EE6-4342-B048-85BDC9FD1C3A}</a:tableStyleId>
              </a:tblPr>
              <a:tblGrid>
                <a:gridCol w="1095156">
                  <a:extLst>
                    <a:ext uri="{9D8B030D-6E8A-4147-A177-3AD203B41FA5}">
                      <a16:colId xmlns:a16="http://schemas.microsoft.com/office/drawing/2014/main" val="3453120894"/>
                    </a:ext>
                  </a:extLst>
                </a:gridCol>
                <a:gridCol w="659219">
                  <a:extLst>
                    <a:ext uri="{9D8B030D-6E8A-4147-A177-3AD203B41FA5}">
                      <a16:colId xmlns:a16="http://schemas.microsoft.com/office/drawing/2014/main" val="3152512452"/>
                    </a:ext>
                  </a:extLst>
                </a:gridCol>
                <a:gridCol w="701749">
                  <a:extLst>
                    <a:ext uri="{9D8B030D-6E8A-4147-A177-3AD203B41FA5}">
                      <a16:colId xmlns:a16="http://schemas.microsoft.com/office/drawing/2014/main" val="426537882"/>
                    </a:ext>
                  </a:extLst>
                </a:gridCol>
                <a:gridCol w="561396">
                  <a:extLst>
                    <a:ext uri="{9D8B030D-6E8A-4147-A177-3AD203B41FA5}">
                      <a16:colId xmlns:a16="http://schemas.microsoft.com/office/drawing/2014/main" val="2742870299"/>
                    </a:ext>
                  </a:extLst>
                </a:gridCol>
                <a:gridCol w="697231">
                  <a:extLst>
                    <a:ext uri="{9D8B030D-6E8A-4147-A177-3AD203B41FA5}">
                      <a16:colId xmlns:a16="http://schemas.microsoft.com/office/drawing/2014/main" val="3231771490"/>
                    </a:ext>
                  </a:extLst>
                </a:gridCol>
                <a:gridCol w="765811">
                  <a:extLst>
                    <a:ext uri="{9D8B030D-6E8A-4147-A177-3AD203B41FA5}">
                      <a16:colId xmlns:a16="http://schemas.microsoft.com/office/drawing/2014/main" val="1724849679"/>
                    </a:ext>
                  </a:extLst>
                </a:gridCol>
                <a:gridCol w="777239">
                  <a:extLst>
                    <a:ext uri="{9D8B030D-6E8A-4147-A177-3AD203B41FA5}">
                      <a16:colId xmlns:a16="http://schemas.microsoft.com/office/drawing/2014/main" val="3978657994"/>
                    </a:ext>
                  </a:extLst>
                </a:gridCol>
                <a:gridCol w="731521">
                  <a:extLst>
                    <a:ext uri="{9D8B030D-6E8A-4147-A177-3AD203B41FA5}">
                      <a16:colId xmlns:a16="http://schemas.microsoft.com/office/drawing/2014/main" val="489376157"/>
                    </a:ext>
                  </a:extLst>
                </a:gridCol>
                <a:gridCol w="709193">
                  <a:extLst>
                    <a:ext uri="{9D8B030D-6E8A-4147-A177-3AD203B41FA5}">
                      <a16:colId xmlns:a16="http://schemas.microsoft.com/office/drawing/2014/main" val="223986155"/>
                    </a:ext>
                  </a:extLst>
                </a:gridCol>
                <a:gridCol w="701749">
                  <a:extLst>
                    <a:ext uri="{9D8B030D-6E8A-4147-A177-3AD203B41FA5}">
                      <a16:colId xmlns:a16="http://schemas.microsoft.com/office/drawing/2014/main" val="3354806877"/>
                    </a:ext>
                  </a:extLst>
                </a:gridCol>
                <a:gridCol w="595424">
                  <a:extLst>
                    <a:ext uri="{9D8B030D-6E8A-4147-A177-3AD203B41FA5}">
                      <a16:colId xmlns:a16="http://schemas.microsoft.com/office/drawing/2014/main" val="25147394"/>
                    </a:ext>
                  </a:extLst>
                </a:gridCol>
                <a:gridCol w="595423">
                  <a:extLst>
                    <a:ext uri="{9D8B030D-6E8A-4147-A177-3AD203B41FA5}">
                      <a16:colId xmlns:a16="http://schemas.microsoft.com/office/drawing/2014/main" val="1069972809"/>
                    </a:ext>
                  </a:extLst>
                </a:gridCol>
                <a:gridCol w="552892">
                  <a:extLst>
                    <a:ext uri="{9D8B030D-6E8A-4147-A177-3AD203B41FA5}">
                      <a16:colId xmlns:a16="http://schemas.microsoft.com/office/drawing/2014/main" val="2811292182"/>
                    </a:ext>
                  </a:extLst>
                </a:gridCol>
              </a:tblGrid>
              <a:tr h="844882">
                <a:tc>
                  <a:txBody>
                    <a:bodyPr/>
                    <a:lstStyle/>
                    <a:p>
                      <a:endParaRPr lang="es-CL" dirty="0">
                        <a:solidFill>
                          <a:schemeClr val="bg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s-ES" dirty="0" smtClean="0">
                          <a:solidFill>
                            <a:schemeClr val="bg1"/>
                          </a:solidFill>
                        </a:rPr>
                        <a:t>Servicios No Conformes (Auditorias DAF)</a:t>
                      </a: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dirty="0"/>
                    </a:p>
                  </a:txBody>
                  <a:tcPr/>
                </a:tc>
                <a:tc hMerge="1">
                  <a:txBody>
                    <a:bodyPr/>
                    <a:lstStyle/>
                    <a:p>
                      <a:endParaRPr lang="es-CL" dirty="0"/>
                    </a:p>
                  </a:txBody>
                  <a:tcPr/>
                </a:tc>
                <a:tc gridSpan="3">
                  <a:txBody>
                    <a:bodyPr/>
                    <a:lstStyle/>
                    <a:p>
                      <a:pPr algn="ctr"/>
                      <a:r>
                        <a:rPr lang="es-ES" dirty="0" smtClean="0">
                          <a:solidFill>
                            <a:schemeClr val="bg1"/>
                          </a:solidFill>
                        </a:rPr>
                        <a:t>Auditorias Externas</a:t>
                      </a: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dirty="0"/>
                    </a:p>
                  </a:txBody>
                  <a:tcPr/>
                </a:tc>
                <a:tc hMerge="1">
                  <a:txBody>
                    <a:bodyPr/>
                    <a:lstStyle/>
                    <a:p>
                      <a:endParaRPr lang="es-CL" dirty="0"/>
                    </a:p>
                  </a:txBody>
                  <a:tcPr/>
                </a:tc>
                <a:tc gridSpan="3">
                  <a:txBody>
                    <a:bodyPr/>
                    <a:lstStyle/>
                    <a:p>
                      <a:pPr algn="ctr"/>
                      <a:r>
                        <a:rPr lang="es-ES" dirty="0" smtClean="0">
                          <a:solidFill>
                            <a:schemeClr val="bg1"/>
                          </a:solidFill>
                        </a:rPr>
                        <a:t>Reclamos</a:t>
                      </a: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s-ES" dirty="0" smtClean="0">
                          <a:solidFill>
                            <a:schemeClr val="bg1"/>
                          </a:solidFill>
                        </a:rPr>
                        <a:t>Auditorias Internas (NC SGC)</a:t>
                      </a: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024621"/>
                  </a:ext>
                </a:extLst>
              </a:tr>
              <a:tr h="489495">
                <a:tc>
                  <a:txBody>
                    <a:bodyPr/>
                    <a:lstStyle/>
                    <a:p>
                      <a:r>
                        <a:rPr lang="es-ES" b="1" dirty="0" smtClean="0">
                          <a:solidFill>
                            <a:schemeClr val="bg1"/>
                          </a:solidFill>
                        </a:rPr>
                        <a:t>Año</a:t>
                      </a:r>
                      <a:endParaRPr lang="es-CL"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ES" sz="1400" dirty="0" smtClean="0"/>
                        <a:t>2020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2022</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2022</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2022</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2022</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988661"/>
                  </a:ext>
                </a:extLst>
              </a:tr>
              <a:tr h="489495">
                <a:tc>
                  <a:txBody>
                    <a:bodyPr/>
                    <a:lstStyle/>
                    <a:p>
                      <a:r>
                        <a:rPr lang="es-ES" b="1" dirty="0" smtClean="0">
                          <a:solidFill>
                            <a:schemeClr val="bg1"/>
                          </a:solidFill>
                        </a:rPr>
                        <a:t>Cantidad</a:t>
                      </a:r>
                      <a:endParaRPr lang="es-CL"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ES" sz="1400" dirty="0" smtClean="0"/>
                        <a:t>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281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113</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S/L</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8</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6</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4</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35</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6974162"/>
                  </a:ext>
                </a:extLst>
              </a:tr>
              <a:tr h="489495">
                <a:tc>
                  <a:txBody>
                    <a:bodyPr/>
                    <a:lstStyle/>
                    <a:p>
                      <a:r>
                        <a:rPr lang="es-ES" b="1" dirty="0" smtClean="0">
                          <a:solidFill>
                            <a:schemeClr val="bg1"/>
                          </a:solidFill>
                        </a:rPr>
                        <a:t>Abiertas</a:t>
                      </a:r>
                      <a:endParaRPr lang="es-CL"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ES" sz="1400" dirty="0" smtClean="0"/>
                        <a:t>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60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3</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S/L</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3</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21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026312"/>
                  </a:ext>
                </a:extLst>
              </a:tr>
              <a:tr h="489495">
                <a:tc>
                  <a:txBody>
                    <a:bodyPr/>
                    <a:lstStyle/>
                    <a:p>
                      <a:r>
                        <a:rPr lang="es-ES" b="1" dirty="0" smtClean="0">
                          <a:solidFill>
                            <a:schemeClr val="bg1"/>
                          </a:solidFill>
                        </a:rPr>
                        <a:t>Cerradas</a:t>
                      </a:r>
                      <a:endParaRPr lang="es-CL"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221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110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S/L</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8</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6</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L" sz="1400" dirty="0" smtClean="0"/>
                        <a:t>35</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5916696"/>
                  </a:ext>
                </a:extLst>
              </a:tr>
            </a:tbl>
          </a:graphicData>
        </a:graphic>
      </p:graphicFrame>
    </p:spTree>
    <p:extLst>
      <p:ext uri="{BB962C8B-B14F-4D97-AF65-F5344CB8AC3E}">
        <p14:creationId xmlns:p14="http://schemas.microsoft.com/office/powerpoint/2010/main" val="1232457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0F7692D-83CC-9E15-7130-94B7F4DCB904}"/>
              </a:ext>
            </a:extLst>
          </p:cNvPr>
          <p:cNvSpPr txBox="1">
            <a:spLocks/>
          </p:cNvSpPr>
          <p:nvPr/>
        </p:nvSpPr>
        <p:spPr bwMode="auto">
          <a:xfrm>
            <a:off x="712788" y="1927225"/>
            <a:ext cx="7772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en-US" altLang="es-CL" sz="4000" dirty="0" err="1" smtClean="0">
                <a:latin typeface="Arial Narrow" panose="020B0606020202030204" pitchFamily="34" charset="0"/>
              </a:rPr>
              <a:t>Resultado</a:t>
            </a:r>
            <a:r>
              <a:rPr lang="en-US" altLang="es-CL" sz="4000" dirty="0" smtClean="0">
                <a:latin typeface="Arial Narrow" panose="020B0606020202030204" pitchFamily="34" charset="0"/>
              </a:rPr>
              <a:t> de </a:t>
            </a:r>
            <a:r>
              <a:rPr lang="en-US" altLang="es-CL" sz="4000" dirty="0" err="1" smtClean="0">
                <a:latin typeface="Arial Narrow" panose="020B0606020202030204" pitchFamily="34" charset="0"/>
              </a:rPr>
              <a:t>Auditorías</a:t>
            </a:r>
            <a:r>
              <a:rPr lang="en-US" altLang="es-CL" sz="4000" dirty="0" smtClean="0">
                <a:latin typeface="Arial Narrow" panose="020B0606020202030204" pitchFamily="34" charset="0"/>
              </a:rPr>
              <a:t> SGC</a:t>
            </a:r>
          </a:p>
          <a:p>
            <a:pPr algn="ctr" eaLnBrk="1" hangingPunct="1"/>
            <a:r>
              <a:rPr lang="en-US" altLang="es-CL" sz="4000" dirty="0" err="1" smtClean="0">
                <a:latin typeface="Arial Narrow" panose="020B0606020202030204" pitchFamily="34" charset="0"/>
              </a:rPr>
              <a:t>Interna</a:t>
            </a:r>
            <a:r>
              <a:rPr lang="en-US" altLang="es-CL" sz="4000" dirty="0" smtClean="0">
                <a:latin typeface="Arial Narrow" panose="020B0606020202030204" pitchFamily="34" charset="0"/>
              </a:rPr>
              <a:t> y Externa</a:t>
            </a:r>
            <a:endParaRPr lang="en-US" altLang="es-CL" sz="4000" dirty="0">
              <a:latin typeface="Arial Narrow" panose="020B0606020202030204" pitchFamily="34" charset="0"/>
            </a:endParaRPr>
          </a:p>
        </p:txBody>
      </p:sp>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952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Auditoria SGC Interna</a:t>
            </a:r>
            <a:endParaRPr lang="es-CL" dirty="0"/>
          </a:p>
        </p:txBody>
      </p:sp>
      <p:sp>
        <p:nvSpPr>
          <p:cNvPr id="4" name="Marcador de contenido 2">
            <a:extLst>
              <a:ext uri="{FF2B5EF4-FFF2-40B4-BE49-F238E27FC236}">
                <a16:creationId xmlns:a16="http://schemas.microsoft.com/office/drawing/2014/main" id="{DEA0FC47-F7EF-198F-357B-0B35D682D32C}"/>
              </a:ext>
            </a:extLst>
          </p:cNvPr>
          <p:cNvSpPr txBox="1">
            <a:spLocks/>
          </p:cNvSpPr>
          <p:nvPr/>
        </p:nvSpPr>
        <p:spPr bwMode="auto">
          <a:xfrm>
            <a:off x="781050" y="19780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CL" altLang="es-CL" sz="2400" dirty="0" smtClean="0">
                <a:latin typeface="Arial Narrow" panose="020B0604020202020204" pitchFamily="34" charset="0"/>
              </a:rPr>
              <a:t>En 2021 se realizaron 31 Auditorías SGC a los programas, el 2022 van 31 Auditorías.</a:t>
            </a:r>
          </a:p>
          <a:p>
            <a:pPr>
              <a:lnSpc>
                <a:spcPct val="150000"/>
              </a:lnSpc>
            </a:pPr>
            <a:endParaRPr lang="es-ES" altLang="es-CL" sz="2400" dirty="0" smtClean="0">
              <a:latin typeface="Arial Narrow" panose="020B0604020202020204" pitchFamily="34" charset="0"/>
            </a:endParaRPr>
          </a:p>
          <a:p>
            <a:pPr>
              <a:lnSpc>
                <a:spcPct val="150000"/>
              </a:lnSpc>
            </a:pPr>
            <a:endParaRPr lang="es-CL" altLang="es-CL" sz="2400" dirty="0">
              <a:latin typeface="Arial Narrow" panose="020B0604020202020204" pitchFamily="34" charset="0"/>
            </a:endParaRPr>
          </a:p>
        </p:txBody>
      </p:sp>
      <p:graphicFrame>
        <p:nvGraphicFramePr>
          <p:cNvPr id="5" name="Tabla 4">
            <a:extLst>
              <a:ext uri="{FF2B5EF4-FFF2-40B4-BE49-F238E27FC236}">
                <a16:creationId xmlns:a16="http://schemas.microsoft.com/office/drawing/2014/main" id="{31F12C60-4B4D-8FD6-2178-3A2797384B75}"/>
              </a:ext>
            </a:extLst>
          </p:cNvPr>
          <p:cNvGraphicFramePr>
            <a:graphicFrameLocks noGrp="1"/>
          </p:cNvGraphicFramePr>
          <p:nvPr>
            <p:extLst>
              <p:ext uri="{D42A27DB-BD31-4B8C-83A1-F6EECF244321}">
                <p14:modId xmlns:p14="http://schemas.microsoft.com/office/powerpoint/2010/main" val="325319840"/>
              </p:ext>
            </p:extLst>
          </p:nvPr>
        </p:nvGraphicFramePr>
        <p:xfrm>
          <a:off x="1963735" y="3248063"/>
          <a:ext cx="5298124" cy="1293812"/>
        </p:xfrm>
        <a:graphic>
          <a:graphicData uri="http://schemas.openxmlformats.org/drawingml/2006/table">
            <a:tbl>
              <a:tblPr/>
              <a:tblGrid>
                <a:gridCol w="1324531">
                  <a:extLst>
                    <a:ext uri="{9D8B030D-6E8A-4147-A177-3AD203B41FA5}">
                      <a16:colId xmlns:a16="http://schemas.microsoft.com/office/drawing/2014/main" val="20000"/>
                    </a:ext>
                  </a:extLst>
                </a:gridCol>
                <a:gridCol w="1324531">
                  <a:extLst>
                    <a:ext uri="{9D8B030D-6E8A-4147-A177-3AD203B41FA5}">
                      <a16:colId xmlns:a16="http://schemas.microsoft.com/office/drawing/2014/main" val="20001"/>
                    </a:ext>
                  </a:extLst>
                </a:gridCol>
                <a:gridCol w="1324531">
                  <a:extLst>
                    <a:ext uri="{9D8B030D-6E8A-4147-A177-3AD203B41FA5}">
                      <a16:colId xmlns:a16="http://schemas.microsoft.com/office/drawing/2014/main" val="20002"/>
                    </a:ext>
                  </a:extLst>
                </a:gridCol>
                <a:gridCol w="1324531">
                  <a:extLst>
                    <a:ext uri="{9D8B030D-6E8A-4147-A177-3AD203B41FA5}">
                      <a16:colId xmlns:a16="http://schemas.microsoft.com/office/drawing/2014/main" val="20003"/>
                    </a:ext>
                  </a:extLst>
                </a:gridCol>
              </a:tblGrid>
              <a:tr h="323453">
                <a:tc>
                  <a:txBody>
                    <a:bodyPr/>
                    <a:lstStyle/>
                    <a:p>
                      <a:pPr algn="l" fontAlgn="b"/>
                      <a:r>
                        <a:rPr lang="es-CL" sz="1600" b="0" i="0" u="none" strike="noStrike" dirty="0">
                          <a:solidFill>
                            <a:srgbClr val="000000"/>
                          </a:solidFill>
                          <a:effectLst/>
                          <a:latin typeface="Arial Narrow" panose="020B0606020202030204" pitchFamily="34" charset="0"/>
                        </a:rPr>
                        <a:t>Auditoría DAF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smtClean="0">
                          <a:solidFill>
                            <a:srgbClr val="FFFFFF"/>
                          </a:solidFill>
                          <a:effectLst/>
                          <a:latin typeface="Arial Narrow" panose="020B0606020202030204" pitchFamily="34" charset="0"/>
                        </a:rPr>
                        <a:t>Auditorías SGC</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1" i="0" u="none" strike="noStrike" dirty="0" smtClean="0">
                          <a:solidFill>
                            <a:srgbClr val="FFFFFF"/>
                          </a:solidFill>
                          <a:effectLst/>
                          <a:latin typeface="Arial Narrow" panose="020B0606020202030204" pitchFamily="34" charset="0"/>
                        </a:rPr>
                        <a:t>NC</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1" i="0" u="none" strike="noStrike" dirty="0" smtClean="0">
                          <a:solidFill>
                            <a:srgbClr val="FFFFFF"/>
                          </a:solidFill>
                          <a:effectLst/>
                          <a:latin typeface="Arial Narrow" panose="020B0606020202030204" pitchFamily="34" charset="0"/>
                        </a:rPr>
                        <a:t>OM</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3453">
                <a:tc>
                  <a:txBody>
                    <a:bodyPr/>
                    <a:lstStyle/>
                    <a:p>
                      <a:pPr algn="ctr" fontAlgn="b"/>
                      <a:r>
                        <a:rPr lang="es-CL" sz="1600" b="1" i="0" u="none" strike="noStrike" dirty="0" smtClean="0">
                          <a:solidFill>
                            <a:srgbClr val="FFFFFF"/>
                          </a:solidFill>
                          <a:effectLst/>
                          <a:latin typeface="Arial Narrow" panose="020B0606020202030204" pitchFamily="34" charset="0"/>
                        </a:rPr>
                        <a:t>2021</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smtClean="0">
                          <a:solidFill>
                            <a:srgbClr val="000000"/>
                          </a:solidFill>
                          <a:effectLst/>
                          <a:latin typeface="Arial Narrow" panose="020B0606020202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28</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3453">
                <a:tc>
                  <a:txBody>
                    <a:bodyPr/>
                    <a:lstStyle/>
                    <a:p>
                      <a:pPr algn="ctr" fontAlgn="b"/>
                      <a:r>
                        <a:rPr lang="es-CL" sz="1600" b="1" i="0" u="none" strike="noStrike" dirty="0" smtClean="0">
                          <a:solidFill>
                            <a:srgbClr val="FFFFFF"/>
                          </a:solidFill>
                          <a:effectLst/>
                          <a:latin typeface="Arial Narrow" panose="020B0606020202030204" pitchFamily="34" charset="0"/>
                        </a:rPr>
                        <a:t>2022</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smtClean="0">
                          <a:solidFill>
                            <a:srgbClr val="000000"/>
                          </a:solidFill>
                          <a:effectLst/>
                          <a:latin typeface="Arial Narrow" panose="020B0606020202030204" pitchFamily="34" charset="0"/>
                        </a:rPr>
                        <a:t>31</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54</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26</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453">
                <a:tc>
                  <a:txBody>
                    <a:bodyPr/>
                    <a:lstStyle/>
                    <a:p>
                      <a:pPr algn="ctr" fontAlgn="b"/>
                      <a:r>
                        <a:rPr lang="es-CL" sz="1600" b="1" i="0" u="none" strike="noStrike" dirty="0">
                          <a:solidFill>
                            <a:srgbClr val="FFFFFF"/>
                          </a:solidFill>
                          <a:effectLst/>
                          <a:latin typeface="Arial Narrow" panose="020B0606020202030204" pitchFamily="34" charset="0"/>
                        </a:rPr>
                        <a:t>%Delta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smtClean="0">
                          <a:solidFill>
                            <a:srgbClr val="000000"/>
                          </a:solidFill>
                          <a:effectLst/>
                          <a:latin typeface="Arial Narrow" panose="020B0606020202030204" pitchFamily="34" charset="0"/>
                        </a:rPr>
                        <a:t>-</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+219 %</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-7,1%</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321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Auditoria SGC Externa</a:t>
            </a:r>
            <a:endParaRPr lang="es-CL" dirty="0"/>
          </a:p>
        </p:txBody>
      </p:sp>
      <p:sp>
        <p:nvSpPr>
          <p:cNvPr id="4" name="Marcador de contenido 2">
            <a:extLst>
              <a:ext uri="{FF2B5EF4-FFF2-40B4-BE49-F238E27FC236}">
                <a16:creationId xmlns:a16="http://schemas.microsoft.com/office/drawing/2014/main" id="{DEA0FC47-F7EF-198F-357B-0B35D682D32C}"/>
              </a:ext>
            </a:extLst>
          </p:cNvPr>
          <p:cNvSpPr txBox="1">
            <a:spLocks/>
          </p:cNvSpPr>
          <p:nvPr/>
        </p:nvSpPr>
        <p:spPr bwMode="auto">
          <a:xfrm>
            <a:off x="781050" y="19780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CL" altLang="es-CL" sz="2400" dirty="0" smtClean="0">
                <a:latin typeface="Arial Narrow" panose="020B0604020202020204" pitchFamily="34" charset="0"/>
              </a:rPr>
              <a:t>En 2021 se realizo una Auditoría de Recertificación al SGC en la cual se involucran programas y Administración central. Se obtuvo la recertificación. En el 2022 se realizo el Primer de dos seguimientos de este proceso.</a:t>
            </a:r>
            <a:endParaRPr lang="es-ES" altLang="es-CL" sz="2400" dirty="0" smtClean="0">
              <a:latin typeface="Arial Narrow" panose="020B0604020202020204" pitchFamily="34" charset="0"/>
            </a:endParaRPr>
          </a:p>
          <a:p>
            <a:pPr>
              <a:lnSpc>
                <a:spcPct val="150000"/>
              </a:lnSpc>
            </a:pPr>
            <a:endParaRPr lang="es-CL" altLang="es-CL" sz="2400" dirty="0">
              <a:latin typeface="Arial Narrow" panose="020B0604020202020204" pitchFamily="34" charset="0"/>
            </a:endParaRPr>
          </a:p>
        </p:txBody>
      </p:sp>
      <p:graphicFrame>
        <p:nvGraphicFramePr>
          <p:cNvPr id="5" name="Tabla 4">
            <a:extLst>
              <a:ext uri="{FF2B5EF4-FFF2-40B4-BE49-F238E27FC236}">
                <a16:creationId xmlns:a16="http://schemas.microsoft.com/office/drawing/2014/main" id="{31F12C60-4B4D-8FD6-2178-3A2797384B75}"/>
              </a:ext>
            </a:extLst>
          </p:cNvPr>
          <p:cNvGraphicFramePr>
            <a:graphicFrameLocks noGrp="1"/>
          </p:cNvGraphicFramePr>
          <p:nvPr>
            <p:extLst>
              <p:ext uri="{D42A27DB-BD31-4B8C-83A1-F6EECF244321}">
                <p14:modId xmlns:p14="http://schemas.microsoft.com/office/powerpoint/2010/main" val="2687286004"/>
              </p:ext>
            </p:extLst>
          </p:nvPr>
        </p:nvGraphicFramePr>
        <p:xfrm>
          <a:off x="2737603" y="4665383"/>
          <a:ext cx="3973593" cy="1293812"/>
        </p:xfrm>
        <a:graphic>
          <a:graphicData uri="http://schemas.openxmlformats.org/drawingml/2006/table">
            <a:tbl>
              <a:tblPr/>
              <a:tblGrid>
                <a:gridCol w="1324531">
                  <a:extLst>
                    <a:ext uri="{9D8B030D-6E8A-4147-A177-3AD203B41FA5}">
                      <a16:colId xmlns:a16="http://schemas.microsoft.com/office/drawing/2014/main" val="20000"/>
                    </a:ext>
                  </a:extLst>
                </a:gridCol>
                <a:gridCol w="1324531">
                  <a:extLst>
                    <a:ext uri="{9D8B030D-6E8A-4147-A177-3AD203B41FA5}">
                      <a16:colId xmlns:a16="http://schemas.microsoft.com/office/drawing/2014/main" val="20001"/>
                    </a:ext>
                  </a:extLst>
                </a:gridCol>
                <a:gridCol w="1324531">
                  <a:extLst>
                    <a:ext uri="{9D8B030D-6E8A-4147-A177-3AD203B41FA5}">
                      <a16:colId xmlns:a16="http://schemas.microsoft.com/office/drawing/2014/main" val="20002"/>
                    </a:ext>
                  </a:extLst>
                </a:gridCol>
              </a:tblGrid>
              <a:tr h="323453">
                <a:tc>
                  <a:txBody>
                    <a:bodyPr/>
                    <a:lstStyle/>
                    <a:p>
                      <a:pPr algn="l" fontAlgn="b"/>
                      <a:r>
                        <a:rPr lang="es-CL" sz="1600" b="0" i="0" u="none" strike="noStrike" dirty="0">
                          <a:solidFill>
                            <a:srgbClr val="000000"/>
                          </a:solidFill>
                          <a:effectLst/>
                          <a:latin typeface="Arial Narrow" panose="020B0606020202030204" pitchFamily="34" charset="0"/>
                        </a:rPr>
                        <a:t>Auditoría DAF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smtClean="0">
                          <a:solidFill>
                            <a:srgbClr val="FFFFFF"/>
                          </a:solidFill>
                          <a:effectLst/>
                          <a:latin typeface="Arial Narrow" panose="020B0606020202030204" pitchFamily="34" charset="0"/>
                        </a:rPr>
                        <a:t>Auditorías SGC</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1" i="0" u="none" strike="noStrike" dirty="0" smtClean="0">
                          <a:solidFill>
                            <a:srgbClr val="FFFFFF"/>
                          </a:solidFill>
                          <a:effectLst/>
                          <a:latin typeface="Arial Narrow" panose="020B0606020202030204" pitchFamily="34" charset="0"/>
                        </a:rPr>
                        <a:t>NC</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3453">
                <a:tc>
                  <a:txBody>
                    <a:bodyPr/>
                    <a:lstStyle/>
                    <a:p>
                      <a:pPr algn="ctr" fontAlgn="b"/>
                      <a:r>
                        <a:rPr lang="es-CL" sz="1600" b="1" i="0" u="none" strike="noStrike" dirty="0" smtClean="0">
                          <a:solidFill>
                            <a:srgbClr val="FFFFFF"/>
                          </a:solidFill>
                          <a:effectLst/>
                          <a:latin typeface="Arial Narrow" panose="020B0606020202030204" pitchFamily="34" charset="0"/>
                        </a:rPr>
                        <a:t>2021</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smtClean="0">
                          <a:solidFill>
                            <a:srgbClr val="000000"/>
                          </a:solidFill>
                          <a:effectLst/>
                          <a:latin typeface="Arial Narrow" panose="020B0606020202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2</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3453">
                <a:tc>
                  <a:txBody>
                    <a:bodyPr/>
                    <a:lstStyle/>
                    <a:p>
                      <a:pPr algn="ctr" fontAlgn="b"/>
                      <a:r>
                        <a:rPr lang="es-CL" sz="1600" b="1" i="0" u="none" strike="noStrike" dirty="0" smtClean="0">
                          <a:solidFill>
                            <a:srgbClr val="FFFFFF"/>
                          </a:solidFill>
                          <a:effectLst/>
                          <a:latin typeface="Arial Narrow" panose="020B0606020202030204" pitchFamily="34" charset="0"/>
                        </a:rPr>
                        <a:t>2022</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smtClean="0">
                          <a:solidFill>
                            <a:srgbClr val="000000"/>
                          </a:solidFill>
                          <a:effectLst/>
                          <a:latin typeface="Arial Narrow" panose="020B0606020202030204" pitchFamily="34" charset="0"/>
                        </a:rPr>
                        <a:t>1</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0</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453">
                <a:tc>
                  <a:txBody>
                    <a:bodyPr/>
                    <a:lstStyle/>
                    <a:p>
                      <a:pPr algn="ctr" fontAlgn="b"/>
                      <a:r>
                        <a:rPr lang="es-CL" sz="1600" b="1" i="0" u="none" strike="noStrike" dirty="0">
                          <a:solidFill>
                            <a:srgbClr val="FFFFFF"/>
                          </a:solidFill>
                          <a:effectLst/>
                          <a:latin typeface="Arial Narrow" panose="020B0606020202030204" pitchFamily="34" charset="0"/>
                        </a:rPr>
                        <a:t>%Delta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smtClean="0">
                          <a:solidFill>
                            <a:srgbClr val="000000"/>
                          </a:solidFill>
                          <a:effectLst/>
                          <a:latin typeface="Arial Narrow" panose="020B0606020202030204" pitchFamily="34" charset="0"/>
                        </a:rPr>
                        <a:t>-</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-100%</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015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a:extLst>
              <a:ext uri="{FF2B5EF4-FFF2-40B4-BE49-F238E27FC236}">
                <a16:creationId xmlns:a16="http://schemas.microsoft.com/office/drawing/2014/main" id="{4145D484-925F-65B4-95DC-A9258EB51DA7}"/>
              </a:ext>
            </a:extLst>
          </p:cNvPr>
          <p:cNvSpPr>
            <a:spLocks noGrp="1"/>
          </p:cNvSpPr>
          <p:nvPr>
            <p:ph type="ctrTitle"/>
          </p:nvPr>
        </p:nvSpPr>
        <p:spPr>
          <a:xfrm>
            <a:off x="712788" y="1927225"/>
            <a:ext cx="7516812" cy="1943026"/>
          </a:xfrm>
        </p:spPr>
        <p:txBody>
          <a:bodyPr/>
          <a:lstStyle/>
          <a:p>
            <a:pPr eaLnBrk="1" hangingPunct="1"/>
            <a:r>
              <a:rPr lang="es-CL" altLang="es-CL" sz="4000" dirty="0" smtClean="0">
                <a:latin typeface="Arial Narrow" panose="020B0606020202030204" pitchFamily="34" charset="0"/>
              </a:rPr>
              <a:t>2.4 Eficacia de las acciones tomadas para abordar riegos y oportunidades ( Ver planillas Excel. Matriz de riesgo V4 y Matriz de oportunidades V4)</a:t>
            </a:r>
            <a:endParaRPr lang="es-CL" altLang="es-CL" sz="4000" dirty="0">
              <a:latin typeface="Arial Narrow" panose="020B0606020202030204" pitchFamily="34" charset="0"/>
            </a:endParaRPr>
          </a:p>
        </p:txBody>
      </p:sp>
    </p:spTree>
    <p:extLst>
      <p:ext uri="{BB962C8B-B14F-4D97-AF65-F5344CB8AC3E}">
        <p14:creationId xmlns:p14="http://schemas.microsoft.com/office/powerpoint/2010/main" val="3613086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ítulo 1">
            <a:extLst>
              <a:ext uri="{FF2B5EF4-FFF2-40B4-BE49-F238E27FC236}">
                <a16:creationId xmlns:a16="http://schemas.microsoft.com/office/drawing/2014/main" id="{5AD86046-D7C3-C400-D632-907CC0A1798A}"/>
              </a:ext>
            </a:extLst>
          </p:cNvPr>
          <p:cNvSpPr>
            <a:spLocks noGrp="1"/>
          </p:cNvSpPr>
          <p:nvPr>
            <p:ph type="ctrTitle"/>
          </p:nvPr>
        </p:nvSpPr>
        <p:spPr>
          <a:xfrm>
            <a:off x="712788" y="1927225"/>
            <a:ext cx="7772400" cy="2387600"/>
          </a:xfrm>
        </p:spPr>
        <p:txBody>
          <a:bodyPr anchor="ctr"/>
          <a:lstStyle/>
          <a:p>
            <a:pPr eaLnBrk="1" hangingPunct="1"/>
            <a:r>
              <a:rPr lang="es-CL" altLang="en-US" sz="4000" dirty="0" smtClean="0">
                <a:latin typeface="Arial Narrow" panose="020B0606020202030204" pitchFamily="34" charset="0"/>
              </a:rPr>
              <a:t>2.5 Oportunidades </a:t>
            </a:r>
            <a:r>
              <a:rPr lang="es-CL" altLang="en-US" sz="4000" dirty="0">
                <a:latin typeface="Arial Narrow" panose="020B0606020202030204" pitchFamily="34" charset="0"/>
              </a:rPr>
              <a:t>de Mejoras</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21620BDC-96F1-A5C1-B440-6F16208F8179}"/>
              </a:ext>
            </a:extLst>
          </p:cNvPr>
          <p:cNvSpPr txBox="1">
            <a:spLocks noChangeArrowheads="1"/>
          </p:cNvSpPr>
          <p:nvPr/>
        </p:nvSpPr>
        <p:spPr bwMode="auto">
          <a:xfrm>
            <a:off x="877888" y="212725"/>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dirty="0">
                <a:latin typeface="Arial" panose="020B0604020202020204" pitchFamily="34" charset="0"/>
                <a:ea typeface="MS PGothic" panose="020B0600070205080204" pitchFamily="34" charset="-128"/>
              </a:rPr>
              <a:t> </a:t>
            </a:r>
            <a:r>
              <a:rPr lang="es-ES" altLang="es-ES_tradnl" sz="3200" dirty="0">
                <a:latin typeface="Arial Narrow" panose="020B0604020202020204" pitchFamily="34" charset="0"/>
                <a:ea typeface="MS PGothic" panose="020B0600070205080204" pitchFamily="34" charset="-128"/>
              </a:rPr>
              <a:t>Oportunidades de Mejora</a:t>
            </a:r>
          </a:p>
        </p:txBody>
      </p:sp>
      <p:cxnSp>
        <p:nvCxnSpPr>
          <p:cNvPr id="12" name="Conector recto 11">
            <a:extLst>
              <a:ext uri="{FF2B5EF4-FFF2-40B4-BE49-F238E27FC236}">
                <a16:creationId xmlns:a16="http://schemas.microsoft.com/office/drawing/2014/main" id="{6A9CA85A-8DB4-F81D-AD8E-3562BE1A7247}"/>
              </a:ext>
            </a:extLst>
          </p:cNvPr>
          <p:cNvCxnSpPr>
            <a:cxnSpLocks/>
          </p:cNvCxnSpPr>
          <p:nvPr/>
        </p:nvCxnSpPr>
        <p:spPr>
          <a:xfrm>
            <a:off x="414338" y="1054100"/>
            <a:ext cx="8315325" cy="0"/>
          </a:xfrm>
          <a:prstGeom prst="line">
            <a:avLst/>
          </a:prstGeom>
        </p:spPr>
        <p:style>
          <a:lnRef idx="2">
            <a:schemeClr val="accent6"/>
          </a:lnRef>
          <a:fillRef idx="0">
            <a:schemeClr val="accent6"/>
          </a:fillRef>
          <a:effectRef idx="1">
            <a:schemeClr val="accent6"/>
          </a:effectRef>
          <a:fontRef idx="minor">
            <a:schemeClr val="tx1"/>
          </a:fontRef>
        </p:style>
      </p:cxnSp>
      <p:sp>
        <p:nvSpPr>
          <p:cNvPr id="31748"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414338" y="1595438"/>
            <a:ext cx="8096250" cy="1938992"/>
          </a:xfrm>
          <a:prstGeom prst="rect">
            <a:avLst/>
          </a:prstGeom>
          <a:noFill/>
          <a:ln>
            <a:noFill/>
          </a:ln>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Font typeface="Wingdings" panose="05000000000000000000" pitchFamily="2" charset="2"/>
              <a:buChar char="q"/>
              <a:defRPr/>
            </a:pPr>
            <a:r>
              <a:rPr lang="es-CL" altLang="es-CL" dirty="0">
                <a:latin typeface="Arial Narrow" panose="020B0606020202030204" pitchFamily="34" charset="0"/>
              </a:rPr>
              <a:t>Completar la documentación los procedimientos de las Direcciones de Comunicaciones y </a:t>
            </a:r>
            <a:r>
              <a:rPr lang="es-CL" altLang="es-CL" dirty="0" smtClean="0">
                <a:latin typeface="Arial Narrow" panose="020B0606020202030204" pitchFamily="34" charset="0"/>
              </a:rPr>
              <a:t>Marketing, Dirección de Tecnologías </a:t>
            </a:r>
            <a:r>
              <a:rPr lang="es-CL" altLang="es-CL" dirty="0">
                <a:latin typeface="Arial Narrow" panose="020B0606020202030204" pitchFamily="34" charset="0"/>
              </a:rPr>
              <a:t>de la </a:t>
            </a:r>
            <a:r>
              <a:rPr lang="es-CL" altLang="es-CL" dirty="0" smtClean="0">
                <a:latin typeface="Arial Narrow" panose="020B0606020202030204" pitchFamily="34" charset="0"/>
              </a:rPr>
              <a:t>Información, Dirección de Legal.</a:t>
            </a:r>
          </a:p>
          <a:p>
            <a:pPr>
              <a:spcAft>
                <a:spcPts val="1200"/>
              </a:spcAft>
              <a:buFont typeface="Wingdings" panose="05000000000000000000" pitchFamily="2" charset="2"/>
              <a:buChar char="q"/>
              <a:defRPr/>
            </a:pPr>
            <a:r>
              <a:rPr lang="es-ES" altLang="es-CL" dirty="0" smtClean="0">
                <a:latin typeface="Arial Narrow" panose="020B0606020202030204" pitchFamily="34" charset="0"/>
              </a:rPr>
              <a:t>Actualizar documentos en Direcciones de Personas y Dirección de Operaciones Sociales</a:t>
            </a:r>
            <a:endParaRPr lang="es-CL" altLang="es-CL" dirty="0">
              <a:latin typeface="Arial Narrow" panose="020B0606020202030204" pitchFamily="34" charset="0"/>
            </a:endParaRPr>
          </a:p>
          <a:p>
            <a:pPr>
              <a:spcAft>
                <a:spcPts val="1200"/>
              </a:spcAft>
              <a:buFont typeface="Wingdings" panose="05000000000000000000" pitchFamily="2" charset="2"/>
              <a:buChar char="q"/>
              <a:defRPr/>
            </a:pPr>
            <a:r>
              <a:rPr lang="es-CL" altLang="es-CL" dirty="0">
                <a:latin typeface="Arial Narrow" panose="020B0606020202030204" pitchFamily="34" charset="0"/>
              </a:rPr>
              <a:t>Formar auditores internos para el sistema de gestión de la calidad</a:t>
            </a:r>
          </a:p>
          <a:p>
            <a:pPr marL="0" indent="0">
              <a:spcAft>
                <a:spcPts val="1200"/>
              </a:spcAft>
              <a:defRPr/>
            </a:pPr>
            <a:endParaRPr lang="es-CL" altLang="es-CL" dirty="0">
              <a:latin typeface="Arial Narrow" panose="020B0606020202030204" pitchFamily="34" charset="0"/>
            </a:endParaRPr>
          </a:p>
        </p:txBody>
      </p:sp>
      <p:pic>
        <p:nvPicPr>
          <p:cNvPr id="5"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6"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1258888"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Seguimiento de los Acuerdos de la Reunión Anterior</a:t>
            </a:r>
          </a:p>
        </p:txBody>
      </p:sp>
      <p:pic>
        <p:nvPicPr>
          <p:cNvPr id="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val="2447347935"/>
              </p:ext>
            </p:extLst>
          </p:nvPr>
        </p:nvGraphicFramePr>
        <p:xfrm>
          <a:off x="107950" y="1068388"/>
          <a:ext cx="8855075" cy="5453354"/>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Procesamiento y presentación de la información solicitada por transparencia a SMN y Sename,</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dirty="0" smtClean="0">
                          <a:effectLst/>
                          <a:latin typeface="Arial" panose="020B0604020202020204" pitchFamily="34" charset="0"/>
                          <a:ea typeface="Times New Roman" panose="02020603050405020304" pitchFamily="18" charset="0"/>
                          <a:cs typeface="Arial" panose="020B0604020202020204" pitchFamily="34" charset="0"/>
                        </a:rPr>
                        <a:t>Dir. Estudios</a:t>
                      </a:r>
                      <a:endParaRPr lang="es-CL" sz="11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endParaRPr lang="es-CL" sz="1400" noProof="0" dirty="0">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En proceso de revisión</a:t>
                      </a:r>
                      <a:endParaRPr kumimoji="0" lang="es-CL"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75199">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Evaluación de resultados del Módulo de Intervención Familiar  con datos arrojados por la aplicación del instrumento NCFAS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400" dirty="0" smtClean="0">
                          <a:effectLst/>
                          <a:latin typeface="Arial" panose="020B0604020202020204" pitchFamily="34" charset="0"/>
                          <a:ea typeface="Times New Roman" panose="02020603050405020304" pitchFamily="18" charset="0"/>
                          <a:cs typeface="Arial" panose="020B0604020202020204" pitchFamily="34" charset="0"/>
                        </a:rPr>
                        <a:t>Dir. Estudios</a:t>
                      </a:r>
                      <a:endParaRPr lang="es-CL"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4258281"/>
                  </a:ext>
                </a:extLst>
              </a:tr>
              <a:tr h="1040155">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Evaluación de programas en general según indicaciones y requerimientos de SMN ¿la respuesta del SMN puede imponer la adecuación de los instrumentos de la UC? ¿se evaluará una muestra o a todos los programas? /ACUERDO: CAMBIAR OBJETIVO:  RESOLVER Y CONLUIR CON ESTE PRIMER MODULO DE FAMILIA Y EVALUARLO. ELIMINAR ESTE Y CAMBIARLO POR EL SUPERIOR</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dirty="0" smtClean="0">
                          <a:effectLst/>
                          <a:latin typeface="Arial" panose="020B0604020202020204" pitchFamily="34" charset="0"/>
                          <a:ea typeface="Times New Roman" panose="02020603050405020304" pitchFamily="18" charset="0"/>
                          <a:cs typeface="Arial" panose="020B0604020202020204" pitchFamily="34" charset="0"/>
                        </a:rPr>
                        <a:t>Dir. Estudios</a:t>
                      </a:r>
                      <a:endParaRPr lang="es-CL" sz="11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endParaRPr lang="es-CL" sz="1400" noProof="0" dirty="0">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4727688"/>
                  </a:ext>
                </a:extLst>
              </a:tr>
              <a:tr h="1397184">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Realizar Publicaciones en temas de interés para la FCDN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dirty="0" smtClean="0">
                          <a:effectLst/>
                          <a:latin typeface="Arial" panose="020B0604020202020204" pitchFamily="34" charset="0"/>
                          <a:ea typeface="Times New Roman" panose="02020603050405020304" pitchFamily="18" charset="0"/>
                          <a:cs typeface="Arial" panose="020B0604020202020204" pitchFamily="34" charset="0"/>
                        </a:rPr>
                        <a:t>Dir. Estudios</a:t>
                      </a:r>
                      <a:endParaRPr lang="es-CL" sz="11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endParaRPr lang="es-CL" sz="1400" noProof="0" dirty="0">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8619208"/>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6"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1258888"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Seguimiento de los Acuerdos de la Reunión Anterior</a:t>
            </a:r>
          </a:p>
        </p:txBody>
      </p:sp>
      <p:pic>
        <p:nvPicPr>
          <p:cNvPr id="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val="1907839560"/>
              </p:ext>
            </p:extLst>
          </p:nvPr>
        </p:nvGraphicFramePr>
        <p:xfrm>
          <a:off x="107950" y="1068388"/>
          <a:ext cx="8855075" cy="4984749"/>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Apoyo a PCIT para la sistematización del proceso de implementación del programa, resultados y caracterización de los usuarios atendidos.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Estudios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En proceso de revisión</a:t>
                      </a:r>
                      <a:endParaRPr kumimoji="0" lang="es-CL"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75199">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Generar y ejecutar un plan de retención de talentos realizando acciones que colaboren en el fortalecimiento del liderazgo directivo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Personas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4258281"/>
                  </a:ext>
                </a:extLst>
              </a:tr>
              <a:tr h="1040155">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Ejecutar la evaluación de desempeño de los colaboradores de los programas  y realizar estadística de los resultados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Personas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4727688"/>
                  </a:ext>
                </a:extLst>
              </a:tr>
              <a:tr h="1397184">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Integración REX. Poder Integrar actuales funciones que realiza el área de personas en el sistema REX, integrando todo en el mismo sistema.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dirty="0">
                          <a:effectLst/>
                          <a:latin typeface="Arial" panose="020B0604020202020204" pitchFamily="34" charset="0"/>
                          <a:ea typeface="Times New Roman" panose="02020603050405020304" pitchFamily="18" charset="0"/>
                          <a:cs typeface="Arial" panose="020B0604020202020204" pitchFamily="34" charset="0"/>
                        </a:rPr>
                        <a:t>Dir. Personas</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8619208"/>
                  </a:ext>
                </a:extLst>
              </a:tr>
            </a:tbl>
          </a:graphicData>
        </a:graphic>
      </p:graphicFrame>
    </p:spTree>
    <p:extLst>
      <p:ext uri="{BB962C8B-B14F-4D97-AF65-F5344CB8AC3E}">
        <p14:creationId xmlns:p14="http://schemas.microsoft.com/office/powerpoint/2010/main" val="2300269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6"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1258888"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Seguimiento de los Acuerdos de la Reunión Anterior</a:t>
            </a:r>
          </a:p>
        </p:txBody>
      </p:sp>
      <p:pic>
        <p:nvPicPr>
          <p:cNvPr id="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val="293921780"/>
              </p:ext>
            </p:extLst>
          </p:nvPr>
        </p:nvGraphicFramePr>
        <p:xfrm>
          <a:off x="107950" y="1068388"/>
          <a:ext cx="8855075" cy="4984749"/>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Desarrollar un apoyo técnico - administrativo a los directores de programas que se encuentran más débiles en la gestión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Personas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En proceso de revisión</a:t>
                      </a:r>
                      <a:endParaRPr kumimoji="0" lang="es-CL"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75199">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Aplicar plan de trabajo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Personas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4258281"/>
                  </a:ext>
                </a:extLst>
              </a:tr>
              <a:tr h="1040155">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Traspasar todo de la Intranet2 a la Nueva Intranet.</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TI</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4727688"/>
                  </a:ext>
                </a:extLst>
              </a:tr>
              <a:tr h="1397184">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Eliminar Intranet2.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dirty="0">
                          <a:effectLst/>
                          <a:latin typeface="Arial" panose="020B0604020202020204" pitchFamily="34" charset="0"/>
                          <a:ea typeface="Times New Roman" panose="02020603050405020304" pitchFamily="18" charset="0"/>
                          <a:cs typeface="Arial" panose="020B0604020202020204" pitchFamily="34" charset="0"/>
                        </a:rPr>
                        <a:t>Dir. TI</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8619208"/>
                  </a:ext>
                </a:extLst>
              </a:tr>
            </a:tbl>
          </a:graphicData>
        </a:graphic>
      </p:graphicFrame>
    </p:spTree>
    <p:extLst>
      <p:ext uri="{BB962C8B-B14F-4D97-AF65-F5344CB8AC3E}">
        <p14:creationId xmlns:p14="http://schemas.microsoft.com/office/powerpoint/2010/main" val="608657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6"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1258888"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Seguimiento de los Acuerdos de la Reunión Anterior</a:t>
            </a:r>
          </a:p>
        </p:txBody>
      </p:sp>
      <p:pic>
        <p:nvPicPr>
          <p:cNvPr id="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val="875694701"/>
              </p:ext>
            </p:extLst>
          </p:nvPr>
        </p:nvGraphicFramePr>
        <p:xfrm>
          <a:off x="107950" y="1068388"/>
          <a:ext cx="8855075" cy="4984749"/>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Incorporar documentos de difusión técnica con mayor visibilidad para los Programas.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TI</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En proceso de revisión</a:t>
                      </a:r>
                      <a:endParaRPr kumimoji="0" lang="es-CL"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75199">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Dejar Intranet como centro de acceso a medios e instrumentos de trabajo.(con operaciones y estudios)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TI</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4258281"/>
                  </a:ext>
                </a:extLst>
              </a:tr>
              <a:tr h="1040155">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Desarrollo de mejoras solicitadas por cambios en SENAINFO.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a:effectLst/>
                          <a:latin typeface="Arial" panose="020B0604020202020204" pitchFamily="34" charset="0"/>
                          <a:ea typeface="Times New Roman" panose="02020603050405020304" pitchFamily="18" charset="0"/>
                          <a:cs typeface="Arial" panose="020B0604020202020204" pitchFamily="34" charset="0"/>
                        </a:rPr>
                        <a:t>Dir. TI</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4727688"/>
                  </a:ext>
                </a:extLst>
              </a:tr>
              <a:tr h="1397184">
                <a:tc>
                  <a:txBody>
                    <a:bodyPr/>
                    <a:lstStyle/>
                    <a:p>
                      <a:pPr marL="0" lvl="0" indent="0">
                        <a:spcAft>
                          <a:spcPts val="0"/>
                        </a:spcAft>
                        <a:buFont typeface="+mj-lt"/>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Adecuación de campos y nueva generación de Rendiciones de Cuentas separadas (Justicia y Protección).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ES_tradnl" sz="1100" dirty="0">
                          <a:effectLst/>
                          <a:latin typeface="Arial" panose="020B0604020202020204" pitchFamily="34" charset="0"/>
                          <a:ea typeface="Times New Roman" panose="02020603050405020304" pitchFamily="18" charset="0"/>
                          <a:cs typeface="Arial" panose="020B0604020202020204" pitchFamily="34" charset="0"/>
                        </a:rPr>
                        <a:t>Dir. TI</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ES"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En proceso de revisión</a:t>
                      </a:r>
                      <a:endPar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8619208"/>
                  </a:ext>
                </a:extLst>
              </a:tr>
            </a:tbl>
          </a:graphicData>
        </a:graphic>
      </p:graphicFrame>
    </p:spTree>
    <p:extLst>
      <p:ext uri="{BB962C8B-B14F-4D97-AF65-F5344CB8AC3E}">
        <p14:creationId xmlns:p14="http://schemas.microsoft.com/office/powerpoint/2010/main" val="2085202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05FE4B2871B4843B2896EC34951A15B" ma:contentTypeVersion="2" ma:contentTypeDescription="Crear nuevo documento." ma:contentTypeScope="" ma:versionID="48ed589e6977a056806a2bd37b4c6371">
  <xsd:schema xmlns:xsd="http://www.w3.org/2001/XMLSchema" xmlns:xs="http://www.w3.org/2001/XMLSchema" xmlns:p="http://schemas.microsoft.com/office/2006/metadata/properties" xmlns:ns2="e6a225b4-144c-45f3-910f-35f2ad1c3deb" targetNamespace="http://schemas.microsoft.com/office/2006/metadata/properties" ma:root="true" ma:fieldsID="03ea0eeb03eba433f5a45b5f512544a5" ns2:_="">
    <xsd:import namespace="e6a225b4-144c-45f3-910f-35f2ad1c3de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225b4-144c-45f3-910f-35f2ad1c3d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F64D50-23CA-1C43-8C2F-1E2B41633370}">
  <ds:schemaRefs>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http://schemas.microsoft.com/office/infopath/2007/PartnerControls"/>
    <ds:schemaRef ds:uri="e6a225b4-144c-45f3-910f-35f2ad1c3deb"/>
    <ds:schemaRef ds:uri="http://schemas.microsoft.com/office/2006/metadata/properties"/>
  </ds:schemaRefs>
</ds:datastoreItem>
</file>

<file path=customXml/itemProps2.xml><?xml version="1.0" encoding="utf-8"?>
<ds:datastoreItem xmlns:ds="http://schemas.openxmlformats.org/officeDocument/2006/customXml" ds:itemID="{92F3C457-DD3D-D64C-9F69-567D4EC86CEE}">
  <ds:schemaRefs>
    <ds:schemaRef ds:uri="http://schemas.microsoft.com/sharepoint/v3/contenttype/forms"/>
  </ds:schemaRefs>
</ds:datastoreItem>
</file>

<file path=customXml/itemProps3.xml><?xml version="1.0" encoding="utf-8"?>
<ds:datastoreItem xmlns:ds="http://schemas.openxmlformats.org/officeDocument/2006/customXml" ds:itemID="{BB50DAE0-00F8-4F02-83DA-F1DA28842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225b4-144c-45f3-910f-35f2ad1c3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7119</TotalTime>
  <Words>5640</Words>
  <Application>Microsoft Office PowerPoint</Application>
  <PresentationFormat>Presentación en pantalla (4:3)</PresentationFormat>
  <Paragraphs>1004</Paragraphs>
  <Slides>58</Slides>
  <Notes>3</Notes>
  <HiddenSlides>1</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58</vt:i4>
      </vt:variant>
    </vt:vector>
  </HeadingPairs>
  <TitlesOfParts>
    <vt:vector size="70" baseType="lpstr">
      <vt:lpstr>ＭＳ Ｐゴシック</vt:lpstr>
      <vt:lpstr>ＭＳ Ｐゴシック</vt:lpstr>
      <vt:lpstr>Arial</vt:lpstr>
      <vt:lpstr>Arial Black</vt:lpstr>
      <vt:lpstr>Arial Narrow</vt:lpstr>
      <vt:lpstr>Calibri</vt:lpstr>
      <vt:lpstr>Calibri Light</vt:lpstr>
      <vt:lpstr>Century Gothic</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1.6 Seguimiento Compromisos 2022 (Ver planilla Excel)</vt:lpstr>
      <vt:lpstr>Gestión de la Calidad </vt:lpstr>
      <vt:lpstr>2.1 Cambios en las cuestiones externas e internas y partes pertinentes al SGC</vt:lpstr>
      <vt:lpstr>Presentación de PowerPoint</vt:lpstr>
      <vt:lpstr>Presentación de PowerPoint</vt:lpstr>
      <vt:lpstr>Presentación de PowerPoint</vt:lpstr>
      <vt:lpstr>Presentación de PowerPoint</vt:lpstr>
      <vt:lpstr>Presentación de PowerPoint</vt:lpstr>
      <vt:lpstr>Presentación de PowerPoint</vt:lpstr>
      <vt:lpstr>Partes pertinentes al SGC</vt:lpstr>
      <vt:lpstr>Presentación de PowerPoint</vt:lpstr>
      <vt:lpstr>Presentación de PowerPoint</vt:lpstr>
      <vt:lpstr>2.2 Información sobre el desempeño y la eficacia del SGC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Auditoria SGC Interna</vt:lpstr>
      <vt:lpstr>Auditoria SGC Externa</vt:lpstr>
      <vt:lpstr>2.4 Eficacia de las acciones tomadas para abordar riegos y oportunidades ( Ver planillas Excel. Matriz de riesgo V4 y Matriz de oportunidades V4)</vt:lpstr>
      <vt:lpstr>2.5 Oportunidades de Mejoras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Héctor Espinoza Diaz</cp:lastModifiedBy>
  <cp:revision>256</cp:revision>
  <cp:lastPrinted>2022-12-01T18:46:43Z</cp:lastPrinted>
  <dcterms:created xsi:type="dcterms:W3CDTF">2020-02-13T13:48:54Z</dcterms:created>
  <dcterms:modified xsi:type="dcterms:W3CDTF">2023-04-20T16:22:35Z</dcterms:modified>
</cp:coreProperties>
</file>