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3"/>
  </p:notesMasterIdLst>
  <p:sldIdLst>
    <p:sldId id="258" r:id="rId5"/>
    <p:sldId id="260" r:id="rId6"/>
    <p:sldId id="256" r:id="rId7"/>
    <p:sldId id="332" r:id="rId8"/>
    <p:sldId id="333" r:id="rId9"/>
    <p:sldId id="329" r:id="rId10"/>
    <p:sldId id="331" r:id="rId11"/>
    <p:sldId id="257" r:id="rId12"/>
  </p:sldIdLst>
  <p:sldSz cx="9144000" cy="6858000" type="screen4x3"/>
  <p:notesSz cx="6791325" cy="99250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éctor Espinoza Diaz" initials="HED" lastIdx="8" clrIdx="0">
    <p:extLst>
      <p:ext uri="{19B8F6BF-5375-455C-9EA6-DF929625EA0E}">
        <p15:presenceInfo xmlns:p15="http://schemas.microsoft.com/office/powerpoint/2012/main" userId="Héctor Espinoza Dia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1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28981BB-875B-A48D-B2B6-CF763FBB36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08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3337CAD-E044-4F01-5918-D7E86E9B94D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6846" y="0"/>
            <a:ext cx="2942908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ED6B92-3BE5-424E-B395-6D814936AFBF}" type="datetimeFigureOut">
              <a:rPr lang="es-CL"/>
              <a:pPr>
                <a:defRPr/>
              </a:pPr>
              <a:t>28-06-2023</a:t>
            </a:fld>
            <a:endParaRPr lang="es-CL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2DA422D3-8FB9-2AA6-82CB-7CDB72118D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L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74CFA97E-EF08-9C3D-36BB-529BEB981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133" y="4776431"/>
            <a:ext cx="543306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L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45BA10-2539-0723-B25C-66E8D51F207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2908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419F01-53FA-D227-641F-E7D934B23B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6846" y="9427076"/>
            <a:ext cx="2942908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13DA254-B38E-3641-A281-851CA387032F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Marcador de imagen de diapositiva 1">
            <a:extLst>
              <a:ext uri="{FF2B5EF4-FFF2-40B4-BE49-F238E27FC236}">
                <a16:creationId xmlns:a16="http://schemas.microsoft.com/office/drawing/2014/main" id="{5FE4E331-650F-26A9-68B5-FB891323EF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Marcador de notas 2">
            <a:extLst>
              <a:ext uri="{FF2B5EF4-FFF2-40B4-BE49-F238E27FC236}">
                <a16:creationId xmlns:a16="http://schemas.microsoft.com/office/drawing/2014/main" id="{5FE47D63-FC52-D070-77C9-981B2CC571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 dirty="0"/>
          </a:p>
        </p:txBody>
      </p:sp>
      <p:sp>
        <p:nvSpPr>
          <p:cNvPr id="25603" name="Marcador de número de diapositiva 3">
            <a:extLst>
              <a:ext uri="{FF2B5EF4-FFF2-40B4-BE49-F238E27FC236}">
                <a16:creationId xmlns:a16="http://schemas.microsoft.com/office/drawing/2014/main" id="{EC625EFF-72B6-6F57-3C01-DDC69746C1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fld id="{3CA08B17-2AA0-F74C-B800-74DA1CC77836}" type="slidenum">
              <a:rPr lang="es-CL" altLang="es-CL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eaLnBrk="0" hangingPunct="0"/>
              <a:t>2</a:t>
            </a:fld>
            <a:endParaRPr lang="es-CL" altLang="es-CL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Marcador de imagen de diapositiva 1">
            <a:extLst>
              <a:ext uri="{FF2B5EF4-FFF2-40B4-BE49-F238E27FC236}">
                <a16:creationId xmlns:a16="http://schemas.microsoft.com/office/drawing/2014/main" id="{0E097071-1468-82F6-85E7-84F719BA3B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Marcador de notas 2">
            <a:extLst>
              <a:ext uri="{FF2B5EF4-FFF2-40B4-BE49-F238E27FC236}">
                <a16:creationId xmlns:a16="http://schemas.microsoft.com/office/drawing/2014/main" id="{3AF11858-5EE6-5CE0-9C3F-FF8CB0CCF5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/>
          </a:p>
        </p:txBody>
      </p:sp>
      <p:sp>
        <p:nvSpPr>
          <p:cNvPr id="57347" name="Marcador de número de diapositiva 3">
            <a:extLst>
              <a:ext uri="{FF2B5EF4-FFF2-40B4-BE49-F238E27FC236}">
                <a16:creationId xmlns:a16="http://schemas.microsoft.com/office/drawing/2014/main" id="{7557AC5D-AA81-97AA-E18B-35FE1CE465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C4F172E-92C3-134C-8D68-8DE43489ABA2}" type="slidenum">
              <a:rPr lang="es-ES" altLang="es-CL" smtClean="0">
                <a:latin typeface="Arial" panose="020B0604020202020204" pitchFamily="34" charset="0"/>
                <a:ea typeface="MS PGothic" panose="020B0600070205080204" pitchFamily="34" charset="-128"/>
              </a:rPr>
              <a:pPr/>
              <a:t>7</a:t>
            </a:fld>
            <a:endParaRPr lang="es-ES" altLang="es-CL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B1C96-A743-CA6E-560D-29D79C62A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7985E-8B2F-784B-A657-48E1F9A1F64A}" type="datetimeFigureOut">
              <a:rPr lang="en-US"/>
              <a:pPr>
                <a:defRPr/>
              </a:pPr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2A762-4E1C-A80A-1F1E-C973B24B9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01384-3529-260A-F16A-4266375A5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0D042-B068-744D-835B-91C3D0485F6D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73166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6FED4-DD1A-8588-56A3-B736C5B0D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14ACE-037C-104A-966E-01E208B89B40}" type="datetimeFigureOut">
              <a:rPr lang="en-US"/>
              <a:pPr>
                <a:defRPr/>
              </a:pPr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9A887-14D6-AA47-6A44-FF7B04CE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748FA-5E59-D346-D3EB-25B9FF83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0C546-1700-9646-9F06-42FEAE787B7E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82590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DB82212-77E6-5970-5B3F-4D00CEABD76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8B0802B-5055-7232-1E01-4A0E15C4D4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Editar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EA74C-0595-6825-03B5-8DCB11AC2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F29555-D8F6-9A43-9091-97AF2EA5D56A}" type="datetimeFigureOut">
              <a:rPr lang="en-US"/>
              <a:pPr>
                <a:defRPr/>
              </a:pPr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E16E3-8C42-761D-A63F-2DFB6F8AA4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58881-DD8F-9F04-EA77-8C5BDA51F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FFB45DC-F49C-FC4D-AEC4-46F2609A6B10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90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4D8FF1A-E2D6-F52E-C8E2-5FE9CF7B4D0C}"/>
              </a:ext>
            </a:extLst>
          </p:cNvPr>
          <p:cNvSpPr txBox="1"/>
          <p:nvPr/>
        </p:nvSpPr>
        <p:spPr>
          <a:xfrm>
            <a:off x="3417888" y="2622550"/>
            <a:ext cx="6800850" cy="289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Revisión por la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7000" b="1" dirty="0">
                <a:solidFill>
                  <a:srgbClr val="00B0F0"/>
                </a:solidFill>
                <a:latin typeface="+mj-lt"/>
              </a:rPr>
              <a:t>Dirección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6600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CFE0AF9-B882-64CC-3EBE-95C1CD1449DD}"/>
              </a:ext>
            </a:extLst>
          </p:cNvPr>
          <p:cNvSpPr txBox="1"/>
          <p:nvPr/>
        </p:nvSpPr>
        <p:spPr>
          <a:xfrm>
            <a:off x="3211033" y="4346575"/>
            <a:ext cx="57309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Junio</a:t>
            </a:r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2023</a:t>
            </a:r>
            <a:endParaRPr lang="es-CL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número de diapositiva 2">
            <a:extLst>
              <a:ext uri="{FF2B5EF4-FFF2-40B4-BE49-F238E27FC236}">
                <a16:creationId xmlns:a16="http://schemas.microsoft.com/office/drawing/2014/main" id="{7FF92A79-3CAF-6A74-CE8C-94B870E0D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4BC913-5AB0-E54D-B90D-556047BAE62F}" type="slidenum">
              <a:rPr lang="es-ES_tradnl" altLang="es-CL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s-ES_tradnl" altLang="es-CL" sz="1400" dirty="0">
              <a:solidFill>
                <a:srgbClr val="000000"/>
              </a:solidFill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8F8BFB7E-C3E1-2A4B-1081-3BC88DC02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6038"/>
            <a:ext cx="646747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s-CL" sz="1800" b="1" dirty="0">
                <a:solidFill>
                  <a:srgbClr val="00B0F0"/>
                </a:solidFill>
                <a:latin typeface="Arial Narrow" panose="020B0604020202020204" pitchFamily="34" charset="0"/>
              </a:rPr>
              <a:t>CRONOGRAMA DE LAS REUNIONES DE CONTROL DE GESTI</a:t>
            </a:r>
            <a:r>
              <a:rPr lang="es-ES" altLang="es-CL" sz="1800" b="1" dirty="0">
                <a:solidFill>
                  <a:srgbClr val="00B0F0"/>
                </a:solidFill>
                <a:latin typeface="Arial Narrow" panose="020B0604020202020204" pitchFamily="34" charset="0"/>
              </a:rPr>
              <a:t>ÓN</a:t>
            </a:r>
            <a:endParaRPr lang="es-ES_tradnl" altLang="es-CL" sz="1800" b="1" dirty="0">
              <a:solidFill>
                <a:srgbClr val="00B0F0"/>
              </a:solidFill>
              <a:latin typeface="Arial Narrow" panose="020B0604020202020204" pitchFamily="34" charset="0"/>
            </a:endParaRPr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46038"/>
            <a:ext cx="8763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380111"/>
              </p:ext>
            </p:extLst>
          </p:nvPr>
        </p:nvGraphicFramePr>
        <p:xfrm>
          <a:off x="387350" y="1068388"/>
          <a:ext cx="8470900" cy="538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Hoja de cálculo" r:id="rId5" imgW="10791675" imgH="7239088" progId="Excel.Sheet.12">
                  <p:embed/>
                </p:oleObj>
              </mc:Choice>
              <mc:Fallback>
                <p:oleObj name="Hoja de cálculo" r:id="rId5" imgW="10791675" imgH="7239088" progId="Excel.Sheet.12">
                  <p:embed/>
                  <p:pic>
                    <p:nvPicPr>
                      <p:cNvPr id="5123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1068388"/>
                        <a:ext cx="8470900" cy="538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ángulo 9"/>
          <p:cNvSpPr/>
          <p:nvPr/>
        </p:nvSpPr>
        <p:spPr bwMode="auto">
          <a:xfrm>
            <a:off x="5893107" y="1219200"/>
            <a:ext cx="419100" cy="5083175"/>
          </a:xfrm>
          <a:prstGeom prst="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CL" sz="2400" dirty="0">
              <a:solidFill>
                <a:schemeClr val="tx1"/>
              </a:solidFill>
            </a:endParaRPr>
          </a:p>
        </p:txBody>
      </p:sp>
      <p:pic>
        <p:nvPicPr>
          <p:cNvPr id="1122" name="Picture 98" descr="https://intranet2.ciudaddelnino.cl/wp-content/uploads/2022/03/logo-89-anos_fondo-blanco-1.jpg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106954"/>
            <a:ext cx="771525" cy="90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46038"/>
            <a:ext cx="8763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712788" y="1927225"/>
            <a:ext cx="77724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s-CL" sz="4100" dirty="0" smtClean="0">
                <a:latin typeface="Arial Narrow" panose="020B0606020202030204" pitchFamily="34" charset="0"/>
              </a:rPr>
              <a:t>Seguimiento</a:t>
            </a:r>
            <a:r>
              <a:rPr lang="en-US" sz="4100" dirty="0" smtClean="0">
                <a:latin typeface="Arial Narrow" panose="020B0606020202030204" pitchFamily="34" charset="0"/>
              </a:rPr>
              <a:t> de </a:t>
            </a:r>
            <a:r>
              <a:rPr lang="es-CL" sz="4100" dirty="0" smtClean="0">
                <a:latin typeface="Arial Narrow" panose="020B0606020202030204" pitchFamily="34" charset="0"/>
              </a:rPr>
              <a:t>Acuerdos</a:t>
            </a:r>
            <a:r>
              <a:rPr lang="en-US" sz="4100" dirty="0" smtClean="0">
                <a:latin typeface="Arial Narrow" panose="020B0606020202030204" pitchFamily="34" charset="0"/>
              </a:rPr>
              <a:t> de la </a:t>
            </a:r>
            <a:r>
              <a:rPr lang="es-CL" sz="4100" dirty="0" smtClean="0">
                <a:latin typeface="Arial Narrow" panose="020B0606020202030204" pitchFamily="34" charset="0"/>
              </a:rPr>
              <a:t>Reunión</a:t>
            </a:r>
            <a:r>
              <a:rPr lang="en-US" sz="4100" dirty="0" smtClean="0">
                <a:latin typeface="Arial Narrow" panose="020B0606020202030204" pitchFamily="34" charset="0"/>
              </a:rPr>
              <a:t> Anterior</a:t>
            </a:r>
            <a:endParaRPr lang="en-US" sz="4100" dirty="0">
              <a:latin typeface="Arial Narrow" panose="020B0606020202030204" pitchFamily="34" charset="0"/>
            </a:endParaRPr>
          </a:p>
        </p:txBody>
      </p:sp>
      <p:pic>
        <p:nvPicPr>
          <p:cNvPr id="4" name="Picture 98" descr="https://intranet2.ciudaddelnino.cl/wp-content/uploads/2022/03/logo-89-anos_fondo-blanco-1.jp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106954"/>
            <a:ext cx="771525" cy="90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8" descr="https://intranet2.ciudaddelnino.cl/wp-content/uploads/2022/03/logo-89-anos_fondo-blanco-1.jp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865" y="137412"/>
            <a:ext cx="771525" cy="90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6" name="Rectangle 2">
            <a:extLst>
              <a:ext uri="{FF2B5EF4-FFF2-40B4-BE49-F238E27FC236}">
                <a16:creationId xmlns:a16="http://schemas.microsoft.com/office/drawing/2014/main" id="{75DA9990-D352-E523-A947-9AB19F79E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74" y="46038"/>
            <a:ext cx="7416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_tradnl" sz="18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s-ES" altLang="es-ES_tradnl" sz="1800" b="1" dirty="0">
                <a:latin typeface="Arial Black" panose="020B0604020202020204" pitchFamily="34" charset="0"/>
                <a:ea typeface="MS PGothic" panose="020B0600070205080204" pitchFamily="34" charset="-128"/>
              </a:rPr>
              <a:t>Seguimiento de los Acuerdos de la Reunión Anterior</a:t>
            </a: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46038"/>
            <a:ext cx="8763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649154"/>
              </p:ext>
            </p:extLst>
          </p:nvPr>
        </p:nvGraphicFramePr>
        <p:xfrm>
          <a:off x="107950" y="1068388"/>
          <a:ext cx="8855075" cy="5667875"/>
        </p:xfrm>
        <a:graphic>
          <a:graphicData uri="http://schemas.openxmlformats.org/drawingml/2006/table">
            <a:tbl>
              <a:tblPr/>
              <a:tblGrid>
                <a:gridCol w="3306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6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1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Acciones</a:t>
                      </a:r>
                      <a:endParaRPr kumimoji="0" lang="es-ES" alt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25047" marR="250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Responsable</a:t>
                      </a:r>
                      <a:endParaRPr kumimoji="0" lang="es-ES" altLang="es-E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25047" marR="250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Seguimiento</a:t>
                      </a:r>
                      <a:endParaRPr kumimoji="0" lang="es-ES" altLang="es-E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25047" marR="250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107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de incidencia de Comunicación. Desglose de Temas/Predefinir los temas en lo que se requiera estar.</a:t>
                      </a:r>
                      <a:endParaRPr lang="es-CL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Dir.</a:t>
                      </a:r>
                      <a:r>
                        <a:rPr lang="es-CL" sz="1400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Comunicaciones</a:t>
                      </a:r>
                      <a:endParaRPr lang="es-CL" sz="1400" dirty="0" smtClean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es-CL" altLang="es-ES_tradnl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Comentado dentro de la revisión de compromisos</a:t>
                      </a:r>
                      <a:endParaRPr kumimoji="0" lang="es-CL" altLang="es-ES_tradnl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8" marR="685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5199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Imagen Corporativa. Debe incorporarse dentro de los compromisos para revisión Trimestrales</a:t>
                      </a:r>
                      <a:endParaRPr lang="es-CL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Dir.</a:t>
                      </a:r>
                      <a:r>
                        <a:rPr lang="es-CL" sz="1400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Comunicaciones</a:t>
                      </a:r>
                      <a:endParaRPr lang="es-CL" sz="1400" dirty="0" smtClean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es-CL" altLang="es-ES_tradnl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 incorpora dentro de los compromisos</a:t>
                      </a:r>
                      <a:endParaRPr kumimoji="0" lang="es-CL" altLang="es-ES_tradnl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8" marR="685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258281"/>
                  </a:ext>
                </a:extLst>
              </a:tr>
              <a:tr h="1040155">
                <a:tc>
                  <a:txBody>
                    <a:bodyPr/>
                    <a:lstStyle/>
                    <a:p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Cantidad de Autocuidado. </a:t>
                      </a:r>
                    </a:p>
                    <a:p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Revisar Indicador de manera que entregue información para toma de decisiones </a:t>
                      </a:r>
                    </a:p>
                    <a:p>
                      <a:endParaRPr lang="es-CL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Dir. Personas</a:t>
                      </a:r>
                      <a:endParaRPr lang="es-CL" sz="1400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kumimoji="0" lang="es-E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 incorpora dentro de los validadores</a:t>
                      </a:r>
                    </a:p>
                  </a:txBody>
                  <a:tcPr marL="68568" marR="685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727688"/>
                  </a:ext>
                </a:extLst>
              </a:tr>
              <a:tr h="1040155">
                <a:tc>
                  <a:txBody>
                    <a:bodyPr/>
                    <a:lstStyle/>
                    <a:p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Agregar temas respecto a Gestión del Cambio.</a:t>
                      </a:r>
                      <a:endParaRPr lang="es-CL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Dir. Personas</a:t>
                      </a:r>
                      <a:endParaRPr lang="es-CL" sz="1400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es-CL" altLang="es-ES_tradnl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 incorpora dentro de los compromisos</a:t>
                      </a:r>
                      <a:endParaRPr kumimoji="0" lang="es-CL" altLang="es-ES_tradnl" sz="14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8" marR="685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744554"/>
                  </a:ext>
                </a:extLst>
              </a:tr>
              <a:tr h="1040155">
                <a:tc>
                  <a:txBody>
                    <a:bodyPr/>
                    <a:lstStyle/>
                    <a:p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 el cumplimiento de compromisos, Inventario interno Documentación Legal, ver la posibilidad de incorporar a una persona que apoye en esta gestión.</a:t>
                      </a:r>
                      <a:endParaRPr lang="es-CL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Dir. Legal</a:t>
                      </a:r>
                      <a:endParaRPr lang="es-CL" sz="1400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es-E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 incorpora dentro de los validadores</a:t>
                      </a:r>
                    </a:p>
                    <a:p>
                      <a:endParaRPr lang="es-CL" dirty="0"/>
                    </a:p>
                  </a:txBody>
                  <a:tcPr marL="68568" marR="685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863916"/>
                  </a:ext>
                </a:extLst>
              </a:tr>
            </a:tbl>
          </a:graphicData>
        </a:graphic>
      </p:graphicFrame>
      <p:pic>
        <p:nvPicPr>
          <p:cNvPr id="6" name="Picture 98" descr="https://intranet2.ciudaddelnino.cl/wp-content/uploads/2022/03/logo-89-anos_fondo-blanco-1.jp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2" y="106954"/>
            <a:ext cx="771525" cy="90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41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8" descr="https://intranet2.ciudaddelnino.cl/wp-content/uploads/2022/03/logo-89-anos_fondo-blanco-1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2" y="106954"/>
            <a:ext cx="771525" cy="90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5DA9990-D352-E523-A947-9AB19F79E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74" y="46038"/>
            <a:ext cx="7416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_tradnl" sz="18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s-ES" altLang="es-ES_tradnl" sz="1800" b="1" dirty="0">
                <a:latin typeface="Arial Black" panose="020B0604020202020204" pitchFamily="34" charset="0"/>
                <a:ea typeface="MS PGothic" panose="020B0600070205080204" pitchFamily="34" charset="-128"/>
              </a:rPr>
              <a:t>Seguimiento de los Acuerdos de la Reunión Anterior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274373"/>
              </p:ext>
            </p:extLst>
          </p:nvPr>
        </p:nvGraphicFramePr>
        <p:xfrm>
          <a:off x="107950" y="1068388"/>
          <a:ext cx="8855075" cy="1272211"/>
        </p:xfrm>
        <a:graphic>
          <a:graphicData uri="http://schemas.openxmlformats.org/drawingml/2006/table">
            <a:tbl>
              <a:tblPr/>
              <a:tblGrid>
                <a:gridCol w="3306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6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1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Acciones</a:t>
                      </a:r>
                      <a:endParaRPr kumimoji="0" lang="es-ES" alt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25047" marR="250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Responsable</a:t>
                      </a:r>
                      <a:endParaRPr kumimoji="0" lang="es-ES" altLang="es-E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25047" marR="250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Seguimiento</a:t>
                      </a:r>
                      <a:endParaRPr kumimoji="0" lang="es-ES" altLang="es-E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25047" marR="250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107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Incorporar todos los verificadores Primer Trimestre 2023</a:t>
                      </a:r>
                      <a:endParaRPr lang="es-CL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Directores </a:t>
                      </a:r>
                      <a:r>
                        <a:rPr lang="es-CL" sz="1400" dirty="0" err="1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Adm</a:t>
                      </a:r>
                      <a:r>
                        <a:rPr lang="es-CL" sz="14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s-CL" sz="1400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Central</a:t>
                      </a:r>
                      <a:endParaRPr lang="es-CL" sz="1400" dirty="0" smtClean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es-CL" altLang="es-ES_tradnl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Todos los verificadores Trimestre I y Trimestre II incorporados</a:t>
                      </a:r>
                      <a:endParaRPr kumimoji="0" lang="es-CL" altLang="es-ES_tradnl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8" marR="685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26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>
            <a:extLst>
              <a:ext uri="{FF2B5EF4-FFF2-40B4-BE49-F238E27FC236}">
                <a16:creationId xmlns:a16="http://schemas.microsoft.com/office/drawing/2014/main" id="{FA1099FC-142B-43DE-5E1D-7F4DF0BDF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92" y="2660871"/>
            <a:ext cx="7772400" cy="1358235"/>
          </a:xfrm>
        </p:spPr>
        <p:txBody>
          <a:bodyPr/>
          <a:lstStyle/>
          <a:p>
            <a:pPr eaLnBrk="1" hangingPunct="1"/>
            <a:r>
              <a:rPr lang="es-CL" altLang="en-US" sz="4000" dirty="0" smtClean="0">
                <a:latin typeface="Arial Narrow" panose="020B0606020202030204" pitchFamily="34" charset="0"/>
              </a:rPr>
              <a:t>1.6 Seguimiento Compromisos 2023 (Ver planilla Excel)</a:t>
            </a:r>
            <a:endParaRPr lang="es-CL" altLang="en-US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50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21620BDC-96F1-A5C1-B440-6F16208F8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8" y="212725"/>
            <a:ext cx="7416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_tradnl" sz="1800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s-ES" altLang="es-ES_tradnl" sz="3200" dirty="0">
                <a:latin typeface="Arial Narrow" panose="020B0604020202020204" pitchFamily="34" charset="0"/>
                <a:ea typeface="MS PGothic" panose="020B0600070205080204" pitchFamily="34" charset="-128"/>
              </a:rPr>
              <a:t>Oportunidades de Mejora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6A9CA85A-8DB4-F81D-AD8E-3562BE1A7247}"/>
              </a:ext>
            </a:extLst>
          </p:cNvPr>
          <p:cNvCxnSpPr>
            <a:cxnSpLocks/>
          </p:cNvCxnSpPr>
          <p:nvPr/>
        </p:nvCxnSpPr>
        <p:spPr>
          <a:xfrm>
            <a:off x="414338" y="1054100"/>
            <a:ext cx="831532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1748" name="CuadroTexto 1">
            <a:extLst>
              <a:ext uri="{FF2B5EF4-FFF2-40B4-BE49-F238E27FC236}">
                <a16:creationId xmlns:a16="http://schemas.microsoft.com/office/drawing/2014/main" id="{0D17FD5A-2A0D-6B35-91E5-4E13B97E2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1595438"/>
            <a:ext cx="8096250" cy="135421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s-CL" altLang="es-CL" dirty="0" smtClean="0">
                <a:latin typeface="Arial Narrow" panose="020B0606020202030204" pitchFamily="34" charset="0"/>
              </a:rPr>
              <a:t>Se sugiere creación de Grupo en </a:t>
            </a:r>
            <a:r>
              <a:rPr lang="es-CL" altLang="es-CL" dirty="0" err="1" smtClean="0">
                <a:latin typeface="Arial Narrow" panose="020B0606020202030204" pitchFamily="34" charset="0"/>
              </a:rPr>
              <a:t>Teams</a:t>
            </a:r>
            <a:r>
              <a:rPr lang="es-CL" altLang="es-CL" dirty="0" smtClean="0">
                <a:latin typeface="Arial Narrow" panose="020B0606020202030204" pitchFamily="34" charset="0"/>
              </a:rPr>
              <a:t> para acceder a planilla de Seguimiento de Compromisos, con el objetivo de generar un repositorio de documentos y contar con la trazabilidad de la información para las direcciones</a:t>
            </a:r>
            <a:endParaRPr lang="es-CL" altLang="es-CL" dirty="0">
              <a:latin typeface="Arial Narrow" panose="020B0606020202030204" pitchFamily="34" charset="0"/>
            </a:endParaRPr>
          </a:p>
          <a:p>
            <a:pPr marL="0" indent="0">
              <a:spcAft>
                <a:spcPts val="1200"/>
              </a:spcAft>
              <a:defRPr/>
            </a:pPr>
            <a:endParaRPr lang="es-CL" altLang="es-CL" dirty="0">
              <a:latin typeface="Arial Narrow" panose="020B0606020202030204" pitchFamily="34" charset="0"/>
            </a:endParaRPr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46038"/>
            <a:ext cx="8763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8" descr="https://intranet2.ciudaddelnino.cl/wp-content/uploads/2022/03/logo-89-anos_fondo-blanco-1.jp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106954"/>
            <a:ext cx="771525" cy="90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05FE4B2871B4843B2896EC34951A15B" ma:contentTypeVersion="2" ma:contentTypeDescription="Crear nuevo documento." ma:contentTypeScope="" ma:versionID="48ed589e6977a056806a2bd37b4c6371">
  <xsd:schema xmlns:xsd="http://www.w3.org/2001/XMLSchema" xmlns:xs="http://www.w3.org/2001/XMLSchema" xmlns:p="http://schemas.microsoft.com/office/2006/metadata/properties" xmlns:ns2="e6a225b4-144c-45f3-910f-35f2ad1c3deb" targetNamespace="http://schemas.microsoft.com/office/2006/metadata/properties" ma:root="true" ma:fieldsID="03ea0eeb03eba433f5a45b5f512544a5" ns2:_="">
    <xsd:import namespace="e6a225b4-144c-45f3-910f-35f2ad1c3d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a225b4-144c-45f3-910f-35f2ad1c3d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F3C457-DD3D-D64C-9F69-567D4EC86C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F64D50-23CA-1C43-8C2F-1E2B41633370}">
  <ds:schemaRefs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  <ds:schemaRef ds:uri="e6a225b4-144c-45f3-910f-35f2ad1c3de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B50DAE0-00F8-4F02-83DA-F1DA288428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a225b4-144c-45f3-910f-35f2ad1c3d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7348</TotalTime>
  <Words>242</Words>
  <Application>Microsoft Office PowerPoint</Application>
  <PresentationFormat>Presentación en pantalla (4:3)</PresentationFormat>
  <Paragraphs>38</Paragraphs>
  <Slides>8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9" baseType="lpstr">
      <vt:lpstr>MS PGothic</vt:lpstr>
      <vt:lpstr>Arial</vt:lpstr>
      <vt:lpstr>Arial Black</vt:lpstr>
      <vt:lpstr>Arial Narrow</vt:lpstr>
      <vt:lpstr>Calibri</vt:lpstr>
      <vt:lpstr>Calibri Light</vt:lpstr>
      <vt:lpstr>Century Gothic</vt:lpstr>
      <vt:lpstr>Times New Roman</vt:lpstr>
      <vt:lpstr>Wingdings</vt:lpstr>
      <vt:lpstr>Tema de Office</vt:lpstr>
      <vt:lpstr>Hoja de cálculo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1.6 Seguimiento Compromisos 2023 (Ver planilla Excel)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Héctor Espinoza Diaz</cp:lastModifiedBy>
  <cp:revision>272</cp:revision>
  <cp:lastPrinted>2022-12-01T18:46:43Z</cp:lastPrinted>
  <dcterms:created xsi:type="dcterms:W3CDTF">2020-02-13T13:48:54Z</dcterms:created>
  <dcterms:modified xsi:type="dcterms:W3CDTF">2023-06-28T14:49:01Z</dcterms:modified>
</cp:coreProperties>
</file>