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2"/>
  </p:notesMasterIdLst>
  <p:sldIdLst>
    <p:sldId id="258" r:id="rId5"/>
    <p:sldId id="260" r:id="rId6"/>
    <p:sldId id="256" r:id="rId7"/>
    <p:sldId id="332" r:id="rId8"/>
    <p:sldId id="335" r:id="rId9"/>
    <p:sldId id="293"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29" r:id="rId23"/>
    <p:sldId id="349" r:id="rId24"/>
    <p:sldId id="348" r:id="rId25"/>
    <p:sldId id="350" r:id="rId26"/>
    <p:sldId id="341" r:id="rId27"/>
    <p:sldId id="363" r:id="rId28"/>
    <p:sldId id="321" r:id="rId29"/>
    <p:sldId id="331" r:id="rId30"/>
    <p:sldId id="257" r:id="rId31"/>
  </p:sldIdLst>
  <p:sldSz cx="9144000" cy="6858000" type="screen4x3"/>
  <p:notesSz cx="6791325" cy="992505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éctor Espinoza Diaz" initials="HED" lastIdx="8" clrIdx="0">
    <p:extLst>
      <p:ext uri="{19B8F6BF-5375-455C-9EA6-DF929625EA0E}">
        <p15:presenceInfo xmlns:p15="http://schemas.microsoft.com/office/powerpoint/2012/main" userId="Héctor Espinoza Dia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59" autoAdjust="0"/>
    <p:restoredTop sz="94660"/>
  </p:normalViewPr>
  <p:slideViewPr>
    <p:cSldViewPr snapToGrid="0">
      <p:cViewPr varScale="1">
        <p:scale>
          <a:sx n="114" d="100"/>
          <a:sy n="114" d="100"/>
        </p:scale>
        <p:origin x="11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dirty="0" smtClean="0"/>
              <a:t>Encuestas</a:t>
            </a:r>
            <a:r>
              <a:rPr lang="es-ES" baseline="0" dirty="0" smtClean="0"/>
              <a:t> usuarios NNA/Adultos</a:t>
            </a:r>
            <a:endParaRPr lang="es-CL"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4.9652601272907625E-2"/>
          <c:y val="0.12876098335986669"/>
          <c:w val="0.92770525184151298"/>
          <c:h val="0.74183628106637212"/>
        </c:manualLayout>
      </c:layout>
      <c:lineChart>
        <c:grouping val="standard"/>
        <c:varyColors val="0"/>
        <c:ser>
          <c:idx val="0"/>
          <c:order val="0"/>
          <c:tx>
            <c:strRef>
              <c:f>Hoja1!$B$1</c:f>
              <c:strCache>
                <c:ptCount val="1"/>
                <c:pt idx="0">
                  <c:v>Nivel de Satisfacción NNA</c:v>
                </c:pt>
              </c:strCache>
            </c:strRef>
          </c:tx>
          <c:spPr>
            <a:ln w="28575" cap="rnd">
              <a:solidFill>
                <a:srgbClr val="0070C0"/>
              </a:solidFill>
              <a:round/>
            </a:ln>
            <a:effectLst/>
          </c:spPr>
          <c:marker>
            <c:symbol val="none"/>
          </c:marker>
          <c:cat>
            <c:numRef>
              <c:f>Hoja1!$A$2:$A$6</c:f>
              <c:numCache>
                <c:formatCode>General</c:formatCode>
                <c:ptCount val="5"/>
                <c:pt idx="0">
                  <c:v>2018</c:v>
                </c:pt>
                <c:pt idx="1">
                  <c:v>2019</c:v>
                </c:pt>
                <c:pt idx="2">
                  <c:v>2020</c:v>
                </c:pt>
                <c:pt idx="3">
                  <c:v>2021</c:v>
                </c:pt>
                <c:pt idx="4">
                  <c:v>2022</c:v>
                </c:pt>
              </c:numCache>
            </c:numRef>
          </c:cat>
          <c:val>
            <c:numRef>
              <c:f>Hoja1!$B$2:$B$6</c:f>
              <c:numCache>
                <c:formatCode>General</c:formatCode>
                <c:ptCount val="5"/>
                <c:pt idx="0">
                  <c:v>98.69</c:v>
                </c:pt>
                <c:pt idx="1">
                  <c:v>96.76</c:v>
                </c:pt>
                <c:pt idx="2">
                  <c:v>96.86</c:v>
                </c:pt>
                <c:pt idx="3">
                  <c:v>97.86</c:v>
                </c:pt>
                <c:pt idx="4">
                  <c:v>98</c:v>
                </c:pt>
              </c:numCache>
            </c:numRef>
          </c:val>
          <c:smooth val="0"/>
          <c:extLst>
            <c:ext xmlns:c16="http://schemas.microsoft.com/office/drawing/2014/chart" uri="{C3380CC4-5D6E-409C-BE32-E72D297353CC}">
              <c16:uniqueId val="{00000000-EA48-46F2-8DCA-ACB82D0D230B}"/>
            </c:ext>
          </c:extLst>
        </c:ser>
        <c:ser>
          <c:idx val="1"/>
          <c:order val="1"/>
          <c:tx>
            <c:strRef>
              <c:f>Hoja1!$C$1</c:f>
              <c:strCache>
                <c:ptCount val="1"/>
                <c:pt idx="0">
                  <c:v>Nivel de satisfacción de las familias</c:v>
                </c:pt>
              </c:strCache>
            </c:strRef>
          </c:tx>
          <c:spPr>
            <a:ln w="28575" cap="rnd">
              <a:solidFill>
                <a:srgbClr val="00B050"/>
              </a:solidFill>
              <a:round/>
            </a:ln>
            <a:effectLst/>
          </c:spPr>
          <c:marker>
            <c:symbol val="none"/>
          </c:marker>
          <c:cat>
            <c:numRef>
              <c:f>Hoja1!$A$2:$A$6</c:f>
              <c:numCache>
                <c:formatCode>General</c:formatCode>
                <c:ptCount val="5"/>
                <c:pt idx="0">
                  <c:v>2018</c:v>
                </c:pt>
                <c:pt idx="1">
                  <c:v>2019</c:v>
                </c:pt>
                <c:pt idx="2">
                  <c:v>2020</c:v>
                </c:pt>
                <c:pt idx="3">
                  <c:v>2021</c:v>
                </c:pt>
                <c:pt idx="4">
                  <c:v>2022</c:v>
                </c:pt>
              </c:numCache>
            </c:numRef>
          </c:cat>
          <c:val>
            <c:numRef>
              <c:f>Hoja1!$C$2:$C$6</c:f>
              <c:numCache>
                <c:formatCode>General</c:formatCode>
                <c:ptCount val="5"/>
                <c:pt idx="0">
                  <c:v>98.86</c:v>
                </c:pt>
                <c:pt idx="1">
                  <c:v>98.1</c:v>
                </c:pt>
                <c:pt idx="2">
                  <c:v>97.8</c:v>
                </c:pt>
                <c:pt idx="3">
                  <c:v>97.81</c:v>
                </c:pt>
                <c:pt idx="4">
                  <c:v>98.44</c:v>
                </c:pt>
              </c:numCache>
            </c:numRef>
          </c:val>
          <c:smooth val="0"/>
          <c:extLst>
            <c:ext xmlns:c16="http://schemas.microsoft.com/office/drawing/2014/chart" uri="{C3380CC4-5D6E-409C-BE32-E72D297353CC}">
              <c16:uniqueId val="{00000001-EA48-46F2-8DCA-ACB82D0D230B}"/>
            </c:ext>
          </c:extLst>
        </c:ser>
        <c:dLbls>
          <c:showLegendKey val="0"/>
          <c:showVal val="0"/>
          <c:showCatName val="0"/>
          <c:showSerName val="0"/>
          <c:showPercent val="0"/>
          <c:showBubbleSize val="0"/>
        </c:dLbls>
        <c:smooth val="0"/>
        <c:axId val="1852977567"/>
        <c:axId val="1852977983"/>
      </c:lineChart>
      <c:catAx>
        <c:axId val="1852977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852977983"/>
        <c:crosses val="autoZero"/>
        <c:auto val="1"/>
        <c:lblAlgn val="ctr"/>
        <c:lblOffset val="100"/>
        <c:noMultiLvlLbl val="0"/>
      </c:catAx>
      <c:valAx>
        <c:axId val="1852977983"/>
        <c:scaling>
          <c:orientation val="minMax"/>
          <c:max val="100"/>
          <c:min val="95.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8529775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10-10T21:42:54.347" idx="1">
    <p:pos x="5514" y="3299"/>
    <p:text>La información fue solicitada por transparencia, pero los datos entregados no diferenciaban por Institución, por tanto, no fue posible levantar el dato específico para Fundación Ciudad del Niño.</p:text>
    <p:extLst mod="1">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0-10T21:44:55.195" idx="2">
    <p:pos x="4041" y="2760"/>
    <p:text>No se participó de los concursos: Residencias/PIL</p:text>
    <p:extLst mod="1">
      <p:ext uri="{C676402C-5697-4E1C-873F-D02D1690AC5C}">
        <p15:threadingInfo xmlns:p15="http://schemas.microsoft.com/office/powerpoint/2012/main" timeZoneBias="240"/>
      </p:ext>
    </p:extLst>
  </p:cm>
  <p:cm authorId="1" dt="2022-10-10T21:45:22.924" idx="3">
    <p:pos x="4772" y="2753"/>
    <p:text>9 nuevos (6 protección, 3 rpa), 52 vigentes (44 protección, 6 rpa, 2 residencias)</p:text>
    <p:extLst mod="1">
      <p:ext uri="{C676402C-5697-4E1C-873F-D02D1690AC5C}">
        <p15:threadingInfo xmlns:p15="http://schemas.microsoft.com/office/powerpoint/2012/main" timeZoneBias="240"/>
      </p:ext>
    </p:extLst>
  </p:cm>
  <p:cm authorId="1" dt="2022-10-10T21:47:31.471" idx="5">
    <p:pos x="3990" y="3416"/>
    <p:text>No se participó de los concursos: Residencias/PIL</p:text>
    <p:extLst mod="1">
      <p:ext uri="{C676402C-5697-4E1C-873F-D02D1690AC5C}">
        <p15:threadingInfo xmlns:p15="http://schemas.microsoft.com/office/powerpoint/2012/main" timeZoneBias="240"/>
      </p:ext>
    </p:extLst>
  </p:cm>
  <p:cm authorId="1" dt="2022-10-10T21:49:13.526" idx="6">
    <p:pos x="4798" y="3404"/>
    <p:text>Protección de Derechos:  8,22% Proyectos nuevos presentados 73/ Proyectos nuevos adjudicados: 6.              RPA: 21,43% Proyectos nuevos presentados 14 / Proyectos nuevos adjudicados: 3.                     Total: 10,34%</p:text>
    <p:extLst mod="1">
      <p:ext uri="{C676402C-5697-4E1C-873F-D02D1690AC5C}">
        <p15:threadingInfo xmlns:p15="http://schemas.microsoft.com/office/powerpoint/2012/main" timeZoneBias="240"/>
      </p:ext>
    </p:extLst>
  </p:cm>
  <p:cm authorId="1" dt="2022-10-14T12:57:59.663" idx="7">
    <p:pos x="4800" y="2311"/>
    <p:text>La encuesta fue respondida por 580 instituciones regionales, proncipalmente Tribunales, Fiscalía, Defensoría y establecimientos educacionales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10-17T15:57:25.819" idx="8">
    <p:pos x="5202" y="2915"/>
    <p:text>El aporte entregado por metro corresponde a un monto de 228.214.855 que corresponde a mas de la mitad del aporte total. Si sacamos este monto, el porcentaje seria de un 2,1%</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28981BB-875B-A48D-B2B6-CF763FBB3664}"/>
              </a:ext>
            </a:extLst>
          </p:cNvPr>
          <p:cNvSpPr>
            <a:spLocks noGrp="1"/>
          </p:cNvSpPr>
          <p:nvPr>
            <p:ph type="hdr" sz="quarter"/>
          </p:nvPr>
        </p:nvSpPr>
        <p:spPr>
          <a:xfrm>
            <a:off x="0" y="0"/>
            <a:ext cx="2942908" cy="49797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CL"/>
          </a:p>
        </p:txBody>
      </p:sp>
      <p:sp>
        <p:nvSpPr>
          <p:cNvPr id="3" name="Marcador de fecha 2">
            <a:extLst>
              <a:ext uri="{FF2B5EF4-FFF2-40B4-BE49-F238E27FC236}">
                <a16:creationId xmlns:a16="http://schemas.microsoft.com/office/drawing/2014/main" id="{13337CAD-E044-4F01-5918-D7E86E9B94D8}"/>
              </a:ext>
            </a:extLst>
          </p:cNvPr>
          <p:cNvSpPr>
            <a:spLocks noGrp="1"/>
          </p:cNvSpPr>
          <p:nvPr>
            <p:ph type="dt" idx="1"/>
          </p:nvPr>
        </p:nvSpPr>
        <p:spPr>
          <a:xfrm>
            <a:off x="3846846" y="0"/>
            <a:ext cx="2942908" cy="49797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ED6B92-3BE5-424E-B395-6D814936AFBF}" type="datetimeFigureOut">
              <a:rPr lang="es-CL"/>
              <a:pPr>
                <a:defRPr/>
              </a:pPr>
              <a:t>20-04-2023</a:t>
            </a:fld>
            <a:endParaRPr lang="es-CL"/>
          </a:p>
        </p:txBody>
      </p:sp>
      <p:sp>
        <p:nvSpPr>
          <p:cNvPr id="4" name="Marcador de imagen de diapositiva 3">
            <a:extLst>
              <a:ext uri="{FF2B5EF4-FFF2-40B4-BE49-F238E27FC236}">
                <a16:creationId xmlns:a16="http://schemas.microsoft.com/office/drawing/2014/main" id="{2DA422D3-8FB9-2AA6-82CB-7CDB72118D83}"/>
              </a:ext>
            </a:extLst>
          </p:cNvPr>
          <p:cNvSpPr>
            <a:spLocks noGrp="1" noRot="1" noChangeAspect="1"/>
          </p:cNvSpPr>
          <p:nvPr>
            <p:ph type="sldImg" idx="2"/>
          </p:nvPr>
        </p:nvSpPr>
        <p:spPr>
          <a:xfrm>
            <a:off x="1162050" y="1239838"/>
            <a:ext cx="4467225" cy="3351212"/>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Marcador de notas 4">
            <a:extLst>
              <a:ext uri="{FF2B5EF4-FFF2-40B4-BE49-F238E27FC236}">
                <a16:creationId xmlns:a16="http://schemas.microsoft.com/office/drawing/2014/main" id="{74CFA97E-EF08-9C3D-36BB-529BEB981994}"/>
              </a:ext>
            </a:extLst>
          </p:cNvPr>
          <p:cNvSpPr>
            <a:spLocks noGrp="1"/>
          </p:cNvSpPr>
          <p:nvPr>
            <p:ph type="body" sz="quarter" idx="3"/>
          </p:nvPr>
        </p:nvSpPr>
        <p:spPr>
          <a:xfrm>
            <a:off x="679133" y="4776431"/>
            <a:ext cx="5433060" cy="3907988"/>
          </a:xfrm>
          <a:prstGeom prst="rect">
            <a:avLst/>
          </a:prstGeom>
        </p:spPr>
        <p:txBody>
          <a:bodyPr vert="horz" lIns="91440" tIns="45720" rIns="91440" bIns="45720" rtlCol="0"/>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L" noProof="0"/>
          </a:p>
        </p:txBody>
      </p:sp>
      <p:sp>
        <p:nvSpPr>
          <p:cNvPr id="6" name="Marcador de pie de página 5">
            <a:extLst>
              <a:ext uri="{FF2B5EF4-FFF2-40B4-BE49-F238E27FC236}">
                <a16:creationId xmlns:a16="http://schemas.microsoft.com/office/drawing/2014/main" id="{4845BA10-2539-0723-B25C-66E8D51F207B}"/>
              </a:ext>
            </a:extLst>
          </p:cNvPr>
          <p:cNvSpPr>
            <a:spLocks noGrp="1"/>
          </p:cNvSpPr>
          <p:nvPr>
            <p:ph type="ftr" sz="quarter" idx="4"/>
          </p:nvPr>
        </p:nvSpPr>
        <p:spPr>
          <a:xfrm>
            <a:off x="0" y="9427076"/>
            <a:ext cx="2942908" cy="4979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CL"/>
          </a:p>
        </p:txBody>
      </p:sp>
      <p:sp>
        <p:nvSpPr>
          <p:cNvPr id="7" name="Marcador de número de diapositiva 6">
            <a:extLst>
              <a:ext uri="{FF2B5EF4-FFF2-40B4-BE49-F238E27FC236}">
                <a16:creationId xmlns:a16="http://schemas.microsoft.com/office/drawing/2014/main" id="{5D419F01-53FA-D227-641F-E7D934B23B92}"/>
              </a:ext>
            </a:extLst>
          </p:cNvPr>
          <p:cNvSpPr>
            <a:spLocks noGrp="1"/>
          </p:cNvSpPr>
          <p:nvPr>
            <p:ph type="sldNum" sz="quarter" idx="5"/>
          </p:nvPr>
        </p:nvSpPr>
        <p:spPr>
          <a:xfrm>
            <a:off x="3846846" y="9427076"/>
            <a:ext cx="2942908" cy="4979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13DA254-B38E-3641-A281-851CA387032F}"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Marcador de imagen de diapositiva 1">
            <a:extLst>
              <a:ext uri="{FF2B5EF4-FFF2-40B4-BE49-F238E27FC236}">
                <a16:creationId xmlns:a16="http://schemas.microsoft.com/office/drawing/2014/main" id="{5FE4E331-650F-26A9-68B5-FB891323EF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Marcador de notas 2">
            <a:extLst>
              <a:ext uri="{FF2B5EF4-FFF2-40B4-BE49-F238E27FC236}">
                <a16:creationId xmlns:a16="http://schemas.microsoft.com/office/drawing/2014/main" id="{5FE47D63-FC52-D070-77C9-981B2CC57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dirty="0"/>
          </a:p>
        </p:txBody>
      </p:sp>
      <p:sp>
        <p:nvSpPr>
          <p:cNvPr id="25603" name="Marcador de número de diapositiva 3">
            <a:extLst>
              <a:ext uri="{FF2B5EF4-FFF2-40B4-BE49-F238E27FC236}">
                <a16:creationId xmlns:a16="http://schemas.microsoft.com/office/drawing/2014/main" id="{EC625EFF-72B6-6F57-3C01-DDC69746C1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hangingPunct="0"/>
            <a:fld id="{3CA08B17-2AA0-F74C-B800-74DA1CC77836}" type="slidenum">
              <a:rPr lang="es-CL" altLang="es-CL" smtClean="0">
                <a:solidFill>
                  <a:srgbClr val="000000"/>
                </a:solidFill>
                <a:latin typeface="Arial" panose="020B0604020202020204" pitchFamily="34" charset="0"/>
                <a:ea typeface="MS PGothic" panose="020B0600070205080204" pitchFamily="34" charset="-128"/>
              </a:rPr>
              <a:pPr eaLnBrk="0" hangingPunct="0"/>
              <a:t>2</a:t>
            </a:fld>
            <a:endParaRPr lang="es-CL" altLang="es-CL"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706651C0-DEA5-7026-0734-B77C3E2AC5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a:extLst>
              <a:ext uri="{FF2B5EF4-FFF2-40B4-BE49-F238E27FC236}">
                <a16:creationId xmlns:a16="http://schemas.microsoft.com/office/drawing/2014/main" id="{82F545E5-9A44-A91E-3AF8-13345BA144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CL" sz="900"/>
          </a:p>
        </p:txBody>
      </p:sp>
      <p:sp>
        <p:nvSpPr>
          <p:cNvPr id="14340" name="Marcador de número de diapositiva 3">
            <a:extLst>
              <a:ext uri="{FF2B5EF4-FFF2-40B4-BE49-F238E27FC236}">
                <a16:creationId xmlns:a16="http://schemas.microsoft.com/office/drawing/2014/main" id="{0B489D2C-CA09-FF1C-84A7-A07AFB0BC8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52B9281-899A-0744-B7AD-9A34F10A96FA}" type="slidenum">
              <a:rPr lang="es-CL" altLang="es-CL" smtClean="0">
                <a:solidFill>
                  <a:srgbClr val="000000"/>
                </a:solidFill>
                <a:latin typeface="Arial" panose="020B0604020202020204" pitchFamily="34" charset="0"/>
                <a:ea typeface="MS PGothic" panose="020B0600070205080204" pitchFamily="34" charset="-128"/>
              </a:rPr>
              <a:pPr/>
              <a:t>6</a:t>
            </a:fld>
            <a:endParaRPr lang="es-CL" altLang="es-CL">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imagen de diapositiva 1">
            <a:extLst>
              <a:ext uri="{FF2B5EF4-FFF2-40B4-BE49-F238E27FC236}">
                <a16:creationId xmlns:a16="http://schemas.microsoft.com/office/drawing/2014/main" id="{0E097071-1468-82F6-85E7-84F719BA3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Marcador de notas 2">
            <a:extLst>
              <a:ext uri="{FF2B5EF4-FFF2-40B4-BE49-F238E27FC236}">
                <a16:creationId xmlns:a16="http://schemas.microsoft.com/office/drawing/2014/main" id="{3AF11858-5EE6-5CE0-9C3F-FF8CB0CCF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a:p>
        </p:txBody>
      </p:sp>
      <p:sp>
        <p:nvSpPr>
          <p:cNvPr id="57347" name="Marcador de número de diapositiva 3">
            <a:extLst>
              <a:ext uri="{FF2B5EF4-FFF2-40B4-BE49-F238E27FC236}">
                <a16:creationId xmlns:a16="http://schemas.microsoft.com/office/drawing/2014/main" id="{7557AC5D-AA81-97AA-E18B-35FE1CE46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C4F172E-92C3-134C-8D68-8DE43489ABA2}" type="slidenum">
              <a:rPr lang="es-ES" altLang="es-CL" smtClean="0">
                <a:latin typeface="Arial" panose="020B0604020202020204" pitchFamily="34" charset="0"/>
                <a:ea typeface="MS PGothic" panose="020B0600070205080204" pitchFamily="34" charset="-128"/>
              </a:rPr>
              <a:pPr/>
              <a:t>24</a:t>
            </a:fld>
            <a:endParaRPr lang="es-ES" altLang="es-C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1451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imagen de diapositiva 1">
            <a:extLst>
              <a:ext uri="{FF2B5EF4-FFF2-40B4-BE49-F238E27FC236}">
                <a16:creationId xmlns:a16="http://schemas.microsoft.com/office/drawing/2014/main" id="{0E097071-1468-82F6-85E7-84F719BA3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Marcador de notas 2">
            <a:extLst>
              <a:ext uri="{FF2B5EF4-FFF2-40B4-BE49-F238E27FC236}">
                <a16:creationId xmlns:a16="http://schemas.microsoft.com/office/drawing/2014/main" id="{3AF11858-5EE6-5CE0-9C3F-FF8CB0CCF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a:p>
        </p:txBody>
      </p:sp>
      <p:sp>
        <p:nvSpPr>
          <p:cNvPr id="57347" name="Marcador de número de diapositiva 3">
            <a:extLst>
              <a:ext uri="{FF2B5EF4-FFF2-40B4-BE49-F238E27FC236}">
                <a16:creationId xmlns:a16="http://schemas.microsoft.com/office/drawing/2014/main" id="{7557AC5D-AA81-97AA-E18B-35FE1CE46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C4F172E-92C3-134C-8D68-8DE43489ABA2}" type="slidenum">
              <a:rPr lang="es-ES" altLang="es-CL" smtClean="0">
                <a:latin typeface="Arial" panose="020B0604020202020204" pitchFamily="34" charset="0"/>
                <a:ea typeface="MS PGothic" panose="020B0600070205080204" pitchFamily="34" charset="-128"/>
              </a:rPr>
              <a:pPr/>
              <a:t>26</a:t>
            </a:fld>
            <a:endParaRPr lang="es-ES" altLang="es-CL">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a:extLst>
              <a:ext uri="{FF2B5EF4-FFF2-40B4-BE49-F238E27FC236}">
                <a16:creationId xmlns:a16="http://schemas.microsoft.com/office/drawing/2014/main" id="{D75B1C96-A743-CA6E-560D-29D79C62A407}"/>
              </a:ext>
            </a:extLst>
          </p:cNvPr>
          <p:cNvSpPr>
            <a:spLocks noGrp="1"/>
          </p:cNvSpPr>
          <p:nvPr>
            <p:ph type="dt" sz="half" idx="10"/>
          </p:nvPr>
        </p:nvSpPr>
        <p:spPr/>
        <p:txBody>
          <a:bodyPr/>
          <a:lstStyle>
            <a:lvl1pPr>
              <a:defRPr/>
            </a:lvl1pPr>
          </a:lstStyle>
          <a:p>
            <a:pPr>
              <a:defRPr/>
            </a:pPr>
            <a:fld id="{29C7985E-8B2F-784B-A657-48E1F9A1F64A}" type="datetimeFigureOut">
              <a:rPr lang="en-US"/>
              <a:pPr>
                <a:defRPr/>
              </a:pPr>
              <a:t>4/20/2023</a:t>
            </a:fld>
            <a:endParaRPr lang="en-US"/>
          </a:p>
        </p:txBody>
      </p:sp>
      <p:sp>
        <p:nvSpPr>
          <p:cNvPr id="5" name="Footer Placeholder 4">
            <a:extLst>
              <a:ext uri="{FF2B5EF4-FFF2-40B4-BE49-F238E27FC236}">
                <a16:creationId xmlns:a16="http://schemas.microsoft.com/office/drawing/2014/main" id="{9432A762-4E1C-A80A-1F1E-C973B24B9B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401384-3529-260A-F16A-4266375A51D2}"/>
              </a:ext>
            </a:extLst>
          </p:cNvPr>
          <p:cNvSpPr>
            <a:spLocks noGrp="1"/>
          </p:cNvSpPr>
          <p:nvPr>
            <p:ph type="sldNum" sz="quarter" idx="12"/>
          </p:nvPr>
        </p:nvSpPr>
        <p:spPr/>
        <p:txBody>
          <a:bodyPr/>
          <a:lstStyle>
            <a:lvl1pPr>
              <a:defRPr/>
            </a:lvl1pPr>
          </a:lstStyle>
          <a:p>
            <a:pPr>
              <a:defRPr/>
            </a:pPr>
            <a:fld id="{2990D042-B068-744D-835B-91C3D0485F6D}" type="slidenum">
              <a:rPr lang="en-US" altLang="es-CL"/>
              <a:pPr>
                <a:defRPr/>
              </a:pPr>
              <a:t>‹Nº›</a:t>
            </a:fld>
            <a:endParaRPr lang="en-US" altLang="es-CL"/>
          </a:p>
        </p:txBody>
      </p:sp>
    </p:spTree>
    <p:extLst>
      <p:ext uri="{BB962C8B-B14F-4D97-AF65-F5344CB8AC3E}">
        <p14:creationId xmlns:p14="http://schemas.microsoft.com/office/powerpoint/2010/main" val="173166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9436FED4-DD1A-8588-56A3-B736C5B0D287}"/>
              </a:ext>
            </a:extLst>
          </p:cNvPr>
          <p:cNvSpPr>
            <a:spLocks noGrp="1"/>
          </p:cNvSpPr>
          <p:nvPr>
            <p:ph type="dt" sz="half" idx="10"/>
          </p:nvPr>
        </p:nvSpPr>
        <p:spPr/>
        <p:txBody>
          <a:bodyPr/>
          <a:lstStyle>
            <a:lvl1pPr>
              <a:defRPr/>
            </a:lvl1pPr>
          </a:lstStyle>
          <a:p>
            <a:pPr>
              <a:defRPr/>
            </a:pPr>
            <a:fld id="{69E14ACE-037C-104A-966E-01E208B89B40}" type="datetimeFigureOut">
              <a:rPr lang="en-US"/>
              <a:pPr>
                <a:defRPr/>
              </a:pPr>
              <a:t>4/20/2023</a:t>
            </a:fld>
            <a:endParaRPr lang="en-US"/>
          </a:p>
        </p:txBody>
      </p:sp>
      <p:sp>
        <p:nvSpPr>
          <p:cNvPr id="5" name="Footer Placeholder 4">
            <a:extLst>
              <a:ext uri="{FF2B5EF4-FFF2-40B4-BE49-F238E27FC236}">
                <a16:creationId xmlns:a16="http://schemas.microsoft.com/office/drawing/2014/main" id="{BAF9A887-14D6-AA47-6A44-FF7B04CE95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3748FA-5E59-D346-D3EB-25B9FF83324F}"/>
              </a:ext>
            </a:extLst>
          </p:cNvPr>
          <p:cNvSpPr>
            <a:spLocks noGrp="1"/>
          </p:cNvSpPr>
          <p:nvPr>
            <p:ph type="sldNum" sz="quarter" idx="12"/>
          </p:nvPr>
        </p:nvSpPr>
        <p:spPr/>
        <p:txBody>
          <a:bodyPr/>
          <a:lstStyle>
            <a:lvl1pPr>
              <a:defRPr/>
            </a:lvl1pPr>
          </a:lstStyle>
          <a:p>
            <a:pPr>
              <a:defRPr/>
            </a:pPr>
            <a:fld id="{3F10C546-1700-9646-9F06-42FEAE787B7E}" type="slidenum">
              <a:rPr lang="en-US" altLang="es-CL"/>
              <a:pPr>
                <a:defRPr/>
              </a:pPr>
              <a:t>‹Nº›</a:t>
            </a:fld>
            <a:endParaRPr lang="en-US" altLang="es-CL"/>
          </a:p>
        </p:txBody>
      </p:sp>
    </p:spTree>
    <p:extLst>
      <p:ext uri="{BB962C8B-B14F-4D97-AF65-F5344CB8AC3E}">
        <p14:creationId xmlns:p14="http://schemas.microsoft.com/office/powerpoint/2010/main" val="382590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6474D3-AAD8-0556-D853-EA7B6C65A92C}"/>
              </a:ext>
            </a:extLst>
          </p:cNvPr>
          <p:cNvSpPr>
            <a:spLocks noGrp="1"/>
          </p:cNvSpPr>
          <p:nvPr>
            <p:ph type="dt" sz="half" idx="10"/>
          </p:nvPr>
        </p:nvSpPr>
        <p:spPr/>
        <p:txBody>
          <a:bodyPr/>
          <a:lstStyle>
            <a:lvl1pPr>
              <a:defRPr>
                <a:solidFill>
                  <a:prstClr val="black">
                    <a:tint val="75000"/>
                  </a:prstClr>
                </a:solidFill>
              </a:defRPr>
            </a:lvl1pPr>
          </a:lstStyle>
          <a:p>
            <a:pPr>
              <a:defRPr/>
            </a:pPr>
            <a:fld id="{0735BC0C-6D2E-3347-A0AF-1914C833348D}" type="datetimeFigureOut">
              <a:rPr lang="en-US"/>
              <a:pPr>
                <a:defRPr/>
              </a:pPr>
              <a:t>4/20/2023</a:t>
            </a:fld>
            <a:endParaRPr lang="en-US"/>
          </a:p>
        </p:txBody>
      </p:sp>
      <p:sp>
        <p:nvSpPr>
          <p:cNvPr id="3" name="Footer Placeholder 2">
            <a:extLst>
              <a:ext uri="{FF2B5EF4-FFF2-40B4-BE49-F238E27FC236}">
                <a16:creationId xmlns:a16="http://schemas.microsoft.com/office/drawing/2014/main" id="{64E09CA3-7928-BEEB-6265-845E7BCC6186}"/>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4" name="Slide Number Placeholder 3">
            <a:extLst>
              <a:ext uri="{FF2B5EF4-FFF2-40B4-BE49-F238E27FC236}">
                <a16:creationId xmlns:a16="http://schemas.microsoft.com/office/drawing/2014/main" id="{171E78EF-9C27-FCE0-323D-DB8BA91EAA46}"/>
              </a:ext>
            </a:extLst>
          </p:cNvPr>
          <p:cNvSpPr>
            <a:spLocks noGrp="1"/>
          </p:cNvSpPr>
          <p:nvPr>
            <p:ph type="sldNum" sz="quarter" idx="12"/>
          </p:nvPr>
        </p:nvSpPr>
        <p:spPr/>
        <p:txBody>
          <a:bodyPr/>
          <a:lstStyle>
            <a:lvl1pPr>
              <a:defRPr/>
            </a:lvl1pPr>
          </a:lstStyle>
          <a:p>
            <a:pPr>
              <a:defRPr/>
            </a:pPr>
            <a:fld id="{BF59F623-88C7-9047-8768-30DC8BECE911}" type="slidenum">
              <a:rPr lang="en-US" altLang="es-CL"/>
              <a:pPr>
                <a:defRPr/>
              </a:pPr>
              <a:t>‹Nº›</a:t>
            </a:fld>
            <a:endParaRPr lang="en-US" altLang="es-CL"/>
          </a:p>
        </p:txBody>
      </p:sp>
    </p:spTree>
    <p:extLst>
      <p:ext uri="{BB962C8B-B14F-4D97-AF65-F5344CB8AC3E}">
        <p14:creationId xmlns:p14="http://schemas.microsoft.com/office/powerpoint/2010/main" val="30873744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B82212-77E6-5970-5B3F-4D00CEABD76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endParaRPr lang="en-US" altLang="en-US"/>
          </a:p>
        </p:txBody>
      </p:sp>
      <p:sp>
        <p:nvSpPr>
          <p:cNvPr id="1027" name="Text Placeholder 2">
            <a:extLst>
              <a:ext uri="{FF2B5EF4-FFF2-40B4-BE49-F238E27FC236}">
                <a16:creationId xmlns:a16="http://schemas.microsoft.com/office/drawing/2014/main" id="{88B0802B-5055-7232-1E01-4A0E15C4D403}"/>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Editar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4" name="Date Placeholder 3">
            <a:extLst>
              <a:ext uri="{FF2B5EF4-FFF2-40B4-BE49-F238E27FC236}">
                <a16:creationId xmlns:a16="http://schemas.microsoft.com/office/drawing/2014/main" id="{5D9EA74C-0595-6825-03B5-8DCB11AC288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0F29555-D8F6-9A43-9091-97AF2EA5D56A}" type="datetimeFigureOut">
              <a:rPr lang="en-US"/>
              <a:pPr>
                <a:defRPr/>
              </a:pPr>
              <a:t>4/20/2023</a:t>
            </a:fld>
            <a:endParaRPr lang="en-US"/>
          </a:p>
        </p:txBody>
      </p:sp>
      <p:sp>
        <p:nvSpPr>
          <p:cNvPr id="5" name="Footer Placeholder 4">
            <a:extLst>
              <a:ext uri="{FF2B5EF4-FFF2-40B4-BE49-F238E27FC236}">
                <a16:creationId xmlns:a16="http://schemas.microsoft.com/office/drawing/2014/main" id="{05CE16E3-8C42-761D-A63F-2DFB6F8AA4D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C758881-DD8F-9F04-EA77-8C5BDA51F4A6}"/>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FFB45DC-F49C-FC4D-AEC4-46F2609A6B10}" type="slidenum">
              <a:rPr lang="en-US" altLang="es-CL"/>
              <a:pPr>
                <a:defRPr/>
              </a:pPr>
              <a:t>‹Nº›</a:t>
            </a:fld>
            <a:endParaRPr lang="en-US" altLang="es-CL"/>
          </a:p>
        </p:txBody>
      </p:sp>
    </p:spTree>
  </p:cSld>
  <p:clrMap bg1="lt1" tx1="dk1" bg2="lt2" tx2="dk2" accent1="accent1" accent2="accent2" accent3="accent3" accent4="accent4" accent5="accent5" accent6="accent6" hlink="hlink" folHlink="folHlink"/>
  <p:sldLayoutIdLst>
    <p:sldLayoutId id="2147484278" r:id="rId1"/>
    <p:sldLayoutId id="2147484290" r:id="rId2"/>
    <p:sldLayoutId id="2147484291" r:id="rId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4D8FF1A-E2D6-F52E-C8E2-5FE9CF7B4D0C}"/>
              </a:ext>
            </a:extLst>
          </p:cNvPr>
          <p:cNvSpPr txBox="1"/>
          <p:nvPr/>
        </p:nvSpPr>
        <p:spPr>
          <a:xfrm>
            <a:off x="3417888" y="2622550"/>
            <a:ext cx="6800850" cy="2892425"/>
          </a:xfrm>
          <a:prstGeom prst="rect">
            <a:avLst/>
          </a:prstGeom>
          <a:noFill/>
        </p:spPr>
        <p:txBody>
          <a:bodyPr>
            <a:spAutoFit/>
          </a:bodyPr>
          <a:lstStyle/>
          <a:p>
            <a:pPr eaLnBrk="1" fontAlgn="auto" hangingPunct="1">
              <a:spcBef>
                <a:spcPts val="0"/>
              </a:spcBef>
              <a:spcAft>
                <a:spcPts val="0"/>
              </a:spcAft>
              <a:defRPr/>
            </a:pPr>
            <a:r>
              <a:rPr lang="es-ES" sz="4200" b="1" dirty="0">
                <a:solidFill>
                  <a:schemeClr val="bg2">
                    <a:lumMod val="50000"/>
                  </a:schemeClr>
                </a:solidFill>
                <a:latin typeface="+mn-lt"/>
              </a:rPr>
              <a:t>Revisión por la </a:t>
            </a:r>
          </a:p>
          <a:p>
            <a:pPr eaLnBrk="1" fontAlgn="auto" hangingPunct="1">
              <a:spcBef>
                <a:spcPts val="0"/>
              </a:spcBef>
              <a:spcAft>
                <a:spcPts val="0"/>
              </a:spcAft>
              <a:defRPr/>
            </a:pPr>
            <a:r>
              <a:rPr lang="es-CL" sz="7000" b="1" dirty="0">
                <a:solidFill>
                  <a:srgbClr val="00B0F0"/>
                </a:solidFill>
                <a:latin typeface="+mj-lt"/>
              </a:rPr>
              <a:t>Dirección </a:t>
            </a:r>
          </a:p>
          <a:p>
            <a:pPr eaLnBrk="1" fontAlgn="auto" hangingPunct="1">
              <a:spcBef>
                <a:spcPts val="0"/>
              </a:spcBef>
              <a:spcAft>
                <a:spcPts val="0"/>
              </a:spcAft>
              <a:defRPr/>
            </a:pPr>
            <a:endParaRPr lang="es-ES" sz="6600" b="1" dirty="0">
              <a:solidFill>
                <a:srgbClr val="00B0F0"/>
              </a:solidFill>
              <a:latin typeface="+mj-lt"/>
            </a:endParaRPr>
          </a:p>
        </p:txBody>
      </p:sp>
      <p:sp>
        <p:nvSpPr>
          <p:cNvPr id="3" name="CuadroTexto 2">
            <a:extLst>
              <a:ext uri="{FF2B5EF4-FFF2-40B4-BE49-F238E27FC236}">
                <a16:creationId xmlns:a16="http://schemas.microsoft.com/office/drawing/2014/main" id="{8CFE0AF9-B882-64CC-3EBE-95C1CD1449DD}"/>
              </a:ext>
            </a:extLst>
          </p:cNvPr>
          <p:cNvSpPr txBox="1"/>
          <p:nvPr/>
        </p:nvSpPr>
        <p:spPr>
          <a:xfrm>
            <a:off x="3211033" y="4346575"/>
            <a:ext cx="5730948" cy="400110"/>
          </a:xfrm>
          <a:prstGeom prst="rect">
            <a:avLst/>
          </a:prstGeom>
          <a:noFill/>
        </p:spPr>
        <p:txBody>
          <a:bodyPr wrap="square">
            <a:spAutoFit/>
          </a:bodyPr>
          <a:lstStyle/>
          <a:p>
            <a:pPr eaLnBrk="1" fontAlgn="auto" hangingPunct="1">
              <a:spcBef>
                <a:spcPts val="0"/>
              </a:spcBef>
              <a:spcAft>
                <a:spcPts val="0"/>
              </a:spcAft>
              <a:defRPr/>
            </a:pPr>
            <a:r>
              <a:rPr lang="es-ES" sz="2000" dirty="0" smtClean="0">
                <a:solidFill>
                  <a:schemeClr val="bg2">
                    <a:lumMod val="50000"/>
                  </a:schemeClr>
                </a:solidFill>
                <a:latin typeface="Century Gothic" panose="020B0502020202020204" pitchFamily="34" charset="0"/>
              </a:rPr>
              <a:t>Diciembre 2022</a:t>
            </a:r>
            <a:endParaRPr lang="es-CL" sz="2000" dirty="0">
              <a:solidFill>
                <a:schemeClr val="bg2">
                  <a:lumMod val="50000"/>
                </a:schemeClr>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F4B33E8-DD7B-8DE8-1FBD-00E2A54DEBBC}"/>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a:solidFill>
                  <a:srgbClr val="000000"/>
                </a:solidFill>
                <a:latin typeface="Arial Black" panose="020B0604020202020204" pitchFamily="34" charset="0"/>
                <a:ea typeface="MS PGothic" panose="020B0600070205080204" pitchFamily="34" charset="-128"/>
              </a:rPr>
              <a:t>1.2 Logro de los Objetivos Estratégicos</a:t>
            </a:r>
          </a:p>
          <a:p>
            <a:pPr algn="ctr">
              <a:lnSpc>
                <a:spcPct val="100000"/>
              </a:lnSpc>
              <a:spcBef>
                <a:spcPct val="0"/>
              </a:spcBef>
              <a:buFontTx/>
              <a:buNone/>
            </a:pPr>
            <a:r>
              <a:rPr lang="es-ES" altLang="es-ES_tradnl" sz="1800">
                <a:solidFill>
                  <a:srgbClr val="000000"/>
                </a:solidFill>
                <a:latin typeface="Arial Black" panose="020B0604020202020204" pitchFamily="34" charset="0"/>
                <a:ea typeface="MS PGothic" panose="020B0600070205080204" pitchFamily="34" charset="-128"/>
              </a:rPr>
              <a:t>Y de la Calidad</a:t>
            </a:r>
          </a:p>
        </p:txBody>
      </p:sp>
      <p:sp>
        <p:nvSpPr>
          <p:cNvPr id="17411" name="Rectangle 2">
            <a:extLst>
              <a:ext uri="{FF2B5EF4-FFF2-40B4-BE49-F238E27FC236}">
                <a16:creationId xmlns:a16="http://schemas.microsoft.com/office/drawing/2014/main" id="{E213FDA9-1955-B237-FC75-D9074A1A2E25}"/>
              </a:ext>
            </a:extLst>
          </p:cNvPr>
          <p:cNvSpPr txBox="1">
            <a:spLocks noChangeArrowheads="1"/>
          </p:cNvSpPr>
          <p:nvPr/>
        </p:nvSpPr>
        <p:spPr bwMode="auto">
          <a:xfrm>
            <a:off x="808038" y="999092"/>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c</a:t>
            </a:r>
            <a:r>
              <a:rPr lang="es-ES" altLang="es-ES_tradnl" sz="1800" b="1" dirty="0" smtClean="0">
                <a:solidFill>
                  <a:srgbClr val="000000"/>
                </a:solidFill>
                <a:latin typeface="Arial Black"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Desarrollo de prácticas y ámbitos innovadores . </a:t>
            </a:r>
          </a:p>
        </p:txBody>
      </p:sp>
      <p:graphicFrame>
        <p:nvGraphicFramePr>
          <p:cNvPr id="2" name="Tabla 1">
            <a:extLst>
              <a:ext uri="{FF2B5EF4-FFF2-40B4-BE49-F238E27FC236}">
                <a16:creationId xmlns:a16="http://schemas.microsoft.com/office/drawing/2014/main" id="{9D554404-36B9-05B6-C946-FF7C4EFAE56C}"/>
              </a:ext>
            </a:extLst>
          </p:cNvPr>
          <p:cNvGraphicFramePr>
            <a:graphicFrameLocks noGrp="1"/>
          </p:cNvGraphicFramePr>
          <p:nvPr>
            <p:extLst>
              <p:ext uri="{D42A27DB-BD31-4B8C-83A1-F6EECF244321}">
                <p14:modId xmlns:p14="http://schemas.microsoft.com/office/powerpoint/2010/main" val="3522198893"/>
              </p:ext>
            </p:extLst>
          </p:nvPr>
        </p:nvGraphicFramePr>
        <p:xfrm>
          <a:off x="173920" y="1487379"/>
          <a:ext cx="8882742" cy="4003633"/>
        </p:xfrm>
        <a:graphic>
          <a:graphicData uri="http://schemas.openxmlformats.org/drawingml/2006/table">
            <a:tbl>
              <a:tblPr/>
              <a:tblGrid>
                <a:gridCol w="1095015">
                  <a:extLst>
                    <a:ext uri="{9D8B030D-6E8A-4147-A177-3AD203B41FA5}">
                      <a16:colId xmlns:a16="http://schemas.microsoft.com/office/drawing/2014/main" val="20000"/>
                    </a:ext>
                  </a:extLst>
                </a:gridCol>
                <a:gridCol w="725299">
                  <a:extLst>
                    <a:ext uri="{9D8B030D-6E8A-4147-A177-3AD203B41FA5}">
                      <a16:colId xmlns:a16="http://schemas.microsoft.com/office/drawing/2014/main" val="20001"/>
                    </a:ext>
                  </a:extLst>
                </a:gridCol>
                <a:gridCol w="499233">
                  <a:extLst>
                    <a:ext uri="{9D8B030D-6E8A-4147-A177-3AD203B41FA5}">
                      <a16:colId xmlns:a16="http://schemas.microsoft.com/office/drawing/2014/main" val="20002"/>
                    </a:ext>
                  </a:extLst>
                </a:gridCol>
                <a:gridCol w="923922">
                  <a:extLst>
                    <a:ext uri="{9D8B030D-6E8A-4147-A177-3AD203B41FA5}">
                      <a16:colId xmlns:a16="http://schemas.microsoft.com/office/drawing/2014/main" val="20003"/>
                    </a:ext>
                  </a:extLst>
                </a:gridCol>
                <a:gridCol w="1091569">
                  <a:extLst>
                    <a:ext uri="{9D8B030D-6E8A-4147-A177-3AD203B41FA5}">
                      <a16:colId xmlns:a16="http://schemas.microsoft.com/office/drawing/2014/main" val="715342975"/>
                    </a:ext>
                  </a:extLst>
                </a:gridCol>
                <a:gridCol w="1091569">
                  <a:extLst>
                    <a:ext uri="{9D8B030D-6E8A-4147-A177-3AD203B41FA5}">
                      <a16:colId xmlns:a16="http://schemas.microsoft.com/office/drawing/2014/main" val="2528994065"/>
                    </a:ext>
                  </a:extLst>
                </a:gridCol>
                <a:gridCol w="1091569">
                  <a:extLst>
                    <a:ext uri="{9D8B030D-6E8A-4147-A177-3AD203B41FA5}">
                      <a16:colId xmlns:a16="http://schemas.microsoft.com/office/drawing/2014/main" val="20004"/>
                    </a:ext>
                  </a:extLst>
                </a:gridCol>
                <a:gridCol w="1264386">
                  <a:extLst>
                    <a:ext uri="{9D8B030D-6E8A-4147-A177-3AD203B41FA5}">
                      <a16:colId xmlns:a16="http://schemas.microsoft.com/office/drawing/2014/main" val="20005"/>
                    </a:ext>
                  </a:extLst>
                </a:gridCol>
                <a:gridCol w="1100180">
                  <a:extLst>
                    <a:ext uri="{9D8B030D-6E8A-4147-A177-3AD203B41FA5}">
                      <a16:colId xmlns:a16="http://schemas.microsoft.com/office/drawing/2014/main" val="20006"/>
                    </a:ext>
                  </a:extLst>
                </a:gridCol>
              </a:tblGrid>
              <a:tr h="233317">
                <a:tc>
                  <a:txBody>
                    <a:bodyPr/>
                    <a:lstStyle/>
                    <a:p>
                      <a:pPr algn="ctr" rtl="0" fontAlgn="ctr"/>
                      <a:r>
                        <a:rPr lang="es-CL" sz="1400" b="1" i="0" u="none" strike="noStrike">
                          <a:solidFill>
                            <a:srgbClr val="FFFFFF"/>
                          </a:solidFill>
                          <a:effectLst/>
                          <a:latin typeface="Arial Narrow" panose="020B0606020202030204" pitchFamily="34" charset="0"/>
                        </a:rPr>
                        <a:t>Indicador</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Resp.</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Meta</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Frec. Med</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2018</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2019</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2020</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ES" sz="1400" b="1" i="0" u="none" strike="noStrike" dirty="0" smtClean="0">
                          <a:solidFill>
                            <a:srgbClr val="FFFFFF"/>
                          </a:solidFill>
                          <a:effectLst/>
                          <a:latin typeface="Arial Narrow" panose="020B0606020202030204" pitchFamily="34" charset="0"/>
                        </a:rPr>
                        <a:t>2021</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2022</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99928">
                <a:tc>
                  <a:txBody>
                    <a:bodyPr/>
                    <a:lstStyle/>
                    <a:p>
                      <a:pPr algn="ctr" rtl="0" fontAlgn="ctr"/>
                      <a:r>
                        <a:rPr lang="es-ES" sz="1400" b="0" i="0" u="none" strike="noStrike" dirty="0">
                          <a:solidFill>
                            <a:srgbClr val="000000"/>
                          </a:solidFill>
                          <a:effectLst/>
                          <a:latin typeface="Arial Narrow" panose="020B0606020202030204" pitchFamily="34" charset="0"/>
                        </a:rPr>
                        <a:t>% de modelos de intervención que incorporan hallazgos</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Dir. Estudios</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50%</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Anual</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smtClean="0">
                          <a:solidFill>
                            <a:srgbClr val="000000"/>
                          </a:solidFill>
                          <a:effectLst/>
                          <a:latin typeface="Arial Narrow" panose="020B0606020202030204" pitchFamily="34" charset="0"/>
                        </a:rPr>
                        <a:t>Postergado</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rtl="0" fontAlgn="ctr"/>
                      <a:r>
                        <a:rPr lang="es-CL" sz="1400" b="0" i="0" u="none" strike="noStrike" dirty="0" smtClean="0">
                          <a:solidFill>
                            <a:srgbClr val="000000"/>
                          </a:solidFill>
                          <a:effectLst/>
                          <a:latin typeface="Arial Narrow" panose="020B0606020202030204" pitchFamily="34" charset="0"/>
                        </a:rPr>
                        <a:t>20%</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rtl="0" fontAlgn="ctr"/>
                      <a:r>
                        <a:rPr lang="es-ES" sz="1400" b="0" i="0" u="none" strike="noStrike" dirty="0" smtClean="0">
                          <a:solidFill>
                            <a:srgbClr val="000000"/>
                          </a:solidFill>
                          <a:effectLst/>
                          <a:latin typeface="Arial Narrow" panose="020B0606020202030204" pitchFamily="34" charset="0"/>
                        </a:rPr>
                        <a:t>Titulo del modelo: Modelo de Intervención Vincular (Residencias)/ </a:t>
                      </a:r>
                      <a:r>
                        <a:rPr lang="es-ES" sz="1400" b="1" i="0" u="none" strike="noStrike" dirty="0" smtClean="0">
                          <a:solidFill>
                            <a:srgbClr val="000000"/>
                          </a:solidFill>
                          <a:effectLst/>
                          <a:latin typeface="Arial Narrow" panose="020B0606020202030204" pitchFamily="34" charset="0"/>
                        </a:rPr>
                        <a:t>Cumplimiento: 20% </a:t>
                      </a:r>
                      <a:r>
                        <a:rPr lang="es-ES" sz="1400" b="0" i="0" u="none" strike="noStrike" dirty="0" smtClean="0">
                          <a:solidFill>
                            <a:srgbClr val="000000"/>
                          </a:solidFill>
                          <a:effectLst/>
                          <a:latin typeface="Arial Narrow" panose="020B0606020202030204" pitchFamily="34" charset="0"/>
                        </a:rPr>
                        <a:t>es decir 01 de las 05 líneas de programa (PEE/PPF/PRM/PIE/RESIDENCIAS)  incorpora el hallazgo</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rtl="0" fontAlgn="ctr"/>
                      <a:r>
                        <a:rPr lang="es-ES" sz="1400" b="1" i="0" u="none" strike="noStrike" dirty="0" smtClean="0">
                          <a:solidFill>
                            <a:srgbClr val="000000"/>
                          </a:solidFill>
                          <a:effectLst/>
                          <a:latin typeface="Arial Narrow" panose="020B0606020202030204" pitchFamily="34" charset="0"/>
                        </a:rPr>
                        <a:t>Postergado</a:t>
                      </a:r>
                      <a:endParaRPr lang="es-CL"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algn="ctr" rtl="0" fontAlgn="ctr"/>
                      <a:r>
                        <a:rPr lang="es-ES" sz="1400" b="0" i="0" u="none" strike="noStrike" dirty="0" smtClean="0">
                          <a:solidFill>
                            <a:srgbClr val="000000"/>
                          </a:solidFill>
                          <a:effectLst/>
                          <a:latin typeface="Arial Narrow" panose="020B0606020202030204" pitchFamily="34" charset="0"/>
                        </a:rPr>
                        <a:t>Modelo de Intervención Familiar (MIF): 10 proyectos piloto (PRM y PPRF)/ </a:t>
                      </a:r>
                      <a:r>
                        <a:rPr lang="es-ES" sz="1400" b="1" i="0" u="none" strike="noStrike" dirty="0" smtClean="0">
                          <a:solidFill>
                            <a:srgbClr val="000000"/>
                          </a:solidFill>
                          <a:effectLst/>
                          <a:latin typeface="Arial Narrow" panose="020B0606020202030204" pitchFamily="34" charset="0"/>
                        </a:rPr>
                        <a:t>Cumplimiento 40%, </a:t>
                      </a:r>
                      <a:r>
                        <a:rPr lang="es-ES" sz="1400" b="0" i="0" u="none" strike="noStrike" dirty="0" smtClean="0">
                          <a:solidFill>
                            <a:srgbClr val="000000"/>
                          </a:solidFill>
                          <a:effectLst/>
                          <a:latin typeface="Arial Narrow" panose="020B0606020202030204" pitchFamily="34" charset="0"/>
                        </a:rPr>
                        <a:t>es decir 02 líneas de programa (PEE/PPF/PRM/PIE/RESIDENCIA) incorporan hallazgos.</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4944">
                <a:tc>
                  <a:txBody>
                    <a:bodyPr/>
                    <a:lstStyle/>
                    <a:p>
                      <a:pPr algn="ctr" rtl="0" fontAlgn="ctr"/>
                      <a:r>
                        <a:rPr lang="es-CL" sz="1400" dirty="0">
                          <a:latin typeface="Arial Narrow" panose="020B0606020202030204" pitchFamily="34" charset="0"/>
                        </a:rPr>
                        <a:t>N° de proyectos académicos adjudicados </a:t>
                      </a:r>
                      <a:endParaRPr lang="es-ES"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0" i="0" u="none" strike="noStrike" dirty="0">
                          <a:solidFill>
                            <a:srgbClr val="000000"/>
                          </a:solidFill>
                          <a:effectLst/>
                          <a:latin typeface="Arial Narrow" panose="020B0606020202030204" pitchFamily="34" charset="0"/>
                        </a:rPr>
                        <a:t>Dir. Estudios</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2</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Anual</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smtClean="0">
                          <a:solidFill>
                            <a:srgbClr val="000000"/>
                          </a:solidFill>
                          <a:effectLst/>
                          <a:latin typeface="Arial Narrow" panose="020B0606020202030204" pitchFamily="34" charset="0"/>
                        </a:rPr>
                        <a:t>2</a:t>
                      </a:r>
                      <a:endParaRPr lang="es-CL"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ctr"/>
                      <a:r>
                        <a:rPr lang="es-CL" sz="1400" b="1" i="0" u="none" strike="noStrike" dirty="0" smtClean="0">
                          <a:solidFill>
                            <a:srgbClr val="000000"/>
                          </a:solidFill>
                          <a:effectLst/>
                          <a:latin typeface="Arial Narrow" panose="020B0606020202030204" pitchFamily="34" charset="0"/>
                        </a:rPr>
                        <a:t>3</a:t>
                      </a:r>
                      <a:endParaRPr lang="es-CL"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ctr"/>
                      <a:r>
                        <a:rPr lang="es-CL" sz="1400" b="1" i="0" u="none" strike="noStrike" dirty="0" smtClean="0">
                          <a:solidFill>
                            <a:srgbClr val="000000"/>
                          </a:solidFill>
                          <a:effectLst/>
                          <a:latin typeface="Arial Narrow" panose="020B0606020202030204" pitchFamily="34" charset="0"/>
                        </a:rPr>
                        <a:t>2</a:t>
                      </a:r>
                      <a:endParaRPr lang="es-CL"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ctr"/>
                      <a:r>
                        <a:rPr lang="es-CL" sz="1400" b="0" i="0" u="none" strike="noStrike" dirty="0" smtClean="0">
                          <a:solidFill>
                            <a:srgbClr val="000000"/>
                          </a:solidFill>
                          <a:effectLst/>
                          <a:latin typeface="Arial Narrow" panose="020B0606020202030204" pitchFamily="34" charset="0"/>
                        </a:rPr>
                        <a:t>1</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rtl="0" fontAlgn="ctr"/>
                      <a:r>
                        <a:rPr lang="es-CL" sz="1400" b="0" i="0" u="none" strike="noStrike" dirty="0" smtClean="0">
                          <a:solidFill>
                            <a:srgbClr val="000000"/>
                          </a:solidFill>
                          <a:effectLst/>
                          <a:latin typeface="Arial Narrow" panose="020B0606020202030204" pitchFamily="34" charset="0"/>
                        </a:rPr>
                        <a:t>1</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530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A4FADFA-171B-75F1-0EEC-4FDBB4A8414E}"/>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sp>
        <p:nvSpPr>
          <p:cNvPr id="19459" name="Rectangle 2">
            <a:extLst>
              <a:ext uri="{FF2B5EF4-FFF2-40B4-BE49-F238E27FC236}">
                <a16:creationId xmlns:a16="http://schemas.microsoft.com/office/drawing/2014/main" id="{9DA16F94-0456-DA63-773D-06E61260AD30}"/>
              </a:ext>
            </a:extLst>
          </p:cNvPr>
          <p:cNvSpPr txBox="1">
            <a:spLocks noChangeArrowheads="1"/>
          </p:cNvSpPr>
          <p:nvPr/>
        </p:nvSpPr>
        <p:spPr bwMode="auto">
          <a:xfrm>
            <a:off x="773113" y="136842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d) Desarrollo continuo de los colaboradores y de su compromiso.</a:t>
            </a:r>
          </a:p>
        </p:txBody>
      </p:sp>
      <p:graphicFrame>
        <p:nvGraphicFramePr>
          <p:cNvPr id="4" name="Tabla 3">
            <a:extLst>
              <a:ext uri="{FF2B5EF4-FFF2-40B4-BE49-F238E27FC236}">
                <a16:creationId xmlns:a16="http://schemas.microsoft.com/office/drawing/2014/main" id="{47DAA097-856E-2916-05C1-E48186EDDD9C}"/>
              </a:ext>
            </a:extLst>
          </p:cNvPr>
          <p:cNvGraphicFramePr>
            <a:graphicFrameLocks noGrp="1"/>
          </p:cNvGraphicFramePr>
          <p:nvPr>
            <p:extLst>
              <p:ext uri="{D42A27DB-BD31-4B8C-83A1-F6EECF244321}">
                <p14:modId xmlns:p14="http://schemas.microsoft.com/office/powerpoint/2010/main" val="2090769311"/>
              </p:ext>
            </p:extLst>
          </p:nvPr>
        </p:nvGraphicFramePr>
        <p:xfrm>
          <a:off x="520700" y="2349500"/>
          <a:ext cx="8239120" cy="1971021"/>
        </p:xfrm>
        <a:graphic>
          <a:graphicData uri="http://schemas.openxmlformats.org/drawingml/2006/table">
            <a:tbl>
              <a:tblPr/>
              <a:tblGrid>
                <a:gridCol w="1014885">
                  <a:extLst>
                    <a:ext uri="{9D8B030D-6E8A-4147-A177-3AD203B41FA5}">
                      <a16:colId xmlns:a16="http://schemas.microsoft.com/office/drawing/2014/main" val="20000"/>
                    </a:ext>
                  </a:extLst>
                </a:gridCol>
                <a:gridCol w="672225">
                  <a:extLst>
                    <a:ext uri="{9D8B030D-6E8A-4147-A177-3AD203B41FA5}">
                      <a16:colId xmlns:a16="http://schemas.microsoft.com/office/drawing/2014/main" val="20001"/>
                    </a:ext>
                  </a:extLst>
                </a:gridCol>
                <a:gridCol w="462700">
                  <a:extLst>
                    <a:ext uri="{9D8B030D-6E8A-4147-A177-3AD203B41FA5}">
                      <a16:colId xmlns:a16="http://schemas.microsoft.com/office/drawing/2014/main" val="20002"/>
                    </a:ext>
                  </a:extLst>
                </a:gridCol>
                <a:gridCol w="1014885">
                  <a:extLst>
                    <a:ext uri="{9D8B030D-6E8A-4147-A177-3AD203B41FA5}">
                      <a16:colId xmlns:a16="http://schemas.microsoft.com/office/drawing/2014/main" val="20003"/>
                    </a:ext>
                  </a:extLst>
                </a:gridCol>
                <a:gridCol w="939614">
                  <a:extLst>
                    <a:ext uri="{9D8B030D-6E8A-4147-A177-3AD203B41FA5}">
                      <a16:colId xmlns:a16="http://schemas.microsoft.com/office/drawing/2014/main" val="3162746394"/>
                    </a:ext>
                  </a:extLst>
                </a:gridCol>
                <a:gridCol w="893289">
                  <a:extLst>
                    <a:ext uri="{9D8B030D-6E8A-4147-A177-3AD203B41FA5}">
                      <a16:colId xmlns:a16="http://schemas.microsoft.com/office/drawing/2014/main" val="2891427034"/>
                    </a:ext>
                  </a:extLst>
                </a:gridCol>
                <a:gridCol w="765544">
                  <a:extLst>
                    <a:ext uri="{9D8B030D-6E8A-4147-A177-3AD203B41FA5}">
                      <a16:colId xmlns:a16="http://schemas.microsoft.com/office/drawing/2014/main" val="20004"/>
                    </a:ext>
                  </a:extLst>
                </a:gridCol>
                <a:gridCol w="1461093">
                  <a:extLst>
                    <a:ext uri="{9D8B030D-6E8A-4147-A177-3AD203B41FA5}">
                      <a16:colId xmlns:a16="http://schemas.microsoft.com/office/drawing/2014/main" val="20005"/>
                    </a:ext>
                  </a:extLst>
                </a:gridCol>
                <a:gridCol w="1014885">
                  <a:extLst>
                    <a:ext uri="{9D8B030D-6E8A-4147-A177-3AD203B41FA5}">
                      <a16:colId xmlns:a16="http://schemas.microsoft.com/office/drawing/2014/main" val="20006"/>
                    </a:ext>
                  </a:extLst>
                </a:gridCol>
              </a:tblGrid>
              <a:tr h="247485">
                <a:tc>
                  <a:txBody>
                    <a:bodyPr/>
                    <a:lstStyle/>
                    <a:p>
                      <a:pPr algn="ctr" rtl="0" fontAlgn="ctr"/>
                      <a:r>
                        <a:rPr lang="es-CL" sz="1400" b="1" i="0" u="none" strike="noStrike" dirty="0">
                          <a:solidFill>
                            <a:srgbClr val="FFFFFF"/>
                          </a:solidFill>
                          <a:effectLst/>
                          <a:latin typeface="Arial Narrow" panose="020B0606020202030204" pitchFamily="34" charset="0"/>
                        </a:rPr>
                        <a:t>Indicador</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err="1">
                          <a:solidFill>
                            <a:srgbClr val="FFFFFF"/>
                          </a:solidFill>
                          <a:effectLst/>
                          <a:latin typeface="Arial Narrow" panose="020B0606020202030204" pitchFamily="34" charset="0"/>
                        </a:rPr>
                        <a:t>Resp</a:t>
                      </a:r>
                      <a:r>
                        <a:rPr lang="es-CL" sz="1400" b="1" i="0" u="none" strike="noStrike" dirty="0">
                          <a:solidFill>
                            <a:srgbClr val="FFFFFF"/>
                          </a:solidFill>
                          <a:effectLst/>
                          <a:latin typeface="Arial Narrow" panose="020B0606020202030204" pitchFamily="34" charset="0"/>
                        </a:rPr>
                        <a:t>.</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Meta</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err="1">
                          <a:solidFill>
                            <a:srgbClr val="FFFFFF"/>
                          </a:solidFill>
                          <a:effectLst/>
                          <a:latin typeface="Arial Narrow" panose="020B0606020202030204" pitchFamily="34" charset="0"/>
                        </a:rPr>
                        <a:t>Frec</a:t>
                      </a:r>
                      <a:r>
                        <a:rPr lang="es-CL" sz="1400" b="1" i="0" u="none" strike="noStrike" dirty="0">
                          <a:solidFill>
                            <a:srgbClr val="FFFFFF"/>
                          </a:solidFill>
                          <a:effectLst/>
                          <a:latin typeface="Arial Narrow" panose="020B0606020202030204" pitchFamily="34" charset="0"/>
                        </a:rPr>
                        <a:t>. </a:t>
                      </a:r>
                      <a:r>
                        <a:rPr lang="es-CL" sz="1400" b="1" i="0" u="none" strike="noStrike" dirty="0" err="1">
                          <a:solidFill>
                            <a:srgbClr val="FFFFFF"/>
                          </a:solidFill>
                          <a:effectLst/>
                          <a:latin typeface="Arial Narrow" panose="020B0606020202030204" pitchFamily="34" charset="0"/>
                        </a:rPr>
                        <a:t>Med</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2018</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2019</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2020</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2021</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2022</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63422">
                <a:tc>
                  <a:txBody>
                    <a:bodyPr/>
                    <a:lstStyle/>
                    <a:p>
                      <a:pPr algn="ctr" rtl="0" fontAlgn="ctr"/>
                      <a:r>
                        <a:rPr lang="es-ES" sz="1400" b="0" i="0" u="none" strike="noStrike" dirty="0">
                          <a:solidFill>
                            <a:srgbClr val="000000"/>
                          </a:solidFill>
                          <a:effectLst/>
                          <a:latin typeface="Arial Narrow" panose="020B0606020202030204" pitchFamily="34" charset="0"/>
                        </a:rPr>
                        <a:t>Índice de clima organizacional (Índice General Encuesta GPW)</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a:solidFill>
                            <a:srgbClr val="000000"/>
                          </a:solidFill>
                          <a:effectLst/>
                          <a:latin typeface="Arial Narrow" panose="020B0606020202030204" pitchFamily="34" charset="0"/>
                        </a:rPr>
                        <a:t>Dir. Personas</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a:solidFill>
                            <a:srgbClr val="000000"/>
                          </a:solidFill>
                          <a:effectLst/>
                          <a:latin typeface="Arial Narrow" panose="020B0606020202030204" pitchFamily="34" charset="0"/>
                        </a:rPr>
                        <a:t> 85%</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Anual</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400" b="1" i="0" u="none" strike="noStrike" dirty="0" smtClean="0">
                          <a:solidFill>
                            <a:srgbClr val="000000"/>
                          </a:solidFill>
                          <a:effectLst/>
                          <a:latin typeface="Arial Narrow" panose="020B0606020202030204" pitchFamily="34" charset="0"/>
                        </a:rPr>
                        <a:t>80%</a:t>
                      </a:r>
                      <a:endParaRPr lang="es-ES" sz="1400" b="1"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smtClean="0">
                          <a:solidFill>
                            <a:srgbClr val="000000"/>
                          </a:solidFill>
                          <a:effectLst/>
                          <a:latin typeface="Arial Narrow" panose="020B0606020202030204" pitchFamily="34" charset="0"/>
                        </a:rPr>
                        <a:t>71%</a:t>
                      </a:r>
                      <a:endParaRPr lang="es-ES" sz="1400" b="1"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a:solidFill>
                            <a:srgbClr val="000000"/>
                          </a:solidFill>
                          <a:effectLst/>
                          <a:latin typeface="Arial Narrow" panose="020B0606020202030204" pitchFamily="34" charset="0"/>
                        </a:rPr>
                        <a:t>No aplica para el 2020</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smtClean="0">
                          <a:solidFill>
                            <a:srgbClr val="000000"/>
                          </a:solidFill>
                          <a:effectLst/>
                          <a:latin typeface="Arial Narrow" panose="020B0606020202030204" pitchFamily="34" charset="0"/>
                        </a:rPr>
                        <a:t>82,8%</a:t>
                      </a:r>
                      <a:endParaRPr lang="es-ES" sz="1400" b="1"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ES" sz="1400" b="1" i="0" u="none" strike="noStrike" dirty="0" smtClean="0">
                          <a:solidFill>
                            <a:srgbClr val="000000"/>
                          </a:solidFill>
                          <a:effectLst/>
                          <a:latin typeface="Arial Narrow" panose="020B0606020202030204" pitchFamily="34" charset="0"/>
                        </a:rPr>
                        <a:t>78%</a:t>
                      </a:r>
                      <a:endParaRPr lang="es-ES" sz="1400" b="1"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6131">
                <a:tc>
                  <a:txBody>
                    <a:bodyPr/>
                    <a:lstStyle/>
                    <a:p>
                      <a:pPr algn="ctr" rtl="0" fontAlgn="ctr"/>
                      <a:r>
                        <a:rPr lang="es-ES" sz="1400" b="0" i="0" u="none" strike="noStrike" dirty="0">
                          <a:solidFill>
                            <a:srgbClr val="000000"/>
                          </a:solidFill>
                          <a:effectLst/>
                          <a:latin typeface="Arial Narrow" panose="020B0606020202030204" pitchFamily="34" charset="0"/>
                        </a:rPr>
                        <a:t>% de rotación anual por cargo</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a:solidFill>
                            <a:srgbClr val="000000"/>
                          </a:solidFill>
                          <a:effectLst/>
                          <a:latin typeface="Arial Narrow" panose="020B0606020202030204" pitchFamily="34" charset="0"/>
                        </a:rPr>
                        <a:t>Dir. Personas</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35%</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Anual</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400" b="1" i="0" u="none" strike="noStrike" dirty="0" smtClean="0">
                          <a:solidFill>
                            <a:srgbClr val="000000"/>
                          </a:solidFill>
                          <a:effectLst/>
                          <a:latin typeface="Arial Narrow" panose="020B0606020202030204" pitchFamily="34" charset="0"/>
                        </a:rPr>
                        <a:t>23,55%</a:t>
                      </a:r>
                      <a:endParaRPr lang="es-CL" sz="1400" b="1"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400" b="1" i="0" u="none" strike="noStrike" dirty="0" smtClean="0">
                          <a:solidFill>
                            <a:srgbClr val="000000"/>
                          </a:solidFill>
                          <a:effectLst/>
                          <a:latin typeface="Arial Narrow" panose="020B0606020202030204" pitchFamily="34" charset="0"/>
                        </a:rPr>
                        <a:t>23,7%</a:t>
                      </a:r>
                      <a:endParaRPr lang="es-CL" sz="1400" b="1"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400" b="1" i="0" u="none" strike="noStrike" dirty="0">
                          <a:solidFill>
                            <a:srgbClr val="000000"/>
                          </a:solidFill>
                          <a:effectLst/>
                          <a:latin typeface="Arial Narrow" panose="020B0606020202030204" pitchFamily="34" charset="0"/>
                        </a:rPr>
                        <a:t>7,58%</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1" i="0" u="none" strike="noStrike" dirty="0" smtClean="0">
                          <a:solidFill>
                            <a:srgbClr val="000000"/>
                          </a:solidFill>
                          <a:effectLst/>
                          <a:latin typeface="Arial Narrow" panose="020B0606020202030204" pitchFamily="34" charset="0"/>
                        </a:rPr>
                        <a:t>20%</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1" i="0" u="none" strike="noStrike" dirty="0" smtClean="0">
                          <a:solidFill>
                            <a:srgbClr val="000000"/>
                          </a:solidFill>
                          <a:effectLst/>
                          <a:latin typeface="Arial Narrow" panose="020B0606020202030204" pitchFamily="34" charset="0"/>
                        </a:rPr>
                        <a:t>18%</a:t>
                      </a:r>
                      <a:endParaRPr lang="es-ES" sz="1400" b="1" i="0" u="none" strike="noStrike" dirty="0" smtClean="0">
                        <a:solidFill>
                          <a:srgbClr val="000000"/>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336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3A7D7C0-D6BD-04FA-A555-3DDB6B35FB82}"/>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a:solidFill>
                <a:srgbClr val="000000"/>
              </a:solidFill>
              <a:latin typeface="Arial Black" panose="020B0604020202020204" pitchFamily="34" charset="0"/>
              <a:ea typeface="MS PGothic" panose="020B0600070205080204" pitchFamily="34" charset="-128"/>
            </a:endParaRPr>
          </a:p>
        </p:txBody>
      </p:sp>
      <p:sp>
        <p:nvSpPr>
          <p:cNvPr id="20483" name="Rectangle 2">
            <a:extLst>
              <a:ext uri="{FF2B5EF4-FFF2-40B4-BE49-F238E27FC236}">
                <a16:creationId xmlns:a16="http://schemas.microsoft.com/office/drawing/2014/main" id="{45E37FA0-C93E-E883-F8B2-B08F77CBCEDA}"/>
              </a:ext>
            </a:extLst>
          </p:cNvPr>
          <p:cNvSpPr txBox="1">
            <a:spLocks noChangeArrowheads="1"/>
          </p:cNvSpPr>
          <p:nvPr/>
        </p:nvSpPr>
        <p:spPr bwMode="auto">
          <a:xfrm>
            <a:off x="790575" y="796131"/>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solidFill>
                  <a:srgbClr val="000000"/>
                </a:solidFill>
                <a:latin typeface="Arial Black" panose="020B0604020202020204" pitchFamily="34" charset="0"/>
                <a:ea typeface="MS PGothic" panose="020B0600070205080204" pitchFamily="34" charset="-128"/>
              </a:rPr>
              <a:t>e) Gestión del Patrimonio Institucional</a:t>
            </a:r>
          </a:p>
        </p:txBody>
      </p:sp>
      <p:graphicFrame>
        <p:nvGraphicFramePr>
          <p:cNvPr id="8" name="Tabla 7">
            <a:extLst>
              <a:ext uri="{FF2B5EF4-FFF2-40B4-BE49-F238E27FC236}">
                <a16:creationId xmlns:a16="http://schemas.microsoft.com/office/drawing/2014/main" id="{6BBC414C-07A8-5A86-D518-12C69FE818D5}"/>
              </a:ext>
            </a:extLst>
          </p:cNvPr>
          <p:cNvGraphicFramePr>
            <a:graphicFrameLocks noGrp="1"/>
          </p:cNvGraphicFramePr>
          <p:nvPr>
            <p:extLst>
              <p:ext uri="{D42A27DB-BD31-4B8C-83A1-F6EECF244321}">
                <p14:modId xmlns:p14="http://schemas.microsoft.com/office/powerpoint/2010/main" val="2862259775"/>
              </p:ext>
            </p:extLst>
          </p:nvPr>
        </p:nvGraphicFramePr>
        <p:xfrm>
          <a:off x="122169" y="1320041"/>
          <a:ext cx="8840857" cy="7397487"/>
        </p:xfrm>
        <a:graphic>
          <a:graphicData uri="http://schemas.openxmlformats.org/drawingml/2006/table">
            <a:tbl>
              <a:tblPr/>
              <a:tblGrid>
                <a:gridCol w="1036780">
                  <a:extLst>
                    <a:ext uri="{9D8B030D-6E8A-4147-A177-3AD203B41FA5}">
                      <a16:colId xmlns:a16="http://schemas.microsoft.com/office/drawing/2014/main" val="20000"/>
                    </a:ext>
                  </a:extLst>
                </a:gridCol>
                <a:gridCol w="712381">
                  <a:extLst>
                    <a:ext uri="{9D8B030D-6E8A-4147-A177-3AD203B41FA5}">
                      <a16:colId xmlns:a16="http://schemas.microsoft.com/office/drawing/2014/main" val="20001"/>
                    </a:ext>
                  </a:extLst>
                </a:gridCol>
                <a:gridCol w="606056">
                  <a:extLst>
                    <a:ext uri="{9D8B030D-6E8A-4147-A177-3AD203B41FA5}">
                      <a16:colId xmlns:a16="http://schemas.microsoft.com/office/drawing/2014/main" val="20002"/>
                    </a:ext>
                  </a:extLst>
                </a:gridCol>
                <a:gridCol w="754912">
                  <a:extLst>
                    <a:ext uri="{9D8B030D-6E8A-4147-A177-3AD203B41FA5}">
                      <a16:colId xmlns:a16="http://schemas.microsoft.com/office/drawing/2014/main" val="20003"/>
                    </a:ext>
                  </a:extLst>
                </a:gridCol>
                <a:gridCol w="956930">
                  <a:extLst>
                    <a:ext uri="{9D8B030D-6E8A-4147-A177-3AD203B41FA5}">
                      <a16:colId xmlns:a16="http://schemas.microsoft.com/office/drawing/2014/main" val="2026038963"/>
                    </a:ext>
                  </a:extLst>
                </a:gridCol>
                <a:gridCol w="985560">
                  <a:extLst>
                    <a:ext uri="{9D8B030D-6E8A-4147-A177-3AD203B41FA5}">
                      <a16:colId xmlns:a16="http://schemas.microsoft.com/office/drawing/2014/main" val="2818706112"/>
                    </a:ext>
                  </a:extLst>
                </a:gridCol>
                <a:gridCol w="1262746">
                  <a:extLst>
                    <a:ext uri="{9D8B030D-6E8A-4147-A177-3AD203B41FA5}">
                      <a16:colId xmlns:a16="http://schemas.microsoft.com/office/drawing/2014/main" val="20004"/>
                    </a:ext>
                  </a:extLst>
                </a:gridCol>
                <a:gridCol w="1262746">
                  <a:extLst>
                    <a:ext uri="{9D8B030D-6E8A-4147-A177-3AD203B41FA5}">
                      <a16:colId xmlns:a16="http://schemas.microsoft.com/office/drawing/2014/main" val="20005"/>
                    </a:ext>
                  </a:extLst>
                </a:gridCol>
                <a:gridCol w="1262746">
                  <a:extLst>
                    <a:ext uri="{9D8B030D-6E8A-4147-A177-3AD203B41FA5}">
                      <a16:colId xmlns:a16="http://schemas.microsoft.com/office/drawing/2014/main" val="20006"/>
                    </a:ext>
                  </a:extLst>
                </a:gridCol>
              </a:tblGrid>
              <a:tr h="403006">
                <a:tc>
                  <a:txBody>
                    <a:bodyPr/>
                    <a:lstStyle/>
                    <a:p>
                      <a:pPr algn="ctr" rtl="0" fontAlgn="ctr"/>
                      <a:r>
                        <a:rPr lang="en-US" sz="1300" b="1" i="0" u="none" strike="noStrike" dirty="0">
                          <a:solidFill>
                            <a:srgbClr val="FFFFFF"/>
                          </a:solidFill>
                          <a:effectLst/>
                          <a:latin typeface="Arial" panose="020B0604020202020204" pitchFamily="34" charset="0"/>
                          <a:cs typeface="Arial" panose="020B0604020202020204" pitchFamily="34" charset="0"/>
                        </a:rPr>
                        <a:t>Indicador</a:t>
                      </a:r>
                      <a:endParaRPr lang="en-US" sz="1300" b="1" i="0" u="none" strike="noStrike" dirty="0">
                        <a:solidFill>
                          <a:srgbClr val="FFFFFF"/>
                        </a:solidFill>
                        <a:effectLst/>
                        <a:latin typeface="Arial" panose="020B0604020202020204" pitchFamily="34" charset="0"/>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300" b="1" i="0" u="none" strike="noStrike" dirty="0">
                          <a:solidFill>
                            <a:srgbClr val="FFFFFF"/>
                          </a:solidFill>
                          <a:effectLst/>
                          <a:latin typeface="Arial" panose="020B0604020202020204" pitchFamily="34" charset="0"/>
                        </a:rPr>
                        <a:t>Resp.</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300" b="1" i="0" u="none" strike="noStrike" dirty="0">
                          <a:solidFill>
                            <a:srgbClr val="FFFFFF"/>
                          </a:solidFill>
                          <a:effectLst/>
                          <a:latin typeface="Arial" panose="020B0604020202020204" pitchFamily="34" charset="0"/>
                        </a:rPr>
                        <a:t>Meta </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FFFFFF"/>
                          </a:solidFill>
                          <a:effectLst/>
                          <a:latin typeface="Arial" panose="020B0604020202020204" pitchFamily="34" charset="0"/>
                          <a:cs typeface="Arial" panose="020B0604020202020204" pitchFamily="34" charset="0"/>
                        </a:rPr>
                        <a:t>Frec. Med</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smtClean="0">
                          <a:solidFill>
                            <a:srgbClr val="FFFFFF"/>
                          </a:solidFill>
                          <a:effectLst/>
                          <a:latin typeface="Arial" panose="020B0604020202020204" pitchFamily="34" charset="0"/>
                          <a:ea typeface="+mn-ea"/>
                          <a:cs typeface="+mn-cs"/>
                        </a:rPr>
                        <a:t>2018</a:t>
                      </a:r>
                      <a:endParaRPr lang="es-ES" altLang="es-ES_tradnl" sz="1300" b="1" i="0" u="none" strike="noStrike" kern="1200" dirty="0">
                        <a:solidFill>
                          <a:srgbClr val="FFFFFF"/>
                        </a:solidFill>
                        <a:effectLst/>
                        <a:latin typeface="Arial" panose="020B0604020202020204" pitchFamily="34" charset="0"/>
                        <a:ea typeface="+mn-ea"/>
                        <a:cs typeface="+mn-cs"/>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smtClean="0">
                          <a:solidFill>
                            <a:srgbClr val="FFFFFF"/>
                          </a:solidFill>
                          <a:effectLst/>
                          <a:latin typeface="Arial" panose="020B0604020202020204" pitchFamily="34" charset="0"/>
                          <a:ea typeface="+mn-ea"/>
                          <a:cs typeface="+mn-cs"/>
                        </a:rPr>
                        <a:t>2019</a:t>
                      </a:r>
                      <a:endParaRPr lang="es-ES" altLang="es-ES_tradnl" sz="1300" b="1" i="0" u="none" strike="noStrike" kern="1200" dirty="0">
                        <a:solidFill>
                          <a:srgbClr val="FFFFFF"/>
                        </a:solidFill>
                        <a:effectLst/>
                        <a:latin typeface="Arial" panose="020B0604020202020204" pitchFamily="34" charset="0"/>
                        <a:ea typeface="+mn-ea"/>
                        <a:cs typeface="+mn-cs"/>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a:solidFill>
                            <a:srgbClr val="FFFFFF"/>
                          </a:solidFill>
                          <a:effectLst/>
                          <a:latin typeface="Arial" panose="020B0604020202020204" pitchFamily="34" charset="0"/>
                          <a:ea typeface="+mn-ea"/>
                          <a:cs typeface="+mn-cs"/>
                        </a:rPr>
                        <a:t>2020</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a:solidFill>
                            <a:srgbClr val="FFFFFF"/>
                          </a:solidFill>
                          <a:effectLst/>
                          <a:latin typeface="Arial" panose="020B0604020202020204" pitchFamily="34" charset="0"/>
                          <a:ea typeface="+mn-ea"/>
                          <a:cs typeface="+mn-cs"/>
                        </a:rPr>
                        <a:t>2021</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smtClean="0">
                          <a:solidFill>
                            <a:srgbClr val="FFFFFF"/>
                          </a:solidFill>
                          <a:effectLst/>
                          <a:latin typeface="Arial" panose="020B0604020202020204" pitchFamily="34" charset="0"/>
                          <a:ea typeface="+mn-ea"/>
                          <a:cs typeface="+mn-cs"/>
                        </a:rPr>
                        <a:t>2022</a:t>
                      </a:r>
                      <a:endParaRPr lang="es-ES" altLang="es-ES_tradnl" sz="1300" b="1" i="0" u="none" strike="noStrike" kern="1200" dirty="0">
                        <a:solidFill>
                          <a:srgbClr val="FFFFFF"/>
                        </a:solidFill>
                        <a:effectLst/>
                        <a:latin typeface="Arial" panose="020B0604020202020204" pitchFamily="34" charset="0"/>
                        <a:ea typeface="+mn-ea"/>
                        <a:cs typeface="+mn-cs"/>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046657">
                <a:tc>
                  <a:txBody>
                    <a:bodyPr/>
                    <a:lstStyle/>
                    <a:p>
                      <a:pPr algn="ctr" rtl="0" fontAlgn="b"/>
                      <a:r>
                        <a:rPr lang="es-ES" sz="1300" b="0" i="0" u="none" strike="noStrike" dirty="0">
                          <a:solidFill>
                            <a:srgbClr val="000000"/>
                          </a:solidFill>
                          <a:effectLst/>
                          <a:latin typeface="Arial" panose="020B0604020202020204" pitchFamily="34" charset="0"/>
                        </a:rPr>
                        <a:t>Rentabilidad de la Cartera de Inversiones</a:t>
                      </a:r>
                    </a:p>
                  </a:txBody>
                  <a:tcPr marL="9528" marR="952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panose="020B0604020202020204" pitchFamily="34" charset="0"/>
                        </a:rPr>
                        <a:t>Dir. Adm y Finanzas</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smtClean="0">
                          <a:solidFill>
                            <a:srgbClr val="000000"/>
                          </a:solidFill>
                          <a:effectLst/>
                          <a:latin typeface="Arial" panose="020B0604020202020204" pitchFamily="34" charset="0"/>
                        </a:rPr>
                        <a:t>5%</a:t>
                      </a:r>
                      <a:r>
                        <a:rPr lang="en-US" sz="1300" b="1" i="0" u="none" strike="noStrike" dirty="0">
                          <a:solidFill>
                            <a:srgbClr val="000000"/>
                          </a:solidFill>
                          <a:effectLst/>
                          <a:latin typeface="Arial" panose="020B0604020202020204" pitchFamily="34" charset="0"/>
                        </a:rPr>
                        <a:t> </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panose="020B0604020202020204" pitchFamily="34" charset="0"/>
                        </a:rPr>
                        <a:t>Bimestral</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0" i="0" u="none" strike="noStrike" baseline="0" dirty="0" smtClean="0">
                          <a:solidFill>
                            <a:schemeClr val="tx1"/>
                          </a:solidFill>
                          <a:effectLst/>
                          <a:latin typeface="Arial" panose="020B0604020202020204" pitchFamily="34" charset="0"/>
                        </a:rPr>
                        <a:t>5,10% </a:t>
                      </a:r>
                      <a:r>
                        <a:rPr lang="en-US" sz="1300" b="0" i="0" u="none" strike="noStrike" baseline="0" dirty="0" err="1" smtClean="0">
                          <a:solidFill>
                            <a:schemeClr val="tx1"/>
                          </a:solidFill>
                          <a:effectLst/>
                          <a:latin typeface="Arial" panose="020B0604020202020204" pitchFamily="34" charset="0"/>
                        </a:rPr>
                        <a:t>anual</a:t>
                      </a:r>
                      <a:endParaRPr lang="en-US" sz="1300" b="0" i="0" u="none" strike="noStrike" baseline="0"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0" i="0" u="none" strike="noStrike" baseline="0" dirty="0" smtClean="0">
                          <a:solidFill>
                            <a:schemeClr val="tx1"/>
                          </a:solidFill>
                          <a:effectLst/>
                          <a:latin typeface="Arial" panose="020B0604020202020204" pitchFamily="34" charset="0"/>
                        </a:rPr>
                        <a:t>3,98% </a:t>
                      </a:r>
                      <a:r>
                        <a:rPr lang="en-US" sz="1300" b="0" i="0" u="none" strike="noStrike" baseline="0" dirty="0" err="1" smtClean="0">
                          <a:solidFill>
                            <a:schemeClr val="tx1"/>
                          </a:solidFill>
                          <a:effectLst/>
                          <a:latin typeface="Arial" panose="020B0604020202020204" pitchFamily="34" charset="0"/>
                        </a:rPr>
                        <a:t>anual</a:t>
                      </a:r>
                      <a:endParaRPr lang="en-US" sz="1300" b="0" i="0" u="none" strike="noStrike" baseline="0"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0" i="0" u="none" strike="noStrike" dirty="0">
                          <a:solidFill>
                            <a:schemeClr val="tx1"/>
                          </a:solidFill>
                          <a:effectLst/>
                          <a:latin typeface="Arial" panose="020B0604020202020204" pitchFamily="34" charset="0"/>
                        </a:rPr>
                        <a:t>-2,19%</a:t>
                      </a:r>
                      <a:r>
                        <a:rPr lang="en-US" sz="1300" b="0" i="0" u="none" strike="noStrike" baseline="0" dirty="0">
                          <a:solidFill>
                            <a:schemeClr val="tx1"/>
                          </a:solidFill>
                          <a:effectLst/>
                          <a:latin typeface="Arial" panose="020B0604020202020204" pitchFamily="34" charset="0"/>
                        </a:rPr>
                        <a:t> </a:t>
                      </a:r>
                      <a:r>
                        <a:rPr lang="en-US" sz="1300" b="0" i="0" u="none" strike="noStrike" baseline="0" dirty="0" err="1">
                          <a:solidFill>
                            <a:schemeClr val="tx1"/>
                          </a:solidFill>
                          <a:effectLst/>
                          <a:latin typeface="Arial" panose="020B0604020202020204" pitchFamily="34" charset="0"/>
                        </a:rPr>
                        <a:t>Anual</a:t>
                      </a:r>
                      <a:endParaRPr lang="en-US" sz="1300" b="0" i="0" u="none" strike="noStrike" baseline="0"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1" i="0" u="none" strike="noStrike" dirty="0" smtClean="0">
                          <a:solidFill>
                            <a:schemeClr val="tx1"/>
                          </a:solidFill>
                          <a:effectLst/>
                          <a:latin typeface="Arial" panose="020B0604020202020204" pitchFamily="34" charset="0"/>
                        </a:rPr>
                        <a:t>7,6%</a:t>
                      </a:r>
                      <a:endParaRPr lang="en-US" sz="1300" b="1" i="0" u="none" strike="noStrike"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smtClean="0">
                          <a:solidFill>
                            <a:schemeClr val="tx1"/>
                          </a:solidFill>
                          <a:effectLst/>
                          <a:latin typeface="Arial" panose="020B0604020202020204" pitchFamily="34" charset="0"/>
                        </a:rPr>
                        <a:t>0,6%                                 </a:t>
                      </a:r>
                      <a:r>
                        <a:rPr lang="en-US" sz="1300" b="1" i="0" u="none" strike="noStrike" dirty="0" err="1" smtClean="0">
                          <a:solidFill>
                            <a:schemeClr val="tx1"/>
                          </a:solidFill>
                          <a:effectLst/>
                          <a:latin typeface="Arial" panose="020B0604020202020204" pitchFamily="34" charset="0"/>
                        </a:rPr>
                        <a:t>Acumulado</a:t>
                      </a:r>
                      <a:r>
                        <a:rPr lang="en-US" sz="1300" b="1" i="0" u="none" strike="noStrike" dirty="0" smtClean="0">
                          <a:solidFill>
                            <a:schemeClr val="tx1"/>
                          </a:solidFill>
                          <a:effectLst/>
                          <a:latin typeface="Arial" panose="020B0604020202020204" pitchFamily="34" charset="0"/>
                        </a:rPr>
                        <a:t> Nov</a:t>
                      </a:r>
                      <a:endParaRPr lang="en-US" sz="1300" b="1" i="0" u="none" strike="noStrike"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76067">
                <a:tc>
                  <a:txBody>
                    <a:bodyPr/>
                    <a:lstStyle/>
                    <a:p>
                      <a:pPr algn="ctr" rtl="0" fontAlgn="b"/>
                      <a:r>
                        <a:rPr lang="es-ES" sz="1300" b="0" i="0" u="none" strike="noStrike" dirty="0">
                          <a:solidFill>
                            <a:srgbClr val="000000"/>
                          </a:solidFill>
                          <a:effectLst/>
                          <a:latin typeface="Arial" panose="020B0604020202020204" pitchFamily="34" charset="0"/>
                        </a:rPr>
                        <a:t>Rentabilidad de bienes raíces para la renta</a:t>
                      </a:r>
                    </a:p>
                  </a:txBody>
                  <a:tcPr marL="9528" marR="952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panose="020B0604020202020204" pitchFamily="34" charset="0"/>
                        </a:rPr>
                        <a:t>Dir. Adm</a:t>
                      </a:r>
                      <a:r>
                        <a:rPr lang="en-US" sz="1300" b="0" i="0" u="none" strike="noStrike" baseline="0" dirty="0">
                          <a:solidFill>
                            <a:srgbClr val="000000"/>
                          </a:solidFill>
                          <a:effectLst/>
                          <a:latin typeface="Arial" panose="020B0604020202020204" pitchFamily="34" charset="0"/>
                        </a:rPr>
                        <a:t> y Finanzas</a:t>
                      </a:r>
                      <a:endParaRPr lang="en-US" sz="1300" b="0" i="0" u="none" strike="noStrike" dirty="0">
                        <a:solidFill>
                          <a:srgbClr val="000000"/>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panose="020B0604020202020204" pitchFamily="34" charset="0"/>
                        </a:rPr>
                        <a:t> 5%</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panose="020B0604020202020204" pitchFamily="34" charset="0"/>
                        </a:rPr>
                        <a:t>Semestral</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ES" sz="1300" b="0" i="0" u="none" strike="noStrike" dirty="0" smtClean="0">
                          <a:solidFill>
                            <a:schemeClr val="tx1"/>
                          </a:solidFill>
                          <a:effectLst/>
                          <a:latin typeface="Arial" panose="020B0604020202020204" pitchFamily="34" charset="0"/>
                        </a:rPr>
                        <a:t>3,77 % Considerando la deuda de Antofagasta</a:t>
                      </a:r>
                    </a:p>
                    <a:p>
                      <a:pPr algn="ctr" rtl="0" fontAlgn="ctr"/>
                      <a:endParaRPr lang="es-ES" sz="1300" b="0" i="0" u="none" strike="noStrike" dirty="0" smtClean="0">
                        <a:solidFill>
                          <a:schemeClr val="tx1"/>
                        </a:solidFill>
                        <a:effectLst/>
                        <a:latin typeface="Arial" panose="020B0604020202020204" pitchFamily="34" charset="0"/>
                      </a:endParaRPr>
                    </a:p>
                    <a:p>
                      <a:pPr algn="ctr" rtl="0" fontAlgn="ctr"/>
                      <a:r>
                        <a:rPr lang="es-ES" sz="1300" b="0" i="0" u="none" strike="noStrike" dirty="0" smtClean="0">
                          <a:solidFill>
                            <a:schemeClr val="tx1"/>
                          </a:solidFill>
                          <a:effectLst/>
                          <a:latin typeface="Arial" panose="020B0604020202020204" pitchFamily="34" charset="0"/>
                        </a:rPr>
                        <a:t>4,46%</a:t>
                      </a:r>
                      <a:r>
                        <a:rPr lang="es-ES" sz="1300" b="0" i="0" u="none" strike="noStrike" baseline="0" dirty="0" smtClean="0">
                          <a:solidFill>
                            <a:schemeClr val="tx1"/>
                          </a:solidFill>
                          <a:effectLst/>
                          <a:latin typeface="Arial" panose="020B0604020202020204" pitchFamily="34" charset="0"/>
                        </a:rPr>
                        <a:t> Sin considerar la deuda Antofagasta</a:t>
                      </a:r>
                      <a:endParaRPr lang="es-ES" sz="1300" b="0" i="0" u="none" strike="noStrike" dirty="0">
                        <a:solidFill>
                          <a:schemeClr val="tx1"/>
                        </a:solidFill>
                        <a:effectLst/>
                        <a:latin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300" b="0" i="0" u="none" strike="noStrike" dirty="0" smtClean="0">
                          <a:solidFill>
                            <a:schemeClr val="tx1"/>
                          </a:solidFill>
                          <a:effectLst/>
                          <a:latin typeface="Arial" panose="020B0604020202020204" pitchFamily="34" charset="0"/>
                        </a:rPr>
                        <a:t>4,86% Considerando</a:t>
                      </a:r>
                      <a:r>
                        <a:rPr lang="es-ES" sz="1300" b="0" i="0" u="none" strike="noStrike" baseline="0" dirty="0" smtClean="0">
                          <a:solidFill>
                            <a:schemeClr val="tx1"/>
                          </a:solidFill>
                          <a:effectLst/>
                          <a:latin typeface="Arial" panose="020B0604020202020204" pitchFamily="34" charset="0"/>
                        </a:rPr>
                        <a:t> la deuda de Antofagasta, Coquimbo e Independencia.</a:t>
                      </a:r>
                    </a:p>
                    <a:p>
                      <a:pPr algn="ctr" rtl="0" fontAlgn="ctr"/>
                      <a:endParaRPr lang="es-ES" sz="1300" b="0" i="0" u="none" strike="noStrike" baseline="0" dirty="0" smtClean="0">
                        <a:solidFill>
                          <a:schemeClr val="tx1"/>
                        </a:solidFill>
                        <a:effectLst/>
                        <a:latin typeface="Arial" panose="020B0604020202020204" pitchFamily="34" charset="0"/>
                      </a:endParaRPr>
                    </a:p>
                    <a:p>
                      <a:pPr algn="ctr" rtl="0" fontAlgn="ctr"/>
                      <a:r>
                        <a:rPr lang="es-ES" sz="1300" b="0" i="0" u="none" strike="noStrike" baseline="0" dirty="0" smtClean="0">
                          <a:solidFill>
                            <a:schemeClr val="tx1"/>
                          </a:solidFill>
                          <a:effectLst/>
                          <a:latin typeface="Arial" panose="020B0604020202020204" pitchFamily="34" charset="0"/>
                        </a:rPr>
                        <a:t>5,38% Sin considerar la deuda de Antofagasta, Coquimbo e Independencia.</a:t>
                      </a:r>
                      <a:endParaRPr lang="es-ES" sz="1300" b="0" i="0" u="none" strike="noStrike" dirty="0">
                        <a:solidFill>
                          <a:schemeClr val="tx1"/>
                        </a:solidFill>
                        <a:effectLst/>
                        <a:latin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300" b="0" i="0" u="none" strike="noStrike" dirty="0">
                          <a:solidFill>
                            <a:schemeClr val="tx1"/>
                          </a:solidFill>
                          <a:effectLst/>
                          <a:latin typeface="Arial" panose="020B0604020202020204" pitchFamily="34" charset="0"/>
                        </a:rPr>
                        <a:t>3,92%</a:t>
                      </a:r>
                    </a:p>
                    <a:p>
                      <a:pPr algn="ctr" rtl="0" fontAlgn="ctr"/>
                      <a:r>
                        <a:rPr lang="es-ES" sz="1300" b="0" i="0" u="none" strike="noStrike" dirty="0">
                          <a:solidFill>
                            <a:schemeClr val="tx1"/>
                          </a:solidFill>
                          <a:effectLst/>
                          <a:latin typeface="Arial" panose="020B0604020202020204" pitchFamily="34" charset="0"/>
                        </a:rPr>
                        <a:t>Considerando la deuda de M. Coquimbo e Independencia, vacancias (3° piso, Triana, San Martin) y modificación de contratos</a:t>
                      </a:r>
                    </a:p>
                    <a:p>
                      <a:pPr algn="ctr" rtl="0" fontAlgn="ctr"/>
                      <a:endParaRPr lang="es-ES" sz="1300" b="0" i="0" u="none" strike="noStrike" dirty="0">
                        <a:solidFill>
                          <a:schemeClr val="tx1"/>
                        </a:solidFill>
                        <a:effectLst/>
                        <a:latin typeface="Arial" panose="020B0604020202020204" pitchFamily="34" charset="0"/>
                      </a:endParaRPr>
                    </a:p>
                    <a:p>
                      <a:pPr algn="ctr" rtl="0" fontAlgn="ctr"/>
                      <a:r>
                        <a:rPr lang="es-ES" sz="1300" b="0" i="0" u="none" strike="noStrike" dirty="0">
                          <a:solidFill>
                            <a:schemeClr val="tx1"/>
                          </a:solidFill>
                          <a:effectLst/>
                          <a:latin typeface="Arial" panose="020B0604020202020204" pitchFamily="34" charset="0"/>
                        </a:rPr>
                        <a:t>5,03%</a:t>
                      </a:r>
                    </a:p>
                    <a:p>
                      <a:pPr algn="ctr" rtl="0" fontAlgn="ctr"/>
                      <a:r>
                        <a:rPr lang="es-ES" sz="1300" b="0" i="0" u="none" strike="noStrike" dirty="0">
                          <a:solidFill>
                            <a:schemeClr val="tx1"/>
                          </a:solidFill>
                          <a:effectLst/>
                          <a:latin typeface="Arial" panose="020B0604020202020204" pitchFamily="34" charset="0"/>
                        </a:rPr>
                        <a:t>Sin considerar la deuda, vacancias y modificaciones de contratos</a:t>
                      </a: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s-CL" sz="1300" kern="1200" dirty="0" smtClean="0">
                          <a:solidFill>
                            <a:schemeClr val="tx1"/>
                          </a:solidFill>
                          <a:effectLst/>
                          <a:latin typeface="Arial" panose="020B0604020202020204" pitchFamily="34" charset="0"/>
                          <a:ea typeface="+mn-ea"/>
                          <a:cs typeface="Arial" panose="020B0604020202020204" pitchFamily="34" charset="0"/>
                        </a:rPr>
                        <a:t>Real: </a:t>
                      </a:r>
                      <a:r>
                        <a:rPr lang="es-CL" sz="1300" b="1" kern="1200" dirty="0" smtClean="0">
                          <a:solidFill>
                            <a:schemeClr val="tx1"/>
                          </a:solidFill>
                          <a:effectLst/>
                          <a:latin typeface="Arial" panose="020B0604020202020204" pitchFamily="34" charset="0"/>
                          <a:ea typeface="+mn-ea"/>
                          <a:cs typeface="Arial" panose="020B0604020202020204" pitchFamily="34" charset="0"/>
                        </a:rPr>
                        <a:t>3,71%</a:t>
                      </a:r>
                      <a:r>
                        <a:rPr lang="es-CL" sz="1300" kern="1200" dirty="0" smtClean="0">
                          <a:solidFill>
                            <a:schemeClr val="tx1"/>
                          </a:solidFill>
                          <a:effectLst/>
                          <a:latin typeface="Arial" panose="020B0604020202020204" pitchFamily="34" charset="0"/>
                          <a:ea typeface="+mn-ea"/>
                          <a:cs typeface="Arial" panose="020B0604020202020204" pitchFamily="34" charset="0"/>
                        </a:rPr>
                        <a:t> de la tasación comercial de los inmuebles.</a:t>
                      </a:r>
                    </a:p>
                    <a:p>
                      <a:pPr lvl="0"/>
                      <a:endParaRPr lang="es-CL" sz="1300" kern="1200" dirty="0" smtClean="0">
                        <a:solidFill>
                          <a:schemeClr val="tx1"/>
                        </a:solidFill>
                        <a:effectLst/>
                        <a:latin typeface="Arial" panose="020B0604020202020204" pitchFamily="34" charset="0"/>
                        <a:ea typeface="+mn-ea"/>
                        <a:cs typeface="Arial" panose="020B0604020202020204" pitchFamily="34" charset="0"/>
                      </a:endParaRPr>
                    </a:p>
                    <a:p>
                      <a:pPr lvl="0"/>
                      <a:r>
                        <a:rPr lang="es-CL" sz="1300" kern="1200" dirty="0" smtClean="0">
                          <a:solidFill>
                            <a:schemeClr val="tx1"/>
                          </a:solidFill>
                          <a:effectLst/>
                          <a:latin typeface="Arial" panose="020B0604020202020204" pitchFamily="34" charset="0"/>
                          <a:ea typeface="+mn-ea"/>
                          <a:cs typeface="Arial" panose="020B0604020202020204" pitchFamily="34" charset="0"/>
                        </a:rPr>
                        <a:t>Meta: </a:t>
                      </a:r>
                      <a:r>
                        <a:rPr lang="es-CL" sz="1300" b="1" kern="1200" dirty="0" smtClean="0">
                          <a:solidFill>
                            <a:schemeClr val="tx1"/>
                          </a:solidFill>
                          <a:effectLst/>
                          <a:latin typeface="Arial" panose="020B0604020202020204" pitchFamily="34" charset="0"/>
                          <a:ea typeface="+mn-ea"/>
                          <a:cs typeface="Arial" panose="020B0604020202020204" pitchFamily="34" charset="0"/>
                        </a:rPr>
                        <a:t>4,52%</a:t>
                      </a:r>
                      <a:r>
                        <a:rPr lang="es-CL" sz="1300" kern="1200" dirty="0" smtClean="0">
                          <a:solidFill>
                            <a:schemeClr val="tx1"/>
                          </a:solidFill>
                          <a:effectLst/>
                          <a:latin typeface="Arial" panose="020B0604020202020204" pitchFamily="34" charset="0"/>
                          <a:ea typeface="+mn-ea"/>
                          <a:cs typeface="Arial" panose="020B0604020202020204" pitchFamily="34" charset="0"/>
                        </a:rPr>
                        <a:t> de la tasación comercial de los inmuebles.</a:t>
                      </a:r>
                      <a:br>
                        <a:rPr lang="es-CL" sz="1300" kern="1200" dirty="0" smtClean="0">
                          <a:solidFill>
                            <a:schemeClr val="tx1"/>
                          </a:solidFill>
                          <a:effectLst/>
                          <a:latin typeface="Arial" panose="020B0604020202020204" pitchFamily="34" charset="0"/>
                          <a:ea typeface="+mn-ea"/>
                          <a:cs typeface="Arial" panose="020B0604020202020204" pitchFamily="34" charset="0"/>
                        </a:rPr>
                      </a:br>
                      <a:endParaRPr lang="es-CL" sz="1300" kern="1200" dirty="0" smtClean="0">
                        <a:solidFill>
                          <a:schemeClr val="tx1"/>
                        </a:solidFill>
                        <a:effectLst/>
                        <a:latin typeface="Arial" panose="020B0604020202020204" pitchFamily="34" charset="0"/>
                        <a:ea typeface="+mn-ea"/>
                        <a:cs typeface="Arial" panose="020B0604020202020204" pitchFamily="34" charset="0"/>
                      </a:endParaRPr>
                    </a:p>
                    <a:p>
                      <a:pPr lvl="0"/>
                      <a:r>
                        <a:rPr lang="es-CL" sz="1300" kern="1200" dirty="0" smtClean="0">
                          <a:solidFill>
                            <a:schemeClr val="tx1"/>
                          </a:solidFill>
                          <a:effectLst/>
                          <a:latin typeface="Arial" panose="020B0604020202020204" pitchFamily="34" charset="0"/>
                          <a:ea typeface="+mn-ea"/>
                          <a:cs typeface="Arial" panose="020B0604020202020204" pitchFamily="34" charset="0"/>
                        </a:rPr>
                        <a:t>Desviación: </a:t>
                      </a:r>
                      <a:r>
                        <a:rPr lang="es-CL" sz="1300" b="1" kern="1200" dirty="0" smtClean="0">
                          <a:solidFill>
                            <a:schemeClr val="tx1"/>
                          </a:solidFill>
                          <a:effectLst/>
                          <a:latin typeface="Arial" panose="020B0604020202020204" pitchFamily="34" charset="0"/>
                          <a:ea typeface="+mn-ea"/>
                          <a:cs typeface="Arial" panose="020B0604020202020204" pitchFamily="34" charset="0"/>
                        </a:rPr>
                        <a:t>-0,81%</a:t>
                      </a:r>
                      <a:r>
                        <a:rPr lang="es-CL" sz="1300" kern="1200" dirty="0" smtClean="0">
                          <a:solidFill>
                            <a:schemeClr val="tx1"/>
                          </a:solidFill>
                          <a:effectLst/>
                          <a:latin typeface="Arial" panose="020B0604020202020204" pitchFamily="34" charset="0"/>
                          <a:ea typeface="+mn-ea"/>
                          <a:cs typeface="Arial" panose="020B0604020202020204" pitchFamily="34" charset="0"/>
                        </a:rPr>
                        <a:t> (</a:t>
                      </a:r>
                      <a:r>
                        <a:rPr lang="es-CL" sz="1300" b="1" kern="1200" dirty="0" smtClean="0">
                          <a:solidFill>
                            <a:schemeClr val="tx1"/>
                          </a:solidFill>
                          <a:effectLst/>
                          <a:latin typeface="Arial" panose="020B0604020202020204" pitchFamily="34" charset="0"/>
                          <a:ea typeface="+mn-ea"/>
                          <a:cs typeface="Arial" panose="020B0604020202020204" pitchFamily="34" charset="0"/>
                        </a:rPr>
                        <a:t>2.885,9 UF</a:t>
                      </a:r>
                      <a:r>
                        <a:rPr lang="es-CL" sz="1300" kern="1200" dirty="0" smtClean="0">
                          <a:solidFill>
                            <a:schemeClr val="tx1"/>
                          </a:solidFill>
                          <a:effectLst/>
                          <a:latin typeface="Arial" panose="020B0604020202020204" pitchFamily="34" charset="0"/>
                          <a:ea typeface="+mn-ea"/>
                          <a:cs typeface="Arial" panose="020B0604020202020204" pitchFamily="34" charset="0"/>
                        </a:rPr>
                        <a:t>) debido a la vacancia de los inmuebles ubicados en Triana, y 3er piso de Pdte. Errázuriz</a:t>
                      </a:r>
                    </a:p>
                    <a:p>
                      <a:pPr algn="ctr" rtl="0" fontAlgn="ctr"/>
                      <a:r>
                        <a:rPr lang="es-ES" sz="1300" b="1" i="0" u="none" strike="noStrike" dirty="0" smtClean="0">
                          <a:solidFill>
                            <a:schemeClr val="tx1"/>
                          </a:solidFill>
                          <a:effectLst/>
                          <a:latin typeface="Arial" panose="020B0604020202020204" pitchFamily="34" charset="0"/>
                          <a:cs typeface="Arial" panose="020B0604020202020204" pitchFamily="34" charset="0"/>
                        </a:rPr>
                        <a:t>A</a:t>
                      </a:r>
                      <a:r>
                        <a:rPr lang="es-ES" sz="1300" b="1" i="0" u="none" strike="noStrike" baseline="0" dirty="0" smtClean="0">
                          <a:solidFill>
                            <a:schemeClr val="tx1"/>
                          </a:solidFill>
                          <a:effectLst/>
                          <a:latin typeface="Arial" panose="020B0604020202020204" pitchFamily="34" charset="0"/>
                          <a:cs typeface="Arial" panose="020B0604020202020204" pitchFamily="34" charset="0"/>
                        </a:rPr>
                        <a:t> Dic 2021</a:t>
                      </a:r>
                      <a:endParaRPr lang="es-ES" sz="1300" b="1" i="0" u="none" strike="noStrike" dirty="0">
                        <a:solidFill>
                          <a:schemeClr val="tx1"/>
                        </a:solidFill>
                        <a:effectLst/>
                        <a:latin typeface="Arial" panose="020B0604020202020204" pitchFamily="34" charset="0"/>
                        <a:cs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s-ES" sz="1300" kern="1200" dirty="0" smtClean="0">
                          <a:solidFill>
                            <a:schemeClr val="tx1"/>
                          </a:solidFill>
                          <a:effectLst/>
                          <a:latin typeface="Arial" panose="020B0604020202020204" pitchFamily="34" charset="0"/>
                          <a:ea typeface="+mn-ea"/>
                          <a:cs typeface="Arial" panose="020B0604020202020204" pitchFamily="34" charset="0"/>
                        </a:rPr>
                        <a:t>4,59%                                                            Presenta una desviación negativa de 0,41% (543,8 UF), generada por el atraso en el pago 831,66 UF correspondientes a tres meses del inmueble ubicado en </a:t>
                      </a:r>
                      <a:r>
                        <a:rPr lang="es-ES" sz="1300" kern="1200" dirty="0" err="1" smtClean="0">
                          <a:solidFill>
                            <a:schemeClr val="tx1"/>
                          </a:solidFill>
                          <a:effectLst/>
                          <a:latin typeface="Arial" panose="020B0604020202020204" pitchFamily="34" charset="0"/>
                          <a:ea typeface="+mn-ea"/>
                          <a:cs typeface="Arial" panose="020B0604020202020204" pitchFamily="34" charset="0"/>
                        </a:rPr>
                        <a:t>Huanuco</a:t>
                      </a:r>
                      <a:r>
                        <a:rPr lang="es-ES" sz="1300" kern="1200" dirty="0" smtClean="0">
                          <a:solidFill>
                            <a:schemeClr val="tx1"/>
                          </a:solidFill>
                          <a:effectLst/>
                          <a:latin typeface="Arial" panose="020B0604020202020204" pitchFamily="34" charset="0"/>
                          <a:ea typeface="+mn-ea"/>
                          <a:cs typeface="Arial" panose="020B0604020202020204" pitchFamily="34" charset="0"/>
                        </a:rPr>
                        <a:t> (comuna de Independencia) y 2 meses del inmueble ubicado en Gral. Salvo (comuna de Providencia), menos 278,9 UF correspondientes al pago en marzo de este año del arriendo de diciembre de 2021 del inmueble de Coquimbo.</a:t>
                      </a:r>
                      <a:endParaRPr lang="es-CL" sz="1300" kern="1200" dirty="0">
                        <a:solidFill>
                          <a:schemeClr val="tx1"/>
                        </a:solidFill>
                        <a:effectLst/>
                        <a:latin typeface="Arial" panose="020B0604020202020204" pitchFamily="34" charset="0"/>
                        <a:ea typeface="+mn-ea"/>
                        <a:cs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426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54208CA-E167-DC97-E70C-0CDCA4EA9008}"/>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a:solidFill>
                <a:srgbClr val="000000"/>
              </a:solidFill>
              <a:latin typeface="Arial Black" panose="020B0604020202020204" pitchFamily="34" charset="0"/>
              <a:ea typeface="MS PGothic" panose="020B0600070205080204" pitchFamily="34" charset="-128"/>
            </a:endParaRPr>
          </a:p>
        </p:txBody>
      </p:sp>
      <p:sp>
        <p:nvSpPr>
          <p:cNvPr id="21507" name="Rectangle 2">
            <a:extLst>
              <a:ext uri="{FF2B5EF4-FFF2-40B4-BE49-F238E27FC236}">
                <a16:creationId xmlns:a16="http://schemas.microsoft.com/office/drawing/2014/main" id="{2C5D6130-18C6-A48D-7C0F-66C9396A4D08}"/>
              </a:ext>
            </a:extLst>
          </p:cNvPr>
          <p:cNvSpPr txBox="1">
            <a:spLocks noChangeArrowheads="1"/>
          </p:cNvSpPr>
          <p:nvPr/>
        </p:nvSpPr>
        <p:spPr bwMode="auto">
          <a:xfrm>
            <a:off x="773113" y="136842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f) Reputación corporativa y posicionamiento de la Fundación</a:t>
            </a:r>
          </a:p>
          <a:p>
            <a:pPr>
              <a:lnSpc>
                <a:spcPct val="100000"/>
              </a:lnSpc>
              <a:spcBef>
                <a:spcPct val="0"/>
              </a:spcBef>
              <a:buFontTx/>
              <a:buNone/>
            </a:pP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graphicFrame>
        <p:nvGraphicFramePr>
          <p:cNvPr id="3" name="Tabla 2">
            <a:extLst>
              <a:ext uri="{FF2B5EF4-FFF2-40B4-BE49-F238E27FC236}">
                <a16:creationId xmlns:a16="http://schemas.microsoft.com/office/drawing/2014/main" id="{7C1F2192-0CEC-C746-B619-C944F0FD80FA}"/>
              </a:ext>
            </a:extLst>
          </p:cNvPr>
          <p:cNvGraphicFramePr>
            <a:graphicFrameLocks noGrp="1"/>
          </p:cNvGraphicFramePr>
          <p:nvPr>
            <p:extLst>
              <p:ext uri="{D42A27DB-BD31-4B8C-83A1-F6EECF244321}">
                <p14:modId xmlns:p14="http://schemas.microsoft.com/office/powerpoint/2010/main" val="1644232420"/>
              </p:ext>
            </p:extLst>
          </p:nvPr>
        </p:nvGraphicFramePr>
        <p:xfrm>
          <a:off x="592138" y="2349500"/>
          <a:ext cx="8269287" cy="3003549"/>
        </p:xfrm>
        <a:graphic>
          <a:graphicData uri="http://schemas.openxmlformats.org/drawingml/2006/table">
            <a:tbl>
              <a:tblPr/>
              <a:tblGrid>
                <a:gridCol w="1566944">
                  <a:extLst>
                    <a:ext uri="{9D8B030D-6E8A-4147-A177-3AD203B41FA5}">
                      <a16:colId xmlns:a16="http://schemas.microsoft.com/office/drawing/2014/main" val="20000"/>
                    </a:ext>
                  </a:extLst>
                </a:gridCol>
                <a:gridCol w="781623">
                  <a:extLst>
                    <a:ext uri="{9D8B030D-6E8A-4147-A177-3AD203B41FA5}">
                      <a16:colId xmlns:a16="http://schemas.microsoft.com/office/drawing/2014/main" val="20001"/>
                    </a:ext>
                  </a:extLst>
                </a:gridCol>
                <a:gridCol w="559711">
                  <a:extLst>
                    <a:ext uri="{9D8B030D-6E8A-4147-A177-3AD203B41FA5}">
                      <a16:colId xmlns:a16="http://schemas.microsoft.com/office/drawing/2014/main" val="20002"/>
                    </a:ext>
                  </a:extLst>
                </a:gridCol>
                <a:gridCol w="856827">
                  <a:extLst>
                    <a:ext uri="{9D8B030D-6E8A-4147-A177-3AD203B41FA5}">
                      <a16:colId xmlns:a16="http://schemas.microsoft.com/office/drawing/2014/main" val="20003"/>
                    </a:ext>
                  </a:extLst>
                </a:gridCol>
                <a:gridCol w="834175">
                  <a:extLst>
                    <a:ext uri="{9D8B030D-6E8A-4147-A177-3AD203B41FA5}">
                      <a16:colId xmlns:a16="http://schemas.microsoft.com/office/drawing/2014/main" val="1467810215"/>
                    </a:ext>
                  </a:extLst>
                </a:gridCol>
                <a:gridCol w="834175">
                  <a:extLst>
                    <a:ext uri="{9D8B030D-6E8A-4147-A177-3AD203B41FA5}">
                      <a16:colId xmlns:a16="http://schemas.microsoft.com/office/drawing/2014/main" val="1773340528"/>
                    </a:ext>
                  </a:extLst>
                </a:gridCol>
                <a:gridCol w="834175">
                  <a:extLst>
                    <a:ext uri="{9D8B030D-6E8A-4147-A177-3AD203B41FA5}">
                      <a16:colId xmlns:a16="http://schemas.microsoft.com/office/drawing/2014/main" val="20004"/>
                    </a:ext>
                  </a:extLst>
                </a:gridCol>
                <a:gridCol w="1018281">
                  <a:extLst>
                    <a:ext uri="{9D8B030D-6E8A-4147-A177-3AD203B41FA5}">
                      <a16:colId xmlns:a16="http://schemas.microsoft.com/office/drawing/2014/main" val="20005"/>
                    </a:ext>
                  </a:extLst>
                </a:gridCol>
                <a:gridCol w="983376">
                  <a:extLst>
                    <a:ext uri="{9D8B030D-6E8A-4147-A177-3AD203B41FA5}">
                      <a16:colId xmlns:a16="http://schemas.microsoft.com/office/drawing/2014/main" val="20006"/>
                    </a:ext>
                  </a:extLst>
                </a:gridCol>
              </a:tblGrid>
              <a:tr h="329403">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Indicador</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Resp.</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Meta</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Frec. Med</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2018</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2019</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2020</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2021</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2022</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1337073">
                <a:tc>
                  <a:txBody>
                    <a:bodyPr/>
                    <a:lstStyle/>
                    <a:p>
                      <a:pPr algn="ctr" rtl="0" fontAlgn="ctr"/>
                      <a:r>
                        <a:rPr lang="es-ES" sz="1600" dirty="0">
                          <a:latin typeface="Arial Narrow" panose="020B0606020202030204" pitchFamily="34" charset="0"/>
                        </a:rPr>
                        <a:t>Nivel de posicionamiento en empresas e instituciones</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10%</a:t>
                      </a: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0" i="0" u="none" strike="noStrike" noProof="0" dirty="0" smtClean="0">
                          <a:solidFill>
                            <a:srgbClr val="000000"/>
                          </a:solidFill>
                          <a:effectLst/>
                          <a:latin typeface="Arial" panose="020B0604020202020204" pitchFamily="34" charset="0"/>
                          <a:cs typeface="Arial" panose="020B0604020202020204" pitchFamily="34" charset="0"/>
                        </a:rPr>
                        <a:t>Anual</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37073">
                <a:tc>
                  <a:txBody>
                    <a:bodyPr/>
                    <a:lstStyle/>
                    <a:p>
                      <a:pPr algn="ctr" rtl="0" fontAlgn="ctr"/>
                      <a:r>
                        <a:rPr lang="es-ES" sz="1600" dirty="0">
                          <a:latin typeface="Arial Narrow" panose="020B0606020202030204" pitchFamily="34" charset="0"/>
                        </a:rPr>
                        <a:t>Nivel de satisfacción de empresas e instituciones (con alianzas) con FCN </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85%</a:t>
                      </a: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0" i="0" u="none" strike="noStrike" noProof="0" dirty="0" smtClean="0">
                          <a:solidFill>
                            <a:srgbClr val="000000"/>
                          </a:solidFill>
                          <a:effectLst/>
                          <a:latin typeface="Arial" panose="020B0604020202020204" pitchFamily="34" charset="0"/>
                          <a:cs typeface="Arial" panose="020B0604020202020204" pitchFamily="34" charset="0"/>
                        </a:rPr>
                        <a:t>Anual</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042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5756A0A-7AD4-9657-3F23-272BF85D546A}"/>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a:solidFill>
                <a:srgbClr val="000000"/>
              </a:solidFill>
              <a:latin typeface="Arial Black" panose="020B0604020202020204" pitchFamily="34" charset="0"/>
              <a:ea typeface="MS PGothic" panose="020B0600070205080204" pitchFamily="34" charset="-128"/>
            </a:endParaRPr>
          </a:p>
        </p:txBody>
      </p:sp>
      <p:sp>
        <p:nvSpPr>
          <p:cNvPr id="22531" name="Rectangle 2">
            <a:extLst>
              <a:ext uri="{FF2B5EF4-FFF2-40B4-BE49-F238E27FC236}">
                <a16:creationId xmlns:a16="http://schemas.microsoft.com/office/drawing/2014/main" id="{305140C8-4B36-34EB-AC8F-7E0B90B4A993}"/>
              </a:ext>
            </a:extLst>
          </p:cNvPr>
          <p:cNvSpPr txBox="1">
            <a:spLocks noChangeArrowheads="1"/>
          </p:cNvSpPr>
          <p:nvPr/>
        </p:nvSpPr>
        <p:spPr bwMode="auto">
          <a:xfrm>
            <a:off x="773113" y="136842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g</a:t>
            </a:r>
            <a:r>
              <a:rPr lang="es-ES" altLang="es-ES_tradnl" sz="1800" b="1" dirty="0" smtClean="0">
                <a:solidFill>
                  <a:srgbClr val="000000"/>
                </a:solidFill>
                <a:latin typeface="Arial Black"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Incidencia en políticas públicas de niñez y adolescencia. </a:t>
            </a:r>
          </a:p>
        </p:txBody>
      </p:sp>
      <p:graphicFrame>
        <p:nvGraphicFramePr>
          <p:cNvPr id="2" name="Tabla 1">
            <a:extLst>
              <a:ext uri="{FF2B5EF4-FFF2-40B4-BE49-F238E27FC236}">
                <a16:creationId xmlns:a16="http://schemas.microsoft.com/office/drawing/2014/main" id="{F4C0AEEC-7CD6-3036-D6B0-DE9047B933C8}"/>
              </a:ext>
            </a:extLst>
          </p:cNvPr>
          <p:cNvGraphicFramePr>
            <a:graphicFrameLocks noGrp="1"/>
          </p:cNvGraphicFramePr>
          <p:nvPr>
            <p:extLst>
              <p:ext uri="{D42A27DB-BD31-4B8C-83A1-F6EECF244321}">
                <p14:modId xmlns:p14="http://schemas.microsoft.com/office/powerpoint/2010/main" val="376465937"/>
              </p:ext>
            </p:extLst>
          </p:nvPr>
        </p:nvGraphicFramePr>
        <p:xfrm>
          <a:off x="628650" y="2520950"/>
          <a:ext cx="7886698" cy="2375192"/>
        </p:xfrm>
        <a:graphic>
          <a:graphicData uri="http://schemas.openxmlformats.org/drawingml/2006/table">
            <a:tbl>
              <a:tblPr/>
              <a:tblGrid>
                <a:gridCol w="971474">
                  <a:extLst>
                    <a:ext uri="{9D8B030D-6E8A-4147-A177-3AD203B41FA5}">
                      <a16:colId xmlns:a16="http://schemas.microsoft.com/office/drawing/2014/main" val="20000"/>
                    </a:ext>
                  </a:extLst>
                </a:gridCol>
                <a:gridCol w="643471">
                  <a:extLst>
                    <a:ext uri="{9D8B030D-6E8A-4147-A177-3AD203B41FA5}">
                      <a16:colId xmlns:a16="http://schemas.microsoft.com/office/drawing/2014/main" val="20001"/>
                    </a:ext>
                  </a:extLst>
                </a:gridCol>
                <a:gridCol w="442909">
                  <a:extLst>
                    <a:ext uri="{9D8B030D-6E8A-4147-A177-3AD203B41FA5}">
                      <a16:colId xmlns:a16="http://schemas.microsoft.com/office/drawing/2014/main" val="20002"/>
                    </a:ext>
                  </a:extLst>
                </a:gridCol>
                <a:gridCol w="971474">
                  <a:extLst>
                    <a:ext uri="{9D8B030D-6E8A-4147-A177-3AD203B41FA5}">
                      <a16:colId xmlns:a16="http://schemas.microsoft.com/office/drawing/2014/main" val="20003"/>
                    </a:ext>
                  </a:extLst>
                </a:gridCol>
                <a:gridCol w="971474">
                  <a:extLst>
                    <a:ext uri="{9D8B030D-6E8A-4147-A177-3AD203B41FA5}">
                      <a16:colId xmlns:a16="http://schemas.microsoft.com/office/drawing/2014/main" val="285340974"/>
                    </a:ext>
                  </a:extLst>
                </a:gridCol>
                <a:gridCol w="971474">
                  <a:extLst>
                    <a:ext uri="{9D8B030D-6E8A-4147-A177-3AD203B41FA5}">
                      <a16:colId xmlns:a16="http://schemas.microsoft.com/office/drawing/2014/main" val="3288378915"/>
                    </a:ext>
                  </a:extLst>
                </a:gridCol>
                <a:gridCol w="971474">
                  <a:extLst>
                    <a:ext uri="{9D8B030D-6E8A-4147-A177-3AD203B41FA5}">
                      <a16:colId xmlns:a16="http://schemas.microsoft.com/office/drawing/2014/main" val="20004"/>
                    </a:ext>
                  </a:extLst>
                </a:gridCol>
                <a:gridCol w="971474">
                  <a:extLst>
                    <a:ext uri="{9D8B030D-6E8A-4147-A177-3AD203B41FA5}">
                      <a16:colId xmlns:a16="http://schemas.microsoft.com/office/drawing/2014/main" val="20005"/>
                    </a:ext>
                  </a:extLst>
                </a:gridCol>
                <a:gridCol w="971474">
                  <a:extLst>
                    <a:ext uri="{9D8B030D-6E8A-4147-A177-3AD203B41FA5}">
                      <a16:colId xmlns:a16="http://schemas.microsoft.com/office/drawing/2014/main" val="20006"/>
                    </a:ext>
                  </a:extLst>
                </a:gridCol>
              </a:tblGrid>
              <a:tr h="233261">
                <a:tc>
                  <a:txBody>
                    <a:bodyPr/>
                    <a:lstStyle/>
                    <a:p>
                      <a:pPr algn="ctr" rtl="0" fontAlgn="ctr"/>
                      <a:r>
                        <a:rPr lang="es-CL" sz="1400" b="1" i="0" u="none" strike="noStrike">
                          <a:solidFill>
                            <a:srgbClr val="FFFFFF"/>
                          </a:solidFill>
                          <a:effectLst/>
                          <a:latin typeface="Arial Narrow" panose="020B0606020202030204" pitchFamily="34" charset="0"/>
                        </a:rPr>
                        <a:t>Indicador</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Resp.</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Meta</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Frec. Med</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2018</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2019</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ES" sz="1400" b="1" i="0" u="none" strike="noStrike" dirty="0" smtClean="0">
                          <a:solidFill>
                            <a:srgbClr val="FFFFFF"/>
                          </a:solidFill>
                          <a:effectLst/>
                          <a:latin typeface="Arial Narrow" panose="020B0606020202030204" pitchFamily="34" charset="0"/>
                        </a:rPr>
                        <a:t>2020</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2021</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2022</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582839">
                <a:tc>
                  <a:txBody>
                    <a:bodyPr/>
                    <a:lstStyle/>
                    <a:p>
                      <a:pPr algn="ctr" rtl="0" fontAlgn="ctr"/>
                      <a:r>
                        <a:rPr lang="es-ES" sz="1400" b="0" i="0" u="none" strike="noStrike" dirty="0">
                          <a:solidFill>
                            <a:srgbClr val="000000"/>
                          </a:solidFill>
                          <a:effectLst/>
                          <a:latin typeface="Arial Narrow" panose="020B0606020202030204" pitchFamily="34" charset="0"/>
                        </a:rPr>
                        <a:t>% de propuestas por la Fundación que son incorporadas en procesos legislativos (informes y leyes)</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Dir. Estudios</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a:solidFill>
                            <a:srgbClr val="000000"/>
                          </a:solidFill>
                          <a:effectLst/>
                          <a:latin typeface="Arial Narrow" panose="020B0606020202030204" pitchFamily="34" charset="0"/>
                        </a:rPr>
                        <a:t>50%</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a:solidFill>
                            <a:srgbClr val="000000"/>
                          </a:solidFill>
                          <a:effectLst/>
                          <a:latin typeface="Arial Narrow" panose="020B0606020202030204" pitchFamily="34" charset="0"/>
                        </a:rPr>
                        <a:t>Anual</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smtClean="0">
                          <a:solidFill>
                            <a:srgbClr val="000000"/>
                          </a:solidFill>
                          <a:effectLst/>
                          <a:latin typeface="Arial Narrow" panose="020B0606020202030204" pitchFamily="34" charset="0"/>
                        </a:rPr>
                        <a:t>50%</a:t>
                      </a:r>
                      <a:endParaRPr lang="es-CL" sz="1400" b="1"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400" b="1" i="0" u="none" strike="noStrike" dirty="0" smtClean="0">
                          <a:solidFill>
                            <a:srgbClr val="000000"/>
                          </a:solidFill>
                          <a:effectLst/>
                          <a:latin typeface="Arial Narrow" panose="020B0606020202030204" pitchFamily="34" charset="0"/>
                        </a:rPr>
                        <a:t>50%</a:t>
                      </a:r>
                      <a:endParaRPr lang="es-CL" sz="1400" b="1"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smtClean="0">
                          <a:solidFill>
                            <a:srgbClr val="000000"/>
                          </a:solidFill>
                          <a:effectLst/>
                          <a:latin typeface="Arial Narrow" panose="020B0606020202030204" pitchFamily="34" charset="0"/>
                        </a:rPr>
                        <a:t>0%*</a:t>
                      </a:r>
                      <a:endParaRPr lang="es-CL" sz="1400" b="1"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400" b="1" i="0" u="none" strike="noStrike" dirty="0" smtClean="0">
                          <a:solidFill>
                            <a:srgbClr val="000000"/>
                          </a:solidFill>
                          <a:effectLst/>
                          <a:latin typeface="Arial Narrow" panose="020B0606020202030204" pitchFamily="34" charset="0"/>
                        </a:rPr>
                        <a:t>50%</a:t>
                      </a:r>
                      <a:endParaRPr lang="es-CL" sz="1400" b="1"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1" i="0" u="none" strike="noStrike" dirty="0" smtClean="0">
                          <a:solidFill>
                            <a:srgbClr val="000000"/>
                          </a:solidFill>
                          <a:effectLst/>
                          <a:latin typeface="Arial Narrow" panose="020B0606020202030204" pitchFamily="34" charset="0"/>
                        </a:rPr>
                        <a:t>50%</a:t>
                      </a:r>
                      <a:endParaRPr lang="es-CL" sz="1400" b="1" i="0" u="none" strike="noStrike" dirty="0" smtClean="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CuadroTexto 6">
            <a:extLst>
              <a:ext uri="{FF2B5EF4-FFF2-40B4-BE49-F238E27FC236}">
                <a16:creationId xmlns:a16="http://schemas.microsoft.com/office/drawing/2014/main" id="{C1B24007-60E8-929F-58D6-447E33054D67}"/>
              </a:ext>
            </a:extLst>
          </p:cNvPr>
          <p:cNvSpPr txBox="1"/>
          <p:nvPr/>
        </p:nvSpPr>
        <p:spPr>
          <a:xfrm>
            <a:off x="628650" y="6208713"/>
            <a:ext cx="4572000" cy="261937"/>
          </a:xfrm>
          <a:prstGeom prst="rect">
            <a:avLst/>
          </a:prstGeom>
          <a:noFill/>
        </p:spPr>
        <p:txBody>
          <a:bodyPr>
            <a:spAutoFit/>
          </a:bodyPr>
          <a:lstStyle/>
          <a:p>
            <a:pPr>
              <a:defRPr/>
            </a:pPr>
            <a:r>
              <a:rPr lang="es-CL" sz="1050" dirty="0">
                <a:solidFill>
                  <a:srgbClr val="000000"/>
                </a:solidFill>
                <a:latin typeface="Arial Narrow" panose="020B0606020202030204" pitchFamily="34" charset="0"/>
              </a:rPr>
              <a:t>* Se congelaron mesas de trabajo</a:t>
            </a:r>
            <a:endParaRPr lang="es-CL" dirty="0"/>
          </a:p>
        </p:txBody>
      </p:sp>
      <p:pic>
        <p:nvPicPr>
          <p:cNvPr id="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696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2234E1E-B35D-F0FF-4398-536247F5EF5A}"/>
              </a:ext>
            </a:extLst>
          </p:cNvPr>
          <p:cNvSpPr txBox="1">
            <a:spLocks noChangeArrowheads="1"/>
          </p:cNvSpPr>
          <p:nvPr/>
        </p:nvSpPr>
        <p:spPr bwMode="auto">
          <a:xfrm>
            <a:off x="808038"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smtClean="0">
                <a:solidFill>
                  <a:srgbClr val="000000"/>
                </a:solidFill>
                <a:latin typeface="Arial Black" panose="020B0604020202020204" pitchFamily="34" charset="0"/>
                <a:ea typeface="MS PGothic" panose="020B0600070205080204" pitchFamily="34" charset="-128"/>
              </a:rPr>
              <a:t>1.3 </a:t>
            </a:r>
            <a:r>
              <a:rPr lang="es-ES" altLang="es-ES_tradnl" sz="1800" b="1" dirty="0">
                <a:solidFill>
                  <a:srgbClr val="000000"/>
                </a:solidFill>
                <a:latin typeface="Arial Black" panose="020B0604020202020204" pitchFamily="34" charset="0"/>
                <a:ea typeface="MS PGothic" panose="020B0600070205080204" pitchFamily="34" charset="-128"/>
              </a:rPr>
              <a:t>Indicadores Actores</a:t>
            </a:r>
          </a:p>
        </p:txBody>
      </p:sp>
      <p:graphicFrame>
        <p:nvGraphicFramePr>
          <p:cNvPr id="5" name="Tabla 4">
            <a:extLst>
              <a:ext uri="{FF2B5EF4-FFF2-40B4-BE49-F238E27FC236}">
                <a16:creationId xmlns:a16="http://schemas.microsoft.com/office/drawing/2014/main" id="{96F801BF-C6A3-EA7F-3F92-11E533B6BD2D}"/>
              </a:ext>
            </a:extLst>
          </p:cNvPr>
          <p:cNvGraphicFramePr>
            <a:graphicFrameLocks noGrp="1"/>
          </p:cNvGraphicFramePr>
          <p:nvPr>
            <p:extLst>
              <p:ext uri="{D42A27DB-BD31-4B8C-83A1-F6EECF244321}">
                <p14:modId xmlns:p14="http://schemas.microsoft.com/office/powerpoint/2010/main" val="2371775584"/>
              </p:ext>
            </p:extLst>
          </p:nvPr>
        </p:nvGraphicFramePr>
        <p:xfrm>
          <a:off x="6350" y="1260475"/>
          <a:ext cx="9020175" cy="3354203"/>
        </p:xfrm>
        <a:graphic>
          <a:graphicData uri="http://schemas.openxmlformats.org/drawingml/2006/table">
            <a:tbl>
              <a:tblPr/>
              <a:tblGrid>
                <a:gridCol w="1818454">
                  <a:extLst>
                    <a:ext uri="{9D8B030D-6E8A-4147-A177-3AD203B41FA5}">
                      <a16:colId xmlns:a16="http://schemas.microsoft.com/office/drawing/2014/main" val="20000"/>
                    </a:ext>
                  </a:extLst>
                </a:gridCol>
                <a:gridCol w="957080">
                  <a:extLst>
                    <a:ext uri="{9D8B030D-6E8A-4147-A177-3AD203B41FA5}">
                      <a16:colId xmlns:a16="http://schemas.microsoft.com/office/drawing/2014/main" val="20001"/>
                    </a:ext>
                  </a:extLst>
                </a:gridCol>
                <a:gridCol w="767639">
                  <a:extLst>
                    <a:ext uri="{9D8B030D-6E8A-4147-A177-3AD203B41FA5}">
                      <a16:colId xmlns:a16="http://schemas.microsoft.com/office/drawing/2014/main" val="20002"/>
                    </a:ext>
                  </a:extLst>
                </a:gridCol>
                <a:gridCol w="986210">
                  <a:extLst>
                    <a:ext uri="{9D8B030D-6E8A-4147-A177-3AD203B41FA5}">
                      <a16:colId xmlns:a16="http://schemas.microsoft.com/office/drawing/2014/main" val="20003"/>
                    </a:ext>
                  </a:extLst>
                </a:gridCol>
                <a:gridCol w="880530">
                  <a:extLst>
                    <a:ext uri="{9D8B030D-6E8A-4147-A177-3AD203B41FA5}">
                      <a16:colId xmlns:a16="http://schemas.microsoft.com/office/drawing/2014/main" val="2974033042"/>
                    </a:ext>
                  </a:extLst>
                </a:gridCol>
                <a:gridCol w="918273">
                  <a:extLst>
                    <a:ext uri="{9D8B030D-6E8A-4147-A177-3AD203B41FA5}">
                      <a16:colId xmlns:a16="http://schemas.microsoft.com/office/drawing/2014/main" val="1640912985"/>
                    </a:ext>
                  </a:extLst>
                </a:gridCol>
                <a:gridCol w="875561">
                  <a:extLst>
                    <a:ext uri="{9D8B030D-6E8A-4147-A177-3AD203B41FA5}">
                      <a16:colId xmlns:a16="http://schemas.microsoft.com/office/drawing/2014/main" val="20004"/>
                    </a:ext>
                  </a:extLst>
                </a:gridCol>
                <a:gridCol w="949294">
                  <a:extLst>
                    <a:ext uri="{9D8B030D-6E8A-4147-A177-3AD203B41FA5}">
                      <a16:colId xmlns:a16="http://schemas.microsoft.com/office/drawing/2014/main" val="20005"/>
                    </a:ext>
                  </a:extLst>
                </a:gridCol>
                <a:gridCol w="867134">
                  <a:extLst>
                    <a:ext uri="{9D8B030D-6E8A-4147-A177-3AD203B41FA5}">
                      <a16:colId xmlns:a16="http://schemas.microsoft.com/office/drawing/2014/main" val="20006"/>
                    </a:ext>
                  </a:extLst>
                </a:gridCol>
              </a:tblGrid>
              <a:tr h="542843">
                <a:tc>
                  <a:txBody>
                    <a:bodyPr/>
                    <a:lstStyle/>
                    <a:p>
                      <a:pPr algn="ctr" rtl="0" fontAlgn="ctr"/>
                      <a:r>
                        <a:rPr lang="es-CL" sz="1400" b="1" i="0" u="none" strike="noStrike" noProof="0" dirty="0" smtClean="0">
                          <a:solidFill>
                            <a:srgbClr val="FFFFFF"/>
                          </a:solidFill>
                          <a:effectLst/>
                          <a:latin typeface="Arial" panose="020B0604020202020204" pitchFamily="34" charset="0"/>
                          <a:cs typeface="Arial" panose="020B0604020202020204" pitchFamily="34" charset="0"/>
                        </a:rPr>
                        <a:t>Indicador</a:t>
                      </a:r>
                      <a:endParaRPr lang="es-CL" sz="1400" b="1" i="0" u="none" strike="noStrike" noProof="0" dirty="0">
                        <a:solidFill>
                          <a:srgbClr val="FFFFFF"/>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noProof="0" dirty="0" smtClean="0">
                          <a:solidFill>
                            <a:srgbClr val="FFFFFF"/>
                          </a:solidFill>
                          <a:effectLst/>
                          <a:latin typeface="Arial" panose="020B0604020202020204" pitchFamily="34" charset="0"/>
                          <a:cs typeface="Arial" panose="020B0604020202020204" pitchFamily="34" charset="0"/>
                        </a:rPr>
                        <a:t>Frec</a:t>
                      </a:r>
                      <a:r>
                        <a:rPr lang="en-US" sz="1400" b="1" i="0" u="none" strike="noStrike" dirty="0" smtClean="0">
                          <a:solidFill>
                            <a:srgbClr val="FFFFFF"/>
                          </a:solidFill>
                          <a:effectLst/>
                          <a:latin typeface="Arial" panose="020B0604020202020204" pitchFamily="34" charset="0"/>
                          <a:cs typeface="Arial" panose="020B0604020202020204" pitchFamily="34" charset="0"/>
                        </a:rPr>
                        <a:t>. </a:t>
                      </a:r>
                      <a:r>
                        <a:rPr lang="en-US" sz="1400" b="1" i="0" u="none" strike="noStrike" dirty="0">
                          <a:solidFill>
                            <a:srgbClr val="FFFFFF"/>
                          </a:solidFill>
                          <a:effectLst/>
                          <a:latin typeface="Arial" panose="020B0604020202020204" pitchFamily="34" charset="0"/>
                          <a:cs typeface="Arial" panose="020B0604020202020204" pitchFamily="34" charset="0"/>
                        </a:rPr>
                        <a:t>Med</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64283">
                <a:tc>
                  <a:txBody>
                    <a:bodyPr/>
                    <a:lstStyle/>
                    <a:p>
                      <a:pPr algn="ctr" rtl="0" fontAlgn="ctr"/>
                      <a:r>
                        <a:rPr kumimoji="0" lang="es-ES" sz="1400" b="0" i="0" u="none" strike="noStrike" kern="1200" cap="none" normalizeH="0" baseline="0" dirty="0">
                          <a:ln>
                            <a:noFill/>
                          </a:ln>
                          <a:solidFill>
                            <a:schemeClr val="tx1"/>
                          </a:solidFill>
                          <a:effectLst/>
                          <a:latin typeface="Arial" panose="020B0604020202020204" pitchFamily="34" charset="0"/>
                          <a:ea typeface="MS PGothic" charset="-128"/>
                          <a:cs typeface="Arial" panose="020B0604020202020204" pitchFamily="34" charset="0"/>
                        </a:rPr>
                        <a:t>Nivel de satisfacción de NNA</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a:t>
                      </a:r>
                      <a:r>
                        <a:rPr lang="en-US" sz="1400" b="0" i="0" u="none" strike="noStrike" kern="1200" baseline="0" dirty="0">
                          <a:solidFill>
                            <a:srgbClr val="000000"/>
                          </a:solidFill>
                          <a:effectLst/>
                          <a:latin typeface="Arial" panose="020B0604020202020204" pitchFamily="34" charset="0"/>
                          <a:ea typeface="+mn-ea"/>
                          <a:cs typeface="Arial" panose="020B0604020202020204" pitchFamily="34" charset="0"/>
                        </a:rPr>
                        <a:t> Op Sociales</a:t>
                      </a:r>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98,69%</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96,76%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96,86%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97,86%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PD 98%</a:t>
                      </a:r>
                    </a:p>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RPA 97%</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45382">
                <a:tc>
                  <a:txBody>
                    <a:bodyPr/>
                    <a:lstStyle/>
                    <a:p>
                      <a:pPr algn="ctr" rtl="0" fontAlgn="ctr"/>
                      <a:r>
                        <a:rPr kumimoji="0" lang="es-ES" sz="1400" b="0" i="0" u="none" strike="noStrike" kern="1200" cap="none" normalizeH="0" baseline="0" dirty="0">
                          <a:ln>
                            <a:noFill/>
                          </a:ln>
                          <a:solidFill>
                            <a:schemeClr val="tx1"/>
                          </a:solidFill>
                          <a:effectLst/>
                          <a:latin typeface="Arial" panose="020B0604020202020204" pitchFamily="34" charset="0"/>
                          <a:ea typeface="MS PGothic" charset="-128"/>
                          <a:cs typeface="Arial" panose="020B0604020202020204" pitchFamily="34" charset="0"/>
                        </a:rPr>
                        <a:t>Nivel de satisfacción de las familias</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a:t>
                      </a:r>
                      <a:r>
                        <a:rPr lang="en-US" sz="1400" b="0" i="0" u="none" strike="noStrike" kern="1200" baseline="0" dirty="0">
                          <a:solidFill>
                            <a:srgbClr val="000000"/>
                          </a:solidFill>
                          <a:effectLst/>
                          <a:latin typeface="Arial" panose="020B0604020202020204" pitchFamily="34" charset="0"/>
                          <a:ea typeface="+mn-ea"/>
                          <a:cs typeface="Arial" panose="020B0604020202020204" pitchFamily="34" charset="0"/>
                        </a:rPr>
                        <a:t> Op Sociales</a:t>
                      </a:r>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98,86%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98,1%</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97,80%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400" b="1" i="0" u="none" strike="noStrike" kern="1200" dirty="0" smtClean="0">
                          <a:solidFill>
                            <a:srgbClr val="000000"/>
                          </a:solidFill>
                          <a:effectLst/>
                          <a:latin typeface="Arial" panose="020B0604020202020204" pitchFamily="34" charset="0"/>
                          <a:ea typeface="+mn-ea"/>
                          <a:cs typeface="Arial" panose="020B0604020202020204" pitchFamily="34" charset="0"/>
                        </a:rPr>
                        <a:t>97,81%</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PD 98,38%</a:t>
                      </a:r>
                    </a:p>
                    <a:p>
                      <a:pPr algn="ctr" rtl="0" fontAlgn="ct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RPA 98,44%</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89422">
                <a:tc>
                  <a:txBody>
                    <a:bodyPr/>
                    <a:lstStyle/>
                    <a:p>
                      <a:pPr algn="ctr" rtl="0" fontAlgn="ctr"/>
                      <a:r>
                        <a:rPr kumimoji="0" lang="es-ES" sz="1400" b="0" i="0" u="none" strike="noStrike" kern="1200" cap="none" normalizeH="0" baseline="0" dirty="0">
                          <a:ln>
                            <a:noFill/>
                          </a:ln>
                          <a:solidFill>
                            <a:schemeClr val="tx1"/>
                          </a:solidFill>
                          <a:effectLst/>
                          <a:latin typeface="Arial" panose="020B0604020202020204" pitchFamily="34" charset="0"/>
                          <a:ea typeface="MS PGothic" charset="-128"/>
                          <a:cs typeface="Arial" panose="020B0604020202020204" pitchFamily="34" charset="0"/>
                        </a:rPr>
                        <a:t>% financiamiento de la FCN proveniente de aportes de empresas e instituciones</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4%</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smtClean="0">
                          <a:solidFill>
                            <a:srgbClr val="000000"/>
                          </a:solidFill>
                          <a:effectLst/>
                          <a:latin typeface="Arial" panose="020B0604020202020204" pitchFamily="34" charset="0"/>
                          <a:cs typeface="Arial" panose="020B0604020202020204" pitchFamily="34" charset="0"/>
                        </a:rPr>
                        <a:t>Total </a:t>
                      </a:r>
                      <a:r>
                        <a:rPr lang="en-US" sz="1200" b="0" i="0" u="none" strike="noStrike" dirty="0" err="1" smtClean="0">
                          <a:solidFill>
                            <a:srgbClr val="000000"/>
                          </a:solidFill>
                          <a:effectLst/>
                          <a:latin typeface="Arial" panose="020B0604020202020204" pitchFamily="34" charset="0"/>
                          <a:cs typeface="Arial" panose="020B0604020202020204" pitchFamily="34" charset="0"/>
                        </a:rPr>
                        <a:t>aportes</a:t>
                      </a:r>
                      <a:r>
                        <a:rPr lang="en-US" sz="1200" b="0" i="0" u="none" strike="noStrike" dirty="0" smtClean="0">
                          <a:solidFill>
                            <a:srgbClr val="000000"/>
                          </a:solidFill>
                          <a:effectLst/>
                          <a:latin typeface="Arial" panose="020B0604020202020204" pitchFamily="34" charset="0"/>
                          <a:cs typeface="Arial" panose="020B0604020202020204" pitchFamily="34" charset="0"/>
                        </a:rPr>
                        <a:t>: 512.724.471</a:t>
                      </a:r>
                    </a:p>
                    <a:p>
                      <a:pPr algn="ctr" rtl="0" fontAlgn="ctr"/>
                      <a:r>
                        <a:rPr lang="en-US" sz="1200" b="0" i="0" u="none" strike="noStrike" dirty="0" err="1" smtClean="0">
                          <a:solidFill>
                            <a:srgbClr val="000000"/>
                          </a:solidFill>
                          <a:effectLst/>
                          <a:latin typeface="Arial" panose="020B0604020202020204" pitchFamily="34" charset="0"/>
                          <a:cs typeface="Arial" panose="020B0604020202020204" pitchFamily="34" charset="0"/>
                        </a:rPr>
                        <a:t>Aportes</a:t>
                      </a:r>
                      <a:r>
                        <a:rPr lang="en-US" sz="1200" b="0" i="0" u="none" strike="noStrike" dirty="0" smtClean="0">
                          <a:solidFill>
                            <a:srgbClr val="000000"/>
                          </a:solidFill>
                          <a:effectLst/>
                          <a:latin typeface="Arial" panose="020B0604020202020204" pitchFamily="34" charset="0"/>
                          <a:cs typeface="Arial" panose="020B0604020202020204" pitchFamily="34" charset="0"/>
                        </a:rPr>
                        <a:t>/total </a:t>
                      </a:r>
                    </a:p>
                    <a:p>
                      <a:pPr algn="ctr" rtl="0" fontAlgn="ctr"/>
                      <a:r>
                        <a:rPr lang="en-US" sz="1200" b="0" i="0" u="none" strike="noStrike" dirty="0" smtClean="0">
                          <a:solidFill>
                            <a:srgbClr val="000000"/>
                          </a:solidFill>
                          <a:effectLst/>
                          <a:latin typeface="Arial" panose="020B0604020202020204" pitchFamily="34" charset="0"/>
                          <a:cs typeface="Arial" panose="020B0604020202020204" pitchFamily="34" charset="0"/>
                        </a:rPr>
                        <a:t>3,17%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smtClean="0">
                          <a:solidFill>
                            <a:srgbClr val="000000"/>
                          </a:solidFill>
                          <a:effectLst/>
                          <a:latin typeface="Arial" panose="020B0604020202020204" pitchFamily="34" charset="0"/>
                          <a:cs typeface="Arial" panose="020B0604020202020204" pitchFamily="34" charset="0"/>
                        </a:rPr>
                        <a:t>Total </a:t>
                      </a:r>
                      <a:r>
                        <a:rPr lang="en-US" sz="1200" b="0" i="0" u="none" strike="noStrike" dirty="0" err="1" smtClean="0">
                          <a:solidFill>
                            <a:srgbClr val="000000"/>
                          </a:solidFill>
                          <a:effectLst/>
                          <a:latin typeface="Arial" panose="020B0604020202020204" pitchFamily="34" charset="0"/>
                          <a:cs typeface="Arial" panose="020B0604020202020204" pitchFamily="34" charset="0"/>
                        </a:rPr>
                        <a:t>aportes</a:t>
                      </a:r>
                      <a:r>
                        <a:rPr lang="en-US" sz="1200" b="0" i="0" u="none" strike="noStrike" dirty="0" smtClean="0">
                          <a:solidFill>
                            <a:srgbClr val="000000"/>
                          </a:solidFill>
                          <a:effectLst/>
                          <a:latin typeface="Arial" panose="020B0604020202020204" pitchFamily="34" charset="0"/>
                          <a:cs typeface="Arial" panose="020B0604020202020204" pitchFamily="34" charset="0"/>
                        </a:rPr>
                        <a:t>: 437.007.087</a:t>
                      </a:r>
                    </a:p>
                    <a:p>
                      <a:pPr algn="ctr" rtl="0" fontAlgn="ctr"/>
                      <a:r>
                        <a:rPr lang="en-US" sz="1200" b="0" i="0" u="none" strike="noStrike" dirty="0" err="1" smtClean="0">
                          <a:solidFill>
                            <a:srgbClr val="000000"/>
                          </a:solidFill>
                          <a:effectLst/>
                          <a:latin typeface="Arial" panose="020B0604020202020204" pitchFamily="34" charset="0"/>
                          <a:cs typeface="Arial" panose="020B0604020202020204" pitchFamily="34" charset="0"/>
                        </a:rPr>
                        <a:t>Aportes</a:t>
                      </a:r>
                      <a:r>
                        <a:rPr lang="en-US" sz="1200" b="0" i="0" u="none" strike="noStrike" dirty="0" smtClean="0">
                          <a:solidFill>
                            <a:srgbClr val="000000"/>
                          </a:solidFill>
                          <a:effectLst/>
                          <a:latin typeface="Arial" panose="020B0604020202020204" pitchFamily="34" charset="0"/>
                          <a:cs typeface="Arial" panose="020B0604020202020204" pitchFamily="34" charset="0"/>
                        </a:rPr>
                        <a:t>/total </a:t>
                      </a:r>
                      <a:r>
                        <a:rPr lang="en-US" sz="1200" b="0" i="0" u="none" strike="noStrike" dirty="0" err="1" smtClean="0">
                          <a:solidFill>
                            <a:srgbClr val="000000"/>
                          </a:solidFill>
                          <a:effectLst/>
                          <a:latin typeface="Arial" panose="020B0604020202020204" pitchFamily="34" charset="0"/>
                          <a:cs typeface="Arial" panose="020B0604020202020204" pitchFamily="34" charset="0"/>
                        </a:rPr>
                        <a:t>Ingreso</a:t>
                      </a:r>
                      <a:r>
                        <a:rPr lang="en-US" sz="1200" b="0" i="0" u="none" strike="noStrike" dirty="0" smtClean="0">
                          <a:solidFill>
                            <a:srgbClr val="000000"/>
                          </a:solidFill>
                          <a:effectLst/>
                          <a:latin typeface="Arial" panose="020B0604020202020204" pitchFamily="34" charset="0"/>
                          <a:cs typeface="Arial" panose="020B0604020202020204" pitchFamily="34" charset="0"/>
                        </a:rPr>
                        <a:t>: 2,35%</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smtClean="0">
                          <a:solidFill>
                            <a:srgbClr val="000000"/>
                          </a:solidFill>
                          <a:effectLst/>
                          <a:latin typeface="Arial" panose="020B0604020202020204" pitchFamily="34" charset="0"/>
                          <a:cs typeface="Arial" panose="020B0604020202020204" pitchFamily="34" charset="0"/>
                        </a:rPr>
                        <a:t>Total aportes: 579.136.707</a:t>
                      </a:r>
                    </a:p>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smtClean="0">
                          <a:solidFill>
                            <a:srgbClr val="000000"/>
                          </a:solidFill>
                          <a:effectLst/>
                          <a:latin typeface="Arial" panose="020B0604020202020204" pitchFamily="34" charset="0"/>
                          <a:cs typeface="Arial" panose="020B0604020202020204" pitchFamily="34" charset="0"/>
                        </a:rPr>
                        <a:t>Aportes/total ingreso: 3,19%</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smtClean="0">
                          <a:solidFill>
                            <a:srgbClr val="000000"/>
                          </a:solidFill>
                          <a:effectLst/>
                          <a:latin typeface="Arial" panose="020B0604020202020204" pitchFamily="34" charset="0"/>
                          <a:cs typeface="Arial" panose="020B0604020202020204" pitchFamily="34" charset="0"/>
                        </a:rPr>
                        <a:t>Total aportes: 476.897.836</a:t>
                      </a:r>
                    </a:p>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smtClean="0">
                          <a:solidFill>
                            <a:srgbClr val="000000"/>
                          </a:solidFill>
                          <a:effectLst/>
                          <a:latin typeface="Arial" panose="020B0604020202020204" pitchFamily="34" charset="0"/>
                          <a:cs typeface="Arial" panose="020B0604020202020204" pitchFamily="34" charset="0"/>
                        </a:rPr>
                        <a:t>Aportes/total ingreso: 2,35%</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Total aportes: 674.588.554</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Aportes/total ingresos: 3,62%</a:t>
                      </a:r>
                      <a:endParaRPr lang="es-CL" dirty="0"/>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920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F361C9F-1473-00C9-FFC3-09176E4230B9}"/>
              </a:ext>
            </a:extLst>
          </p:cNvPr>
          <p:cNvSpPr txBox="1">
            <a:spLocks noChangeArrowheads="1"/>
          </p:cNvSpPr>
          <p:nvPr/>
        </p:nvSpPr>
        <p:spPr bwMode="auto">
          <a:xfrm>
            <a:off x="1114425" y="550863"/>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ES" altLang="es-ES_tradnl" sz="1800" dirty="0">
                <a:solidFill>
                  <a:srgbClr val="000000"/>
                </a:solidFill>
              </a:rPr>
              <a:t> </a:t>
            </a:r>
            <a:r>
              <a:rPr lang="es-ES" altLang="es-ES_tradnl" sz="1800" b="1" dirty="0">
                <a:solidFill>
                  <a:srgbClr val="000000"/>
                </a:solidFill>
                <a:latin typeface="Arial Black" panose="020B0604020202020204" pitchFamily="34" charset="0"/>
              </a:rPr>
              <a:t>Indicadores de los </a:t>
            </a:r>
            <a:r>
              <a:rPr lang="es-ES" altLang="es-ES_tradnl" sz="1800" b="1" dirty="0" smtClean="0">
                <a:solidFill>
                  <a:srgbClr val="000000"/>
                </a:solidFill>
                <a:latin typeface="Arial Black" panose="020B0604020202020204" pitchFamily="34" charset="0"/>
              </a:rPr>
              <a:t>Actores</a:t>
            </a:r>
            <a:endParaRPr lang="es-ES" altLang="es-ES_tradnl" sz="1800" b="1" dirty="0">
              <a:solidFill>
                <a:srgbClr val="000000"/>
              </a:solidFill>
              <a:latin typeface="Arial Black" panose="020B0604020202020204" pitchFamily="34" charset="0"/>
            </a:endParaRPr>
          </a:p>
        </p:txBody>
      </p:sp>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áfico 4"/>
          <p:cNvGraphicFramePr/>
          <p:nvPr>
            <p:extLst>
              <p:ext uri="{D42A27DB-BD31-4B8C-83A1-F6EECF244321}">
                <p14:modId xmlns:p14="http://schemas.microsoft.com/office/powerpoint/2010/main" val="2521766777"/>
              </p:ext>
            </p:extLst>
          </p:nvPr>
        </p:nvGraphicFramePr>
        <p:xfrm>
          <a:off x="169586" y="1560583"/>
          <a:ext cx="8497336" cy="4645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874632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CFEB312-EAB7-8C39-86A1-0E30F8705454}"/>
              </a:ext>
            </a:extLst>
          </p:cNvPr>
          <p:cNvSpPr txBox="1">
            <a:spLocks noChangeArrowheads="1"/>
          </p:cNvSpPr>
          <p:nvPr/>
        </p:nvSpPr>
        <p:spPr bwMode="auto">
          <a:xfrm>
            <a:off x="1258888"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1.4 Indicadores Procesos</a:t>
            </a:r>
          </a:p>
        </p:txBody>
      </p:sp>
      <p:graphicFrame>
        <p:nvGraphicFramePr>
          <p:cNvPr id="4" name="Tabla 3">
            <a:extLst>
              <a:ext uri="{FF2B5EF4-FFF2-40B4-BE49-F238E27FC236}">
                <a16:creationId xmlns:a16="http://schemas.microsoft.com/office/drawing/2014/main" id="{755156C1-D8DD-98EE-3F6C-2D494BDE5259}"/>
              </a:ext>
            </a:extLst>
          </p:cNvPr>
          <p:cNvGraphicFramePr>
            <a:graphicFrameLocks noGrp="1"/>
          </p:cNvGraphicFramePr>
          <p:nvPr>
            <p:extLst>
              <p:ext uri="{D42A27DB-BD31-4B8C-83A1-F6EECF244321}">
                <p14:modId xmlns:p14="http://schemas.microsoft.com/office/powerpoint/2010/main" val="166064680"/>
              </p:ext>
            </p:extLst>
          </p:nvPr>
        </p:nvGraphicFramePr>
        <p:xfrm>
          <a:off x="406400" y="965835"/>
          <a:ext cx="8269288" cy="5752922"/>
        </p:xfrm>
        <a:graphic>
          <a:graphicData uri="http://schemas.openxmlformats.org/drawingml/2006/table">
            <a:tbl>
              <a:tblPr/>
              <a:tblGrid>
                <a:gridCol w="1369391">
                  <a:extLst>
                    <a:ext uri="{9D8B030D-6E8A-4147-A177-3AD203B41FA5}">
                      <a16:colId xmlns:a16="http://schemas.microsoft.com/office/drawing/2014/main" val="725384390"/>
                    </a:ext>
                  </a:extLst>
                </a:gridCol>
                <a:gridCol w="1265259">
                  <a:extLst>
                    <a:ext uri="{9D8B030D-6E8A-4147-A177-3AD203B41FA5}">
                      <a16:colId xmlns:a16="http://schemas.microsoft.com/office/drawing/2014/main" val="20000"/>
                    </a:ext>
                  </a:extLst>
                </a:gridCol>
                <a:gridCol w="657108">
                  <a:extLst>
                    <a:ext uri="{9D8B030D-6E8A-4147-A177-3AD203B41FA5}">
                      <a16:colId xmlns:a16="http://schemas.microsoft.com/office/drawing/2014/main" val="20001"/>
                    </a:ext>
                  </a:extLst>
                </a:gridCol>
                <a:gridCol w="470547">
                  <a:extLst>
                    <a:ext uri="{9D8B030D-6E8A-4147-A177-3AD203B41FA5}">
                      <a16:colId xmlns:a16="http://schemas.microsoft.com/office/drawing/2014/main" val="20002"/>
                    </a:ext>
                  </a:extLst>
                </a:gridCol>
                <a:gridCol w="830015">
                  <a:extLst>
                    <a:ext uri="{9D8B030D-6E8A-4147-A177-3AD203B41FA5}">
                      <a16:colId xmlns:a16="http://schemas.microsoft.com/office/drawing/2014/main" val="20003"/>
                    </a:ext>
                  </a:extLst>
                </a:gridCol>
                <a:gridCol w="838200">
                  <a:extLst>
                    <a:ext uri="{9D8B030D-6E8A-4147-A177-3AD203B41FA5}">
                      <a16:colId xmlns:a16="http://schemas.microsoft.com/office/drawing/2014/main" val="1345724724"/>
                    </a:ext>
                  </a:extLst>
                </a:gridCol>
                <a:gridCol w="605972">
                  <a:extLst>
                    <a:ext uri="{9D8B030D-6E8A-4147-A177-3AD203B41FA5}">
                      <a16:colId xmlns:a16="http://schemas.microsoft.com/office/drawing/2014/main" val="179487455"/>
                    </a:ext>
                  </a:extLst>
                </a:gridCol>
                <a:gridCol w="869401">
                  <a:extLst>
                    <a:ext uri="{9D8B030D-6E8A-4147-A177-3AD203B41FA5}">
                      <a16:colId xmlns:a16="http://schemas.microsoft.com/office/drawing/2014/main" val="20004"/>
                    </a:ext>
                  </a:extLst>
                </a:gridCol>
                <a:gridCol w="536674">
                  <a:extLst>
                    <a:ext uri="{9D8B030D-6E8A-4147-A177-3AD203B41FA5}">
                      <a16:colId xmlns:a16="http://schemas.microsoft.com/office/drawing/2014/main" val="20005"/>
                    </a:ext>
                  </a:extLst>
                </a:gridCol>
                <a:gridCol w="826721">
                  <a:extLst>
                    <a:ext uri="{9D8B030D-6E8A-4147-A177-3AD203B41FA5}">
                      <a16:colId xmlns:a16="http://schemas.microsoft.com/office/drawing/2014/main" val="20006"/>
                    </a:ext>
                  </a:extLst>
                </a:gridCol>
              </a:tblGrid>
              <a:tr h="41274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400" b="1" i="0" u="none" strike="noStrike" cap="none" normalizeH="0" baseline="0" noProof="0" dirty="0" smtClean="0">
                          <a:ln>
                            <a:noFill/>
                          </a:ln>
                          <a:solidFill>
                            <a:srgbClr val="FFFFFF"/>
                          </a:solidFill>
                          <a:effectLst/>
                          <a:latin typeface="Arial" panose="020B0604020202020204" pitchFamily="34" charset="0"/>
                          <a:ea typeface="ＭＳ Ｐゴシック" panose="020B0600070205080204" pitchFamily="34" charset="-128"/>
                        </a:rPr>
                        <a:t>Proceso</a:t>
                      </a:r>
                      <a:endParaRPr kumimoji="0" lang="es-CL" altLang="en-US" sz="1400" b="1" i="0" u="none" strike="noStrike" cap="none" normalizeH="0" baseline="0" noProof="0" dirty="0">
                        <a:ln>
                          <a:noFill/>
                        </a:ln>
                        <a:solidFill>
                          <a:srgbClr val="FFFFFF"/>
                        </a:solidFill>
                        <a:effectLst/>
                        <a:latin typeface="Arial" panose="020B0604020202020204" pitchFamily="34" charset="0"/>
                        <a:ea typeface="ＭＳ Ｐゴシック" panose="020B0600070205080204" pitchFamily="34" charset="-128"/>
                      </a:endParaRP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Indicador</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Resp.</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Meta</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Frec. Med</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2018</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2019</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2020</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2021</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2022</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122002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Implementación de programas</a:t>
                      </a:r>
                      <a:endParaRPr kumimoji="0" lang="es-E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 proyectos en funcionamiento a los 3 meses que cumplen estándar vs adjudicados</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Dir. Op Sociales</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90%</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Semestral</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s-CL" altLang="en-US" sz="1200" b="1"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No hay proyectos Adjudicados</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s-CL" altLang="en-US" sz="1200" b="1"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a:t>
                      </a:r>
                      <a:endParaRPr kumimoji="0" lang="en-U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1"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No hubo licitación</a:t>
                      </a:r>
                      <a:endParaRPr kumimoji="0" lang="es-CL" altLang="en-US" sz="1200" b="1"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a:t>
                      </a:r>
                      <a:endParaRPr kumimoji="0" lang="en-U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1"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Se suspendió Proceso de licitación</a:t>
                      </a:r>
                      <a:endParaRPr kumimoji="0" lang="es-CL" altLang="en-US" sz="1200" b="1"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002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Ejecución de programas</a:t>
                      </a:r>
                      <a:endParaRPr kumimoji="0" lang="es-E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Resultado de evaluación del mandante</a:t>
                      </a:r>
                    </a:p>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(bueno o muy bueno)</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Dir. Op Sociales</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90%</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Semestral</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92%</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94% </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1"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PD: 97,6%</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1"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RPA:100%</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a:t>
                      </a: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 RPA</a:t>
                      </a:r>
                      <a:b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b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Suspendida PD</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 corresponde a RPA. En PD están suspendidas</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93050">
                <a:tc>
                  <a:txBody>
                    <a:bodyPr/>
                    <a:lstStyle/>
                    <a:p>
                      <a:pPr algn="ctr" rtl="0" fontAlgn="ctr"/>
                      <a:r>
                        <a:rPr lang="es-CL" sz="1400" b="0" i="0" u="none" strike="noStrike" noProof="0" dirty="0" smtClean="0">
                          <a:solidFill>
                            <a:srgbClr val="000000"/>
                          </a:solidFill>
                          <a:effectLst/>
                          <a:latin typeface="Arial" panose="020B0604020202020204" pitchFamily="34" charset="0"/>
                          <a:cs typeface="Arial" panose="020B0604020202020204" pitchFamily="34" charset="0"/>
                        </a:rPr>
                        <a:t>Cierre</a:t>
                      </a:r>
                      <a:r>
                        <a:rPr lang="es-CL" sz="1400" b="0" i="0" u="none" strike="noStrike" baseline="0" noProof="0" dirty="0" smtClean="0">
                          <a:solidFill>
                            <a:srgbClr val="000000"/>
                          </a:solidFill>
                          <a:effectLst/>
                          <a:latin typeface="Arial" panose="020B0604020202020204" pitchFamily="34" charset="0"/>
                          <a:cs typeface="Arial" panose="020B0604020202020204" pitchFamily="34" charset="0"/>
                        </a:rPr>
                        <a:t> de programas</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0" i="0" u="none" strike="noStrike" noProof="0" dirty="0" smtClean="0">
                          <a:solidFill>
                            <a:srgbClr val="000000"/>
                          </a:solidFill>
                          <a:effectLst/>
                          <a:latin typeface="Arial" panose="020B0604020202020204" pitchFamily="34" charset="0"/>
                          <a:cs typeface="Arial" panose="020B0604020202020204" pitchFamily="34" charset="0"/>
                        </a:rPr>
                        <a:t>% programas cerrados sin reparos técnicos</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a:t>
                      </a:r>
                      <a:r>
                        <a:rPr lang="en-US" sz="1400" b="0" i="0" u="none" strike="noStrike" kern="1200" baseline="0" dirty="0">
                          <a:solidFill>
                            <a:srgbClr val="000000"/>
                          </a:solidFill>
                          <a:effectLst/>
                          <a:latin typeface="Arial" panose="020B0604020202020204" pitchFamily="34" charset="0"/>
                          <a:ea typeface="+mn-ea"/>
                          <a:cs typeface="Arial" panose="020B0604020202020204" pitchFamily="34" charset="0"/>
                        </a:rPr>
                        <a:t> Op Sociales</a:t>
                      </a:r>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100%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0" i="0" u="none" strike="noStrike" noProof="0" dirty="0" smtClean="0">
                          <a:solidFill>
                            <a:srgbClr val="000000"/>
                          </a:solidFill>
                          <a:effectLst/>
                          <a:latin typeface="Arial" panose="020B0604020202020204" pitchFamily="34" charset="0"/>
                          <a:cs typeface="Arial" panose="020B0604020202020204" pitchFamily="34" charset="0"/>
                        </a:rPr>
                        <a:t>Semestral</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No hay programas cerrados</a:t>
                      </a:r>
                    </a:p>
                    <a:p>
                      <a:pPr marL="0" marR="0" indent="0" algn="ctr" defTabSz="914400" rtl="0" eaLnBrk="1" fontAlgn="ctr" latinLnBrk="0" hangingPunct="1">
                        <a:lnSpc>
                          <a:spcPct val="100000"/>
                        </a:lnSpc>
                        <a:spcBef>
                          <a:spcPts val="0"/>
                        </a:spcBef>
                        <a:spcAft>
                          <a:spcPts val="0"/>
                        </a:spcAft>
                        <a:buClrTx/>
                        <a:buSzTx/>
                        <a:buFontTx/>
                        <a:buNone/>
                        <a:tabLst/>
                        <a:defRPr/>
                      </a:pPr>
                      <a:endParaRPr lang="es-CL" sz="1200" b="1"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No hay programas cerrados</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1"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100%</a:t>
                      </a:r>
                      <a:endParaRPr lang="es-CL" sz="1200" b="1"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1"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100%</a:t>
                      </a:r>
                      <a:endParaRPr lang="es-CL" sz="1200" b="1"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No se realizaron cierres al suspenderse el proceso de licitación</a:t>
                      </a:r>
                      <a:endParaRPr lang="es-CL" sz="1200" b="1"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65331">
                <a:tc>
                  <a:txBody>
                    <a:bodyPr/>
                    <a:lstStyle/>
                    <a:p>
                      <a:pPr algn="ctr" rtl="0" fontAlgn="ctr"/>
                      <a:r>
                        <a:rPr lang="es-CL" sz="14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Comunicaciones</a:t>
                      </a:r>
                      <a:r>
                        <a:rPr lang="es-CL" sz="1400" b="0" i="0" u="none" strike="noStrike" kern="1200" baseline="0" noProof="0" dirty="0" smtClean="0">
                          <a:solidFill>
                            <a:srgbClr val="000000"/>
                          </a:solidFill>
                          <a:effectLst/>
                          <a:latin typeface="Arial" panose="020B0604020202020204" pitchFamily="34" charset="0"/>
                          <a:ea typeface="+mn-ea"/>
                          <a:cs typeface="Arial" panose="020B0604020202020204" pitchFamily="34" charset="0"/>
                        </a:rPr>
                        <a:t> Internas y externas</a:t>
                      </a:r>
                      <a:endParaRPr lang="es-CL" sz="14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1400" b="0" i="0" u="none" strike="noStrike" dirty="0">
                          <a:solidFill>
                            <a:srgbClr val="000000"/>
                          </a:solidFill>
                          <a:effectLst/>
                          <a:latin typeface="Arial" panose="020B0604020202020204" pitchFamily="34" charset="0"/>
                          <a:cs typeface="Arial" panose="020B0604020202020204" pitchFamily="34" charset="0"/>
                        </a:rPr>
                        <a:t>Ni</a:t>
                      </a:r>
                      <a:r>
                        <a:rPr lang="es-ES" sz="1400" b="0" i="0" u="none" strike="noStrike" kern="1200" dirty="0">
                          <a:solidFill>
                            <a:srgbClr val="000000"/>
                          </a:solidFill>
                          <a:effectLst/>
                          <a:latin typeface="Arial" panose="020B0604020202020204" pitchFamily="34" charset="0"/>
                          <a:ea typeface="+mn-ea"/>
                          <a:cs typeface="Arial" panose="020B0604020202020204" pitchFamily="34" charset="0"/>
                        </a:rPr>
                        <a:t>vel de cumplimiento de plan de comunicaciones externas</a:t>
                      </a:r>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S/I</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90%</a:t>
                      </a:r>
                      <a:endParaRPr lang="en-US" sz="12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90%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96%</a:t>
                      </a:r>
                      <a:endParaRPr kumimoji="0" lang="es-ES" altLang="en-US" sz="1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204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número de diapositiva 1">
            <a:extLst>
              <a:ext uri="{FF2B5EF4-FFF2-40B4-BE49-F238E27FC236}">
                <a16:creationId xmlns:a16="http://schemas.microsoft.com/office/drawing/2014/main" id="{64E50780-27AC-F8A5-1FB5-33DBF04EE8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0259EFB-850C-9443-92A2-4BCC4A2370CF}" type="slidenum">
              <a:rPr lang="es-ES_tradnl" altLang="es-CL" sz="1400" smtClean="0">
                <a:solidFill>
                  <a:srgbClr val="000000"/>
                </a:solidFill>
                <a:latin typeface="Arial" panose="020B0604020202020204" pitchFamily="34" charset="0"/>
                <a:ea typeface="MS PGothic" panose="020B0600070205080204" pitchFamily="34" charset="-128"/>
              </a:rPr>
              <a:pPr>
                <a:lnSpc>
                  <a:spcPct val="100000"/>
                </a:lnSpc>
                <a:spcBef>
                  <a:spcPct val="0"/>
                </a:spcBef>
                <a:buFontTx/>
                <a:buNone/>
              </a:pPr>
              <a:t>18</a:t>
            </a:fld>
            <a:endParaRPr lang="es-ES_tradnl" altLang="es-CL" sz="1400">
              <a:solidFill>
                <a:srgbClr val="000000"/>
              </a:solidFill>
              <a:latin typeface="Arial" panose="020B0604020202020204" pitchFamily="34" charset="0"/>
              <a:ea typeface="MS PGothic" panose="020B0600070205080204" pitchFamily="34" charset="-128"/>
            </a:endParaRPr>
          </a:p>
        </p:txBody>
      </p:sp>
      <p:sp>
        <p:nvSpPr>
          <p:cNvPr id="26627" name="Rectangle 2">
            <a:extLst>
              <a:ext uri="{FF2B5EF4-FFF2-40B4-BE49-F238E27FC236}">
                <a16:creationId xmlns:a16="http://schemas.microsoft.com/office/drawing/2014/main" id="{4D4F0AA4-2F1A-E6D4-ED42-9E472165B4D8}"/>
              </a:ext>
            </a:extLst>
          </p:cNvPr>
          <p:cNvSpPr txBox="1">
            <a:spLocks noChangeArrowheads="1"/>
          </p:cNvSpPr>
          <p:nvPr/>
        </p:nvSpPr>
        <p:spPr bwMode="auto">
          <a:xfrm>
            <a:off x="1295627" y="505279"/>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latin typeface="Arial Black" panose="020B0604020202020204" pitchFamily="34" charset="0"/>
                <a:ea typeface="MS PGothic" panose="020B0600070205080204" pitchFamily="34" charset="-128"/>
              </a:rPr>
              <a:t>1.5 Indicadores Personas y Organización</a:t>
            </a:r>
          </a:p>
        </p:txBody>
      </p:sp>
      <p:graphicFrame>
        <p:nvGraphicFramePr>
          <p:cNvPr id="5" name="Tabla 4">
            <a:extLst>
              <a:ext uri="{FF2B5EF4-FFF2-40B4-BE49-F238E27FC236}">
                <a16:creationId xmlns:a16="http://schemas.microsoft.com/office/drawing/2014/main" id="{48B86858-C1B6-B6D8-1415-A337CB06C984}"/>
              </a:ext>
            </a:extLst>
          </p:cNvPr>
          <p:cNvGraphicFramePr>
            <a:graphicFrameLocks noGrp="1"/>
          </p:cNvGraphicFramePr>
          <p:nvPr>
            <p:extLst>
              <p:ext uri="{D42A27DB-BD31-4B8C-83A1-F6EECF244321}">
                <p14:modId xmlns:p14="http://schemas.microsoft.com/office/powerpoint/2010/main" val="1161724583"/>
              </p:ext>
            </p:extLst>
          </p:nvPr>
        </p:nvGraphicFramePr>
        <p:xfrm>
          <a:off x="185531" y="1177698"/>
          <a:ext cx="8777494" cy="2609850"/>
        </p:xfrm>
        <a:graphic>
          <a:graphicData uri="http://schemas.openxmlformats.org/drawingml/2006/table">
            <a:tbl>
              <a:tblPr/>
              <a:tblGrid>
                <a:gridCol w="1131128">
                  <a:extLst>
                    <a:ext uri="{9D8B030D-6E8A-4147-A177-3AD203B41FA5}">
                      <a16:colId xmlns:a16="http://schemas.microsoft.com/office/drawing/2014/main" val="20000"/>
                    </a:ext>
                  </a:extLst>
                </a:gridCol>
                <a:gridCol w="806431">
                  <a:extLst>
                    <a:ext uri="{9D8B030D-6E8A-4147-A177-3AD203B41FA5}">
                      <a16:colId xmlns:a16="http://schemas.microsoft.com/office/drawing/2014/main" val="20001"/>
                    </a:ext>
                  </a:extLst>
                </a:gridCol>
                <a:gridCol w="1008993">
                  <a:extLst>
                    <a:ext uri="{9D8B030D-6E8A-4147-A177-3AD203B41FA5}">
                      <a16:colId xmlns:a16="http://schemas.microsoft.com/office/drawing/2014/main" val="20002"/>
                    </a:ext>
                  </a:extLst>
                </a:gridCol>
                <a:gridCol w="851338">
                  <a:extLst>
                    <a:ext uri="{9D8B030D-6E8A-4147-A177-3AD203B41FA5}">
                      <a16:colId xmlns:a16="http://schemas.microsoft.com/office/drawing/2014/main" val="20003"/>
                    </a:ext>
                  </a:extLst>
                </a:gridCol>
                <a:gridCol w="906631">
                  <a:extLst>
                    <a:ext uri="{9D8B030D-6E8A-4147-A177-3AD203B41FA5}">
                      <a16:colId xmlns:a16="http://schemas.microsoft.com/office/drawing/2014/main" val="951012757"/>
                    </a:ext>
                  </a:extLst>
                </a:gridCol>
                <a:gridCol w="787979">
                  <a:extLst>
                    <a:ext uri="{9D8B030D-6E8A-4147-A177-3AD203B41FA5}">
                      <a16:colId xmlns:a16="http://schemas.microsoft.com/office/drawing/2014/main" val="507422421"/>
                    </a:ext>
                  </a:extLst>
                </a:gridCol>
                <a:gridCol w="842512">
                  <a:extLst>
                    <a:ext uri="{9D8B030D-6E8A-4147-A177-3AD203B41FA5}">
                      <a16:colId xmlns:a16="http://schemas.microsoft.com/office/drawing/2014/main" val="20004"/>
                    </a:ext>
                  </a:extLst>
                </a:gridCol>
                <a:gridCol w="1286609">
                  <a:extLst>
                    <a:ext uri="{9D8B030D-6E8A-4147-A177-3AD203B41FA5}">
                      <a16:colId xmlns:a16="http://schemas.microsoft.com/office/drawing/2014/main" val="20005"/>
                    </a:ext>
                  </a:extLst>
                </a:gridCol>
                <a:gridCol w="1155873">
                  <a:extLst>
                    <a:ext uri="{9D8B030D-6E8A-4147-A177-3AD203B41FA5}">
                      <a16:colId xmlns:a16="http://schemas.microsoft.com/office/drawing/2014/main" val="20006"/>
                    </a:ext>
                  </a:extLst>
                </a:gridCol>
              </a:tblGrid>
              <a:tr h="436280">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panose="020B0604020202020204" pitchFamily="34" charset="0"/>
                          <a:ea typeface="MS PGothic" charset="-128"/>
                          <a:cs typeface="Arial" panose="020B0604020202020204" pitchFamily="34" charset="0"/>
                        </a:rPr>
                        <a:t>2018</a:t>
                      </a:r>
                      <a:endPar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panose="020B0604020202020204" pitchFamily="34" charset="0"/>
                          <a:ea typeface="MS PGothic" charset="-128"/>
                          <a:cs typeface="Arial" panose="020B0604020202020204" pitchFamily="34" charset="0"/>
                        </a:rPr>
                        <a:t>2019</a:t>
                      </a:r>
                      <a:endPar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rPr>
                        <a:t>2020</a:t>
                      </a: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rPr>
                        <a:t>2021</a:t>
                      </a: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panose="020B0604020202020204" pitchFamily="34" charset="0"/>
                          <a:ea typeface="MS PGothic" charset="-128"/>
                          <a:cs typeface="Arial" panose="020B0604020202020204" pitchFamily="34" charset="0"/>
                        </a:rPr>
                        <a:t>2022</a:t>
                      </a:r>
                      <a:endPar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173570">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a:t>
                      </a:r>
                      <a:r>
                        <a:rPr lang="en-US" sz="1400" b="0" i="0" u="none" strike="noStrike" baseline="0" dirty="0">
                          <a:solidFill>
                            <a:srgbClr val="000000"/>
                          </a:solidFill>
                          <a:effectLst/>
                          <a:latin typeface="Arial" panose="020B0604020202020204" pitchFamily="34" charset="0"/>
                          <a:cs typeface="Arial" panose="020B0604020202020204" pitchFamily="34" charset="0"/>
                        </a:rPr>
                        <a:t> Gastos sobre Ingresos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Dir. Adm</a:t>
                      </a:r>
                      <a:r>
                        <a:rPr lang="en-US" sz="1400" b="0" i="0" u="none" strike="noStrike" kern="1200" baseline="0" dirty="0">
                          <a:solidFill>
                            <a:srgbClr val="000000"/>
                          </a:solidFill>
                          <a:effectLst/>
                          <a:latin typeface="Arial" panose="020B0604020202020204" pitchFamily="34" charset="0"/>
                          <a:ea typeface="+mn-ea"/>
                          <a:cs typeface="Arial" panose="020B0604020202020204" pitchFamily="34" charset="0"/>
                        </a:rPr>
                        <a:t> y Finanzas</a:t>
                      </a:r>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 </a:t>
                      </a:r>
                      <a:r>
                        <a:rPr lang="en-US" sz="1400" b="1" i="0" u="none" strike="noStrike" dirty="0" smtClean="0">
                          <a:solidFill>
                            <a:srgbClr val="000000"/>
                          </a:solidFill>
                          <a:effectLst/>
                          <a:latin typeface="Arial" panose="020B0604020202020204" pitchFamily="34" charset="0"/>
                          <a:cs typeface="Arial" panose="020B0604020202020204" pitchFamily="34" charset="0"/>
                        </a:rPr>
                        <a:t>97%</a:t>
                      </a:r>
                      <a:r>
                        <a:rPr lang="en-US" sz="1400" b="1" i="0" u="none" strike="noStrike" baseline="0" dirty="0" smtClean="0">
                          <a:solidFill>
                            <a:srgbClr val="000000"/>
                          </a:solidFill>
                          <a:effectLst/>
                          <a:latin typeface="Arial" panose="020B0604020202020204" pitchFamily="34" charset="0"/>
                          <a:cs typeface="Arial" panose="020B0604020202020204" pitchFamily="34" charset="0"/>
                        </a:rPr>
                        <a:t> </a:t>
                      </a:r>
                      <a:r>
                        <a:rPr lang="en-US" sz="1400" b="1" i="0" u="none" strike="noStrike" baseline="0" dirty="0">
                          <a:solidFill>
                            <a:srgbClr val="000000"/>
                          </a:solidFill>
                          <a:effectLst/>
                          <a:latin typeface="Arial" panose="020B0604020202020204" pitchFamily="34" charset="0"/>
                          <a:cs typeface="Arial" panose="020B0604020202020204" pitchFamily="34" charset="0"/>
                        </a:rPr>
                        <a:t>(</a:t>
                      </a:r>
                      <a:r>
                        <a:rPr lang="en-US" sz="1400" b="1" i="0" u="none" strike="noStrike" baseline="0" dirty="0" err="1">
                          <a:solidFill>
                            <a:srgbClr val="000000"/>
                          </a:solidFill>
                          <a:effectLst/>
                          <a:latin typeface="Arial" panose="020B0604020202020204" pitchFamily="34" charset="0"/>
                          <a:cs typeface="Arial" panose="020B0604020202020204" pitchFamily="34" charset="0"/>
                        </a:rPr>
                        <a:t>Ppto</a:t>
                      </a:r>
                      <a:r>
                        <a:rPr lang="en-US" sz="1400" b="1" i="0" u="none" strike="noStrike" baseline="0" dirty="0">
                          <a:solidFill>
                            <a:srgbClr val="000000"/>
                          </a:solidFill>
                          <a:effectLst/>
                          <a:latin typeface="Arial" panose="020B0604020202020204" pitchFamily="34" charset="0"/>
                          <a:cs typeface="Arial" panose="020B0604020202020204" pitchFamily="34" charset="0"/>
                        </a:rPr>
                        <a:t>. Programas)</a:t>
                      </a:r>
                    </a:p>
                    <a:p>
                      <a:pPr algn="ctr" fontAlgn="ctr"/>
                      <a:endParaRPr lang="en-US" sz="1400" b="1" i="0" u="none" strike="noStrike" baseline="0" dirty="0">
                        <a:solidFill>
                          <a:srgbClr val="000000"/>
                        </a:solidFill>
                        <a:effectLst/>
                        <a:latin typeface="Arial" panose="020B0604020202020204" pitchFamily="34" charset="0"/>
                        <a:cs typeface="Arial" panose="020B0604020202020204" pitchFamily="34" charset="0"/>
                      </a:endParaRPr>
                    </a:p>
                    <a:p>
                      <a:pPr algn="ctr" fontAlgn="ctr"/>
                      <a:r>
                        <a:rPr lang="en-US" sz="1400" b="1" i="0" u="none" strike="noStrike" baseline="0" dirty="0">
                          <a:solidFill>
                            <a:srgbClr val="000000"/>
                          </a:solidFill>
                          <a:effectLst/>
                          <a:latin typeface="Arial" panose="020B0604020202020204" pitchFamily="34" charset="0"/>
                          <a:cs typeface="Arial" panose="020B0604020202020204" pitchFamily="34" charset="0"/>
                        </a:rPr>
                        <a:t>165,3%</a:t>
                      </a:r>
                    </a:p>
                    <a:p>
                      <a:pPr algn="ctr" fontAlgn="ctr"/>
                      <a:r>
                        <a:rPr lang="en-US" sz="1400" b="1" i="0" u="none" strike="noStrike" baseline="0" dirty="0">
                          <a:solidFill>
                            <a:srgbClr val="000000"/>
                          </a:solidFill>
                          <a:effectLst/>
                          <a:latin typeface="Arial" panose="020B0604020202020204" pitchFamily="34" charset="0"/>
                          <a:cs typeface="Arial" panose="020B0604020202020204" pitchFamily="34" charset="0"/>
                        </a:rPr>
                        <a:t>(</a:t>
                      </a:r>
                      <a:r>
                        <a:rPr lang="en-US" sz="1400" b="1" i="0" u="none" strike="noStrike" baseline="0" dirty="0" err="1">
                          <a:solidFill>
                            <a:srgbClr val="000000"/>
                          </a:solidFill>
                          <a:effectLst/>
                          <a:latin typeface="Arial" panose="020B0604020202020204" pitchFamily="34" charset="0"/>
                          <a:cs typeface="Arial" panose="020B0604020202020204" pitchFamily="34" charset="0"/>
                        </a:rPr>
                        <a:t>Ppto</a:t>
                      </a:r>
                      <a:r>
                        <a:rPr lang="en-US" sz="1400" b="1" i="0" u="none" strike="noStrike" baseline="0" dirty="0">
                          <a:solidFill>
                            <a:srgbClr val="000000"/>
                          </a:solidFill>
                          <a:effectLst/>
                          <a:latin typeface="Arial" panose="020B0604020202020204" pitchFamily="34" charset="0"/>
                          <a:cs typeface="Arial" panose="020B0604020202020204" pitchFamily="34" charset="0"/>
                        </a:rPr>
                        <a:t>. Adm. Central)</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dirty="0">
                          <a:solidFill>
                            <a:srgbClr val="000000"/>
                          </a:solidFill>
                          <a:effectLst/>
                          <a:latin typeface="Arial Narrow" panose="020B0606020202030204" pitchFamily="34" charset="0"/>
                        </a:rPr>
                        <a:t>PD: 101,37%                           RPA: 98,09%</a:t>
                      </a:r>
                      <a:br>
                        <a:rPr lang="pt-BR" sz="1400" b="0" i="0" u="none" strike="noStrike" dirty="0">
                          <a:solidFill>
                            <a:srgbClr val="000000"/>
                          </a:solidFill>
                          <a:effectLst/>
                          <a:latin typeface="Arial Narrow" panose="020B0606020202030204" pitchFamily="34" charset="0"/>
                        </a:rPr>
                      </a:br>
                      <a:r>
                        <a:rPr lang="pt-BR" sz="1400" b="0" i="0" u="none" strike="noStrike" dirty="0">
                          <a:solidFill>
                            <a:srgbClr val="000000"/>
                          </a:solidFill>
                          <a:effectLst/>
                          <a:latin typeface="Arial Narrow" panose="020B0606020202030204" pitchFamily="34" charset="0"/>
                        </a:rPr>
                        <a:t>Adm. Centr.:145,2%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PD: 100,85%</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RPA: 99,79%</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Adm. Centr. 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PD 94,08%</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RPA 103,58%</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Adm. Centr. 176%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 Dº: 92,57%                                                                    RPA: 99,12%                                                              Adm. Central: 142,32%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dirty="0" smtClean="0">
                          <a:solidFill>
                            <a:srgbClr val="000000"/>
                          </a:solidFill>
                          <a:effectLst/>
                          <a:latin typeface="Arial Narrow" panose="020B0606020202030204" pitchFamily="34" charset="0"/>
                        </a:rPr>
                        <a:t>Adm. Central: 121,6%   </a:t>
                      </a:r>
                    </a:p>
                    <a:p>
                      <a:pPr algn="ctr" fontAlgn="ctr"/>
                      <a:r>
                        <a:rPr lang="pt-BR" sz="1400" b="0" i="0" u="none" strike="noStrike" dirty="0" smtClean="0">
                          <a:solidFill>
                            <a:srgbClr val="000000"/>
                          </a:solidFill>
                          <a:effectLst/>
                          <a:latin typeface="Arial Narrow" panose="020B0606020202030204" pitchFamily="34" charset="0"/>
                        </a:rPr>
                        <a:t>(A Nov. 2022)</a:t>
                      </a:r>
                      <a:endParaRPr lang="es-CL" sz="14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923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FA1099FC-142B-43DE-5E1D-7F4DF0BDFC45}"/>
              </a:ext>
            </a:extLst>
          </p:cNvPr>
          <p:cNvSpPr>
            <a:spLocks noGrp="1"/>
          </p:cNvSpPr>
          <p:nvPr>
            <p:ph type="ctrTitle"/>
          </p:nvPr>
        </p:nvSpPr>
        <p:spPr>
          <a:xfrm>
            <a:off x="648992" y="2660871"/>
            <a:ext cx="7772400" cy="1358235"/>
          </a:xfrm>
        </p:spPr>
        <p:txBody>
          <a:bodyPr/>
          <a:lstStyle/>
          <a:p>
            <a:pPr eaLnBrk="1" hangingPunct="1"/>
            <a:r>
              <a:rPr lang="es-CL" altLang="en-US" sz="4000" dirty="0" smtClean="0">
                <a:latin typeface="Arial Narrow" panose="020B0606020202030204" pitchFamily="34" charset="0"/>
              </a:rPr>
              <a:t>1.6 Seguimiento Compromisos 2022 (Ver planilla Excel)</a:t>
            </a:r>
            <a:endParaRPr lang="es-CL" altLang="en-US" sz="4000" dirty="0">
              <a:latin typeface="Arial Narrow" panose="020B0606020202030204" pitchFamily="34" charset="0"/>
            </a:endParaRPr>
          </a:p>
        </p:txBody>
      </p:sp>
    </p:spTree>
    <p:extLst>
      <p:ext uri="{BB962C8B-B14F-4D97-AF65-F5344CB8AC3E}">
        <p14:creationId xmlns:p14="http://schemas.microsoft.com/office/powerpoint/2010/main" val="2573506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número de diapositiva 2">
            <a:extLst>
              <a:ext uri="{FF2B5EF4-FFF2-40B4-BE49-F238E27FC236}">
                <a16:creationId xmlns:a16="http://schemas.microsoft.com/office/drawing/2014/main" id="{7FF92A79-3CAF-6A74-CE8C-94B870E0DA6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34BC913-5AB0-E54D-B90D-556047BAE62F}" type="slidenum">
              <a:rPr lang="es-ES_tradnl" altLang="es-CL" sz="1400" smtClean="0">
                <a:solidFill>
                  <a:srgbClr val="000000"/>
                </a:solidFill>
              </a:rPr>
              <a:pPr>
                <a:spcBef>
                  <a:spcPct val="0"/>
                </a:spcBef>
                <a:buFontTx/>
                <a:buNone/>
              </a:pPr>
              <a:t>2</a:t>
            </a:fld>
            <a:endParaRPr lang="es-ES_tradnl" altLang="es-CL" sz="1400" dirty="0">
              <a:solidFill>
                <a:srgbClr val="000000"/>
              </a:solidFill>
            </a:endParaRPr>
          </a:p>
        </p:txBody>
      </p:sp>
      <p:sp>
        <p:nvSpPr>
          <p:cNvPr id="24579" name="Rectangle 2">
            <a:extLst>
              <a:ext uri="{FF2B5EF4-FFF2-40B4-BE49-F238E27FC236}">
                <a16:creationId xmlns:a16="http://schemas.microsoft.com/office/drawing/2014/main" id="{8F8BFB7E-C3E1-2A4B-1081-3BC88DC023BF}"/>
              </a:ext>
            </a:extLst>
          </p:cNvPr>
          <p:cNvSpPr txBox="1">
            <a:spLocks noChangeArrowheads="1"/>
          </p:cNvSpPr>
          <p:nvPr/>
        </p:nvSpPr>
        <p:spPr bwMode="auto">
          <a:xfrm>
            <a:off x="1619250" y="46038"/>
            <a:ext cx="64674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s-CL" altLang="es-CL" sz="1800" b="1" dirty="0">
                <a:solidFill>
                  <a:srgbClr val="00B0F0"/>
                </a:solidFill>
                <a:latin typeface="Arial Narrow" panose="020B0604020202020204" pitchFamily="34" charset="0"/>
              </a:rPr>
              <a:t>CRONOGRAMA DE LAS REUNIONES DE CONTROL DE GESTI</a:t>
            </a:r>
            <a:r>
              <a:rPr lang="es-ES" altLang="es-CL" sz="1800" b="1" dirty="0">
                <a:solidFill>
                  <a:srgbClr val="00B0F0"/>
                </a:solidFill>
                <a:latin typeface="Arial Narrow" panose="020B0604020202020204" pitchFamily="34" charset="0"/>
              </a:rPr>
              <a:t>ÓN</a:t>
            </a:r>
            <a:endParaRPr lang="es-ES_tradnl" altLang="es-CL" sz="1800" b="1" dirty="0">
              <a:solidFill>
                <a:srgbClr val="00B0F0"/>
              </a:solidFill>
              <a:latin typeface="Arial Narrow" panose="020B0604020202020204" pitchFamily="34" charset="0"/>
            </a:endParaRPr>
          </a:p>
        </p:txBody>
      </p:sp>
      <p:pic>
        <p:nvPicPr>
          <p:cNvPr id="6"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to 1"/>
          <p:cNvGraphicFramePr>
            <a:graphicFrameLocks noChangeAspect="1"/>
          </p:cNvGraphicFramePr>
          <p:nvPr/>
        </p:nvGraphicFramePr>
        <p:xfrm>
          <a:off x="387350" y="1068388"/>
          <a:ext cx="8472488" cy="5384800"/>
        </p:xfrm>
        <a:graphic>
          <a:graphicData uri="http://schemas.openxmlformats.org/presentationml/2006/ole">
            <mc:AlternateContent xmlns:mc="http://schemas.openxmlformats.org/markup-compatibility/2006">
              <mc:Choice xmlns:v="urn:schemas-microsoft-com:vml" Requires="v">
                <p:oleObj spid="_x0000_s1116" name="Hoja de cálculo" r:id="rId5" imgW="10791675" imgH="7239088" progId="Excel.Sheet.12">
                  <p:embed/>
                </p:oleObj>
              </mc:Choice>
              <mc:Fallback>
                <p:oleObj name="Hoja de cálculo" r:id="rId5" imgW="10791675" imgH="7239088" progId="Excel.Sheet.12">
                  <p:embed/>
                  <p:pic>
                    <p:nvPicPr>
                      <p:cNvPr id="5123" name="Objeto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50" y="1068388"/>
                        <a:ext cx="847248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ángulo 9"/>
          <p:cNvSpPr/>
          <p:nvPr/>
        </p:nvSpPr>
        <p:spPr bwMode="auto">
          <a:xfrm>
            <a:off x="8384637" y="1219200"/>
            <a:ext cx="419100" cy="5083175"/>
          </a:xfrm>
          <a:prstGeom prst="rect">
            <a:avLst/>
          </a:prstGeom>
          <a:noFill/>
          <a:ln w="2857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s-CL" sz="24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FA1099FC-142B-43DE-5E1D-7F4DF0BDFC45}"/>
              </a:ext>
            </a:extLst>
          </p:cNvPr>
          <p:cNvSpPr>
            <a:spLocks noGrp="1"/>
          </p:cNvSpPr>
          <p:nvPr>
            <p:ph type="ctrTitle"/>
          </p:nvPr>
        </p:nvSpPr>
        <p:spPr>
          <a:xfrm>
            <a:off x="691523" y="2512015"/>
            <a:ext cx="7772400" cy="1400767"/>
          </a:xfrm>
        </p:spPr>
        <p:txBody>
          <a:bodyPr/>
          <a:lstStyle/>
          <a:p>
            <a:pPr eaLnBrk="1" hangingPunct="1"/>
            <a:r>
              <a:rPr lang="es-ES" altLang="en-US" sz="4000" dirty="0" smtClean="0">
                <a:latin typeface="Arial Narrow" panose="020B0606020202030204" pitchFamily="34" charset="0"/>
              </a:rPr>
              <a:t>Gestión de la Calidad</a:t>
            </a:r>
            <a:r>
              <a:rPr lang="es-ES" altLang="en-US" dirty="0" smtClean="0"/>
              <a:t/>
            </a:r>
            <a:br>
              <a:rPr lang="es-ES" altLang="en-US" dirty="0" smtClean="0"/>
            </a:br>
            <a:endParaRPr lang="es-CL" altLang="en-US" sz="2400" dirty="0"/>
          </a:p>
        </p:txBody>
      </p:sp>
    </p:spTree>
    <p:extLst>
      <p:ext uri="{BB962C8B-B14F-4D97-AF65-F5344CB8AC3E}">
        <p14:creationId xmlns:p14="http://schemas.microsoft.com/office/powerpoint/2010/main" val="2208444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0F7692D-83CC-9E15-7130-94B7F4DCB904}"/>
              </a:ext>
            </a:extLst>
          </p:cNvPr>
          <p:cNvSpPr txBox="1">
            <a:spLocks/>
          </p:cNvSpPr>
          <p:nvPr/>
        </p:nvSpPr>
        <p:spPr bwMode="auto">
          <a:xfrm>
            <a:off x="712788" y="1927225"/>
            <a:ext cx="7772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en-US" altLang="es-CL" sz="4000" dirty="0" smtClean="0">
                <a:latin typeface="Arial Narrow" panose="020B0606020202030204" pitchFamily="34" charset="0"/>
              </a:rPr>
              <a:t>2.2 </a:t>
            </a:r>
            <a:r>
              <a:rPr lang="es-CL" altLang="es-CL" sz="4000" dirty="0" smtClean="0">
                <a:latin typeface="Arial Narrow" panose="020B0606020202030204" pitchFamily="34" charset="0"/>
              </a:rPr>
              <a:t>Desempeño</a:t>
            </a:r>
            <a:r>
              <a:rPr lang="en-US" altLang="es-CL" sz="4000" dirty="0" smtClean="0">
                <a:latin typeface="Arial Narrow" panose="020B0606020202030204" pitchFamily="34" charset="0"/>
              </a:rPr>
              <a:t> de los </a:t>
            </a:r>
            <a:r>
              <a:rPr lang="es-CL" altLang="es-CL" sz="4000" dirty="0" smtClean="0">
                <a:latin typeface="Arial Narrow" panose="020B0606020202030204" pitchFamily="34" charset="0"/>
              </a:rPr>
              <a:t>p</a:t>
            </a:r>
            <a:r>
              <a:rPr lang="es-CL" altLang="es-CL" sz="4000" dirty="0" smtClean="0">
                <a:latin typeface="Arial Narrow" panose="020B0606020202030204" pitchFamily="34" charset="0"/>
              </a:rPr>
              <a:t>roveedores</a:t>
            </a:r>
            <a:r>
              <a:rPr lang="en-US" altLang="es-CL" sz="4000" dirty="0" smtClean="0">
                <a:latin typeface="Arial Narrow" panose="020B0606020202030204" pitchFamily="34" charset="0"/>
              </a:rPr>
              <a:t> </a:t>
            </a:r>
            <a:r>
              <a:rPr lang="es-CL" altLang="es-CL" sz="4000" dirty="0" smtClean="0">
                <a:latin typeface="Arial Narrow" panose="020B0606020202030204" pitchFamily="34" charset="0"/>
              </a:rPr>
              <a:t>externos</a:t>
            </a:r>
            <a:endParaRPr lang="es-CL" altLang="es-CL" sz="4000" dirty="0">
              <a:latin typeface="Arial Narrow" panose="020B0606020202030204" pitchFamily="34" charset="0"/>
            </a:endParaRPr>
          </a:p>
        </p:txBody>
      </p:sp>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952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Proveedores</a:t>
            </a:r>
            <a:endParaRPr lang="es-CL" dirty="0"/>
          </a:p>
        </p:txBody>
      </p:sp>
      <p:sp>
        <p:nvSpPr>
          <p:cNvPr id="4" name="Marcador de contenido 2">
            <a:extLst>
              <a:ext uri="{FF2B5EF4-FFF2-40B4-BE49-F238E27FC236}">
                <a16:creationId xmlns:a16="http://schemas.microsoft.com/office/drawing/2014/main" id="{DEA0FC47-F7EF-198F-357B-0B35D682D32C}"/>
              </a:ext>
            </a:extLst>
          </p:cNvPr>
          <p:cNvSpPr txBox="1">
            <a:spLocks/>
          </p:cNvSpPr>
          <p:nvPr/>
        </p:nvSpPr>
        <p:spPr bwMode="auto">
          <a:xfrm>
            <a:off x="781049" y="1690688"/>
            <a:ext cx="7886700" cy="269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CL" altLang="es-CL" sz="2400" dirty="0" smtClean="0">
                <a:latin typeface="Arial Narrow" panose="020B0604020202020204" pitchFamily="34" charset="0"/>
              </a:rPr>
              <a:t>En 2021 se realizaron </a:t>
            </a:r>
            <a:r>
              <a:rPr lang="es-CL" altLang="es-CL" sz="2400" dirty="0" smtClean="0">
                <a:latin typeface="Arial Narrow" panose="020B0604020202020204" pitchFamily="34" charset="0"/>
              </a:rPr>
              <a:t>88 Evaluación de Proveedores y su correspondientes 2 seguimientos (Abril y Octubre 2022). Durante el 2022 se realizaron 88 Evaluación de Proveedores. (Seguimiento programado para Abril y Octubre 2023.</a:t>
            </a:r>
            <a:endParaRPr lang="es-ES" altLang="es-CL" sz="2400" dirty="0" smtClean="0">
              <a:latin typeface="Arial Narrow" panose="020B0604020202020204" pitchFamily="34" charset="0"/>
            </a:endParaRPr>
          </a:p>
          <a:p>
            <a:pPr>
              <a:lnSpc>
                <a:spcPct val="150000"/>
              </a:lnSpc>
            </a:pPr>
            <a:endParaRPr lang="es-CL" altLang="es-CL" sz="2400" dirty="0">
              <a:latin typeface="Arial Narrow" panose="020B0604020202020204" pitchFamily="34" charset="0"/>
            </a:endParaRPr>
          </a:p>
        </p:txBody>
      </p:sp>
      <p:graphicFrame>
        <p:nvGraphicFramePr>
          <p:cNvPr id="5" name="Tabla 4">
            <a:extLst>
              <a:ext uri="{FF2B5EF4-FFF2-40B4-BE49-F238E27FC236}">
                <a16:creationId xmlns:a16="http://schemas.microsoft.com/office/drawing/2014/main" id="{31F12C60-4B4D-8FD6-2178-3A2797384B75}"/>
              </a:ext>
            </a:extLst>
          </p:cNvPr>
          <p:cNvGraphicFramePr>
            <a:graphicFrameLocks noGrp="1"/>
          </p:cNvGraphicFramePr>
          <p:nvPr>
            <p:extLst>
              <p:ext uri="{D42A27DB-BD31-4B8C-83A1-F6EECF244321}">
                <p14:modId xmlns:p14="http://schemas.microsoft.com/office/powerpoint/2010/main" val="2226381543"/>
              </p:ext>
            </p:extLst>
          </p:nvPr>
        </p:nvGraphicFramePr>
        <p:xfrm>
          <a:off x="1648098" y="4385983"/>
          <a:ext cx="6152602" cy="1134586"/>
        </p:xfrm>
        <a:graphic>
          <a:graphicData uri="http://schemas.openxmlformats.org/drawingml/2006/table">
            <a:tbl>
              <a:tblPr/>
              <a:tblGrid>
                <a:gridCol w="2570545">
                  <a:extLst>
                    <a:ext uri="{9D8B030D-6E8A-4147-A177-3AD203B41FA5}">
                      <a16:colId xmlns:a16="http://schemas.microsoft.com/office/drawing/2014/main" val="20000"/>
                    </a:ext>
                  </a:extLst>
                </a:gridCol>
                <a:gridCol w="1178497">
                  <a:extLst>
                    <a:ext uri="{9D8B030D-6E8A-4147-A177-3AD203B41FA5}">
                      <a16:colId xmlns:a16="http://schemas.microsoft.com/office/drawing/2014/main" val="20001"/>
                    </a:ext>
                  </a:extLst>
                </a:gridCol>
                <a:gridCol w="2403560">
                  <a:extLst>
                    <a:ext uri="{9D8B030D-6E8A-4147-A177-3AD203B41FA5}">
                      <a16:colId xmlns:a16="http://schemas.microsoft.com/office/drawing/2014/main" val="20002"/>
                    </a:ext>
                  </a:extLst>
                </a:gridCol>
              </a:tblGrid>
              <a:tr h="323453">
                <a:tc>
                  <a:txBody>
                    <a:bodyPr/>
                    <a:lstStyle/>
                    <a:p>
                      <a:pPr algn="l" fontAlgn="b"/>
                      <a:r>
                        <a:rPr lang="es-CL" sz="1600" b="0" i="0" u="none" strike="noStrike" dirty="0" smtClean="0">
                          <a:solidFill>
                            <a:srgbClr val="000000"/>
                          </a:solidFill>
                          <a:effectLst/>
                          <a:latin typeface="Arial Narrow" panose="020B0606020202030204" pitchFamily="34" charset="0"/>
                        </a:rPr>
                        <a:t>Evaluación</a:t>
                      </a:r>
                      <a:r>
                        <a:rPr lang="es-CL" sz="1600" b="0" i="0" u="none" strike="noStrike" baseline="0" dirty="0" smtClean="0">
                          <a:solidFill>
                            <a:srgbClr val="000000"/>
                          </a:solidFill>
                          <a:effectLst/>
                          <a:latin typeface="Arial Narrow" panose="020B0606020202030204" pitchFamily="34" charset="0"/>
                        </a:rPr>
                        <a:t> de Proveedores</a:t>
                      </a:r>
                      <a:endParaRPr lang="es-CL" sz="160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smtClean="0">
                          <a:solidFill>
                            <a:srgbClr val="FFFFFF"/>
                          </a:solidFill>
                          <a:effectLst/>
                          <a:latin typeface="Arial Narrow" panose="020B0606020202030204" pitchFamily="34" charset="0"/>
                        </a:rPr>
                        <a:t>Evaluaciones realizadas</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1" i="0" u="none" strike="noStrike" dirty="0" smtClean="0">
                          <a:solidFill>
                            <a:srgbClr val="FFFFFF"/>
                          </a:solidFill>
                          <a:effectLst/>
                          <a:latin typeface="Arial Narrow" panose="020B0606020202030204" pitchFamily="34" charset="0"/>
                        </a:rPr>
                        <a:t>Seguimientos Completados</a:t>
                      </a:r>
                      <a:endParaRPr lang="es-CL" sz="1600" b="1" i="0" u="none" strike="noStrike" dirty="0">
                        <a:solidFill>
                          <a:srgbClr val="FFFFFF"/>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23453">
                <a:tc>
                  <a:txBody>
                    <a:bodyPr/>
                    <a:lstStyle/>
                    <a:p>
                      <a:pPr algn="ctr" fontAlgn="b"/>
                      <a:r>
                        <a:rPr lang="es-CL" sz="1600" b="1" i="0" u="none" strike="noStrike" dirty="0" smtClean="0">
                          <a:solidFill>
                            <a:srgbClr val="FFFFFF"/>
                          </a:solidFill>
                          <a:effectLst/>
                          <a:latin typeface="Arial Narrow" panose="020B0606020202030204" pitchFamily="34" charset="0"/>
                        </a:rPr>
                        <a:t>2021</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smtClean="0">
                          <a:solidFill>
                            <a:srgbClr val="000000"/>
                          </a:solidFill>
                          <a:effectLst/>
                          <a:latin typeface="Arial Narrow" panose="020B0606020202030204" pitchFamily="34" charset="0"/>
                        </a:rPr>
                        <a:t>88</a:t>
                      </a:r>
                      <a:endParaRPr lang="es-CL" sz="1600" b="0" i="0" u="none" strike="noStrike" dirty="0" smtClean="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a:t>
                      </a:r>
                      <a:endParaRPr lang="es-CL" sz="1600" b="0" i="0" u="none" strike="noStrike" dirty="0" smtClean="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3453">
                <a:tc>
                  <a:txBody>
                    <a:bodyPr/>
                    <a:lstStyle/>
                    <a:p>
                      <a:pPr algn="ctr" fontAlgn="b"/>
                      <a:r>
                        <a:rPr lang="es-CL" sz="1600" b="1" i="0" u="none" strike="noStrike" dirty="0" smtClean="0">
                          <a:solidFill>
                            <a:srgbClr val="FFFFFF"/>
                          </a:solidFill>
                          <a:effectLst/>
                          <a:latin typeface="Arial Narrow" panose="020B0606020202030204" pitchFamily="34" charset="0"/>
                        </a:rPr>
                        <a:t>2022</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smtClean="0">
                          <a:solidFill>
                            <a:srgbClr val="000000"/>
                          </a:solidFill>
                          <a:effectLst/>
                          <a:latin typeface="Arial Narrow" panose="020B0606020202030204" pitchFamily="34" charset="0"/>
                        </a:rPr>
                        <a:t>88</a:t>
                      </a:r>
                      <a:endParaRPr lang="es-CL" sz="160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smtClean="0">
                          <a:solidFill>
                            <a:srgbClr val="000000"/>
                          </a:solidFill>
                          <a:effectLst/>
                          <a:latin typeface="Arial Narrow" panose="020B0606020202030204" pitchFamily="34" charset="0"/>
                        </a:rPr>
                        <a:t>85 </a:t>
                      </a:r>
                      <a:endParaRPr lang="es-CL" sz="160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321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a:extLst>
              <a:ext uri="{FF2B5EF4-FFF2-40B4-BE49-F238E27FC236}">
                <a16:creationId xmlns:a16="http://schemas.microsoft.com/office/drawing/2014/main" id="{4145D484-925F-65B4-95DC-A9258EB51DA7}"/>
              </a:ext>
            </a:extLst>
          </p:cNvPr>
          <p:cNvSpPr>
            <a:spLocks noGrp="1"/>
          </p:cNvSpPr>
          <p:nvPr>
            <p:ph type="ctrTitle"/>
          </p:nvPr>
        </p:nvSpPr>
        <p:spPr>
          <a:xfrm>
            <a:off x="712788" y="1927225"/>
            <a:ext cx="7516812" cy="694055"/>
          </a:xfrm>
        </p:spPr>
        <p:txBody>
          <a:bodyPr/>
          <a:lstStyle/>
          <a:p>
            <a:pPr eaLnBrk="1" hangingPunct="1"/>
            <a:r>
              <a:rPr lang="es-CL" altLang="es-CL" sz="4000" dirty="0" smtClean="0">
                <a:latin typeface="Arial Narrow" panose="020B0606020202030204" pitchFamily="34" charset="0"/>
              </a:rPr>
              <a:t>2.3 Adecuación de Recursos</a:t>
            </a:r>
            <a:endParaRPr lang="es-CL" altLang="es-CL" sz="4000" dirty="0">
              <a:latin typeface="Arial Narrow" panose="020B0606020202030204" pitchFamily="34" charset="0"/>
            </a:endParaRPr>
          </a:p>
        </p:txBody>
      </p:sp>
    </p:spTree>
    <p:extLst>
      <p:ext uri="{BB962C8B-B14F-4D97-AF65-F5344CB8AC3E}">
        <p14:creationId xmlns:p14="http://schemas.microsoft.com/office/powerpoint/2010/main" val="3613086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21620BDC-96F1-A5C1-B440-6F16208F8179}"/>
              </a:ext>
            </a:extLst>
          </p:cNvPr>
          <p:cNvSpPr txBox="1">
            <a:spLocks noChangeArrowheads="1"/>
          </p:cNvSpPr>
          <p:nvPr/>
        </p:nvSpPr>
        <p:spPr bwMode="auto">
          <a:xfrm>
            <a:off x="877888" y="212725"/>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dirty="0">
                <a:latin typeface="Arial" panose="020B0604020202020204" pitchFamily="34" charset="0"/>
                <a:ea typeface="MS PGothic" panose="020B0600070205080204" pitchFamily="34" charset="-128"/>
              </a:rPr>
              <a:t> </a:t>
            </a:r>
            <a:r>
              <a:rPr lang="es-ES" altLang="es-ES_tradnl" sz="3200" dirty="0" smtClean="0">
                <a:latin typeface="Arial Narrow" panose="020B0604020202020204" pitchFamily="34" charset="0"/>
                <a:ea typeface="MS PGothic" panose="020B0600070205080204" pitchFamily="34" charset="-128"/>
              </a:rPr>
              <a:t>Adecuación de Recursos</a:t>
            </a:r>
            <a:endParaRPr lang="es-ES" altLang="es-ES_tradnl" sz="3200" dirty="0">
              <a:latin typeface="Arial Narrow" panose="020B0604020202020204" pitchFamily="34" charset="0"/>
              <a:ea typeface="MS PGothic" panose="020B0600070205080204" pitchFamily="34" charset="-128"/>
            </a:endParaRPr>
          </a:p>
        </p:txBody>
      </p:sp>
      <p:cxnSp>
        <p:nvCxnSpPr>
          <p:cNvPr id="12" name="Conector recto 11">
            <a:extLst>
              <a:ext uri="{FF2B5EF4-FFF2-40B4-BE49-F238E27FC236}">
                <a16:creationId xmlns:a16="http://schemas.microsoft.com/office/drawing/2014/main" id="{6A9CA85A-8DB4-F81D-AD8E-3562BE1A7247}"/>
              </a:ext>
            </a:extLst>
          </p:cNvPr>
          <p:cNvCxnSpPr>
            <a:cxnSpLocks/>
          </p:cNvCxnSpPr>
          <p:nvPr/>
        </p:nvCxnSpPr>
        <p:spPr>
          <a:xfrm>
            <a:off x="414338" y="1054100"/>
            <a:ext cx="8315325" cy="0"/>
          </a:xfrm>
          <a:prstGeom prst="line">
            <a:avLst/>
          </a:prstGeom>
        </p:spPr>
        <p:style>
          <a:lnRef idx="2">
            <a:schemeClr val="accent6"/>
          </a:lnRef>
          <a:fillRef idx="0">
            <a:schemeClr val="accent6"/>
          </a:fillRef>
          <a:effectRef idx="1">
            <a:schemeClr val="accent6"/>
          </a:effectRef>
          <a:fontRef idx="minor">
            <a:schemeClr val="tx1"/>
          </a:fontRef>
        </p:style>
      </p:cxnSp>
      <p:pic>
        <p:nvPicPr>
          <p:cNvPr id="5"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a:extLst>
              <a:ext uri="{FF2B5EF4-FFF2-40B4-BE49-F238E27FC236}">
                <a16:creationId xmlns:a16="http://schemas.microsoft.com/office/drawing/2014/main" id="{E674AE81-3EBF-7B64-4228-F305B6761FAC}"/>
              </a:ext>
            </a:extLst>
          </p:cNvPr>
          <p:cNvSpPr>
            <a:spLocks noGrp="1"/>
          </p:cNvSpPr>
          <p:nvPr>
            <p:ph idx="1"/>
          </p:nvPr>
        </p:nvSpPr>
        <p:spPr>
          <a:xfrm>
            <a:off x="628650" y="1825625"/>
            <a:ext cx="7886700" cy="4351338"/>
          </a:xfrm>
        </p:spPr>
        <p:txBody>
          <a:bodyPr/>
          <a:lstStyle/>
          <a:p>
            <a:pPr>
              <a:lnSpc>
                <a:spcPct val="100000"/>
              </a:lnSpc>
            </a:pPr>
            <a:r>
              <a:rPr lang="es-ES" altLang="es-CL" sz="2400" dirty="0" smtClean="0">
                <a:latin typeface="Arial Narrow" panose="020B0604020202020204" pitchFamily="34" charset="0"/>
              </a:rPr>
              <a:t>Se </a:t>
            </a:r>
            <a:r>
              <a:rPr lang="es-ES" altLang="es-CL" sz="2400" dirty="0" smtClean="0">
                <a:latin typeface="Arial Narrow" panose="020B0604020202020204" pitchFamily="34" charset="0"/>
              </a:rPr>
              <a:t>solicita formación de Auditores Curso ISO </a:t>
            </a:r>
            <a:r>
              <a:rPr lang="es-ES" altLang="es-CL" sz="2400" dirty="0" smtClean="0">
                <a:latin typeface="Arial Narrow" panose="020B0604020202020204" pitchFamily="34" charset="0"/>
              </a:rPr>
              <a:t>9001:2015</a:t>
            </a:r>
            <a:endParaRPr lang="es-ES" altLang="es-CL" sz="2400" dirty="0" smtClean="0">
              <a:latin typeface="Arial Narrow" panose="020B0604020202020204" pitchFamily="34" charset="0"/>
            </a:endParaRPr>
          </a:p>
        </p:txBody>
      </p:sp>
    </p:spTree>
    <p:extLst>
      <p:ext uri="{BB962C8B-B14F-4D97-AF65-F5344CB8AC3E}">
        <p14:creationId xmlns:p14="http://schemas.microsoft.com/office/powerpoint/2010/main" val="3000666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ítulo 1">
            <a:extLst>
              <a:ext uri="{FF2B5EF4-FFF2-40B4-BE49-F238E27FC236}">
                <a16:creationId xmlns:a16="http://schemas.microsoft.com/office/drawing/2014/main" id="{5AD86046-D7C3-C400-D632-907CC0A1798A}"/>
              </a:ext>
            </a:extLst>
          </p:cNvPr>
          <p:cNvSpPr>
            <a:spLocks noGrp="1"/>
          </p:cNvSpPr>
          <p:nvPr>
            <p:ph type="ctrTitle"/>
          </p:nvPr>
        </p:nvSpPr>
        <p:spPr>
          <a:xfrm>
            <a:off x="712788" y="1927225"/>
            <a:ext cx="7772400" cy="2387600"/>
          </a:xfrm>
        </p:spPr>
        <p:txBody>
          <a:bodyPr anchor="ctr"/>
          <a:lstStyle/>
          <a:p>
            <a:pPr eaLnBrk="1" hangingPunct="1"/>
            <a:r>
              <a:rPr lang="es-CL" altLang="en-US" sz="4000" dirty="0" smtClean="0">
                <a:latin typeface="Arial Narrow" panose="020B0606020202030204" pitchFamily="34" charset="0"/>
              </a:rPr>
              <a:t>2.5 Oportunidades </a:t>
            </a:r>
            <a:r>
              <a:rPr lang="es-CL" altLang="en-US" sz="4000" dirty="0">
                <a:latin typeface="Arial Narrow" panose="020B0606020202030204" pitchFamily="34" charset="0"/>
              </a:rPr>
              <a:t>de Mejoras</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21620BDC-96F1-A5C1-B440-6F16208F8179}"/>
              </a:ext>
            </a:extLst>
          </p:cNvPr>
          <p:cNvSpPr txBox="1">
            <a:spLocks noChangeArrowheads="1"/>
          </p:cNvSpPr>
          <p:nvPr/>
        </p:nvSpPr>
        <p:spPr bwMode="auto">
          <a:xfrm>
            <a:off x="877888" y="212725"/>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dirty="0">
                <a:latin typeface="Arial" panose="020B0604020202020204" pitchFamily="34" charset="0"/>
                <a:ea typeface="MS PGothic" panose="020B0600070205080204" pitchFamily="34" charset="-128"/>
              </a:rPr>
              <a:t> </a:t>
            </a:r>
            <a:r>
              <a:rPr lang="es-ES" altLang="es-ES_tradnl" sz="3200" dirty="0">
                <a:latin typeface="Arial Narrow" panose="020B0604020202020204" pitchFamily="34" charset="0"/>
                <a:ea typeface="MS PGothic" panose="020B0600070205080204" pitchFamily="34" charset="-128"/>
              </a:rPr>
              <a:t>Oportunidades de Mejora</a:t>
            </a:r>
          </a:p>
        </p:txBody>
      </p:sp>
      <p:cxnSp>
        <p:nvCxnSpPr>
          <p:cNvPr id="12" name="Conector recto 11">
            <a:extLst>
              <a:ext uri="{FF2B5EF4-FFF2-40B4-BE49-F238E27FC236}">
                <a16:creationId xmlns:a16="http://schemas.microsoft.com/office/drawing/2014/main" id="{6A9CA85A-8DB4-F81D-AD8E-3562BE1A7247}"/>
              </a:ext>
            </a:extLst>
          </p:cNvPr>
          <p:cNvCxnSpPr>
            <a:cxnSpLocks/>
          </p:cNvCxnSpPr>
          <p:nvPr/>
        </p:nvCxnSpPr>
        <p:spPr>
          <a:xfrm>
            <a:off x="414338" y="1054100"/>
            <a:ext cx="8315325" cy="0"/>
          </a:xfrm>
          <a:prstGeom prst="line">
            <a:avLst/>
          </a:prstGeom>
        </p:spPr>
        <p:style>
          <a:lnRef idx="2">
            <a:schemeClr val="accent6"/>
          </a:lnRef>
          <a:fillRef idx="0">
            <a:schemeClr val="accent6"/>
          </a:fillRef>
          <a:effectRef idx="1">
            <a:schemeClr val="accent6"/>
          </a:effectRef>
          <a:fontRef idx="minor">
            <a:schemeClr val="tx1"/>
          </a:fontRef>
        </p:style>
      </p:cxnSp>
      <p:sp>
        <p:nvSpPr>
          <p:cNvPr id="31748"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414338" y="1595438"/>
            <a:ext cx="8096250" cy="1077218"/>
          </a:xfrm>
          <a:prstGeom prst="rect">
            <a:avLst/>
          </a:prstGeom>
          <a:noFill/>
          <a:ln>
            <a:noFill/>
          </a:ln>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Font typeface="Wingdings" panose="05000000000000000000" pitchFamily="2" charset="2"/>
              <a:buChar char="q"/>
              <a:defRPr/>
            </a:pPr>
            <a:r>
              <a:rPr lang="es-CL" altLang="es-CL" dirty="0" smtClean="0">
                <a:latin typeface="Arial Narrow" panose="020B0606020202030204" pitchFamily="34" charset="0"/>
              </a:rPr>
              <a:t>Se sugiere realizar una mejora en los indicadores de todas las direcciones, respecto a planilla de compromisos.</a:t>
            </a:r>
            <a:endParaRPr lang="es-CL" altLang="es-CL" dirty="0">
              <a:latin typeface="Arial Narrow" panose="020B0606020202030204" pitchFamily="34" charset="0"/>
            </a:endParaRPr>
          </a:p>
          <a:p>
            <a:pPr marL="0" indent="0">
              <a:spcAft>
                <a:spcPts val="1200"/>
              </a:spcAft>
              <a:defRPr/>
            </a:pPr>
            <a:endParaRPr lang="es-CL" altLang="es-CL" dirty="0">
              <a:latin typeface="Arial Narrow" panose="020B0606020202030204" pitchFamily="34" charset="0"/>
            </a:endParaRPr>
          </a:p>
        </p:txBody>
      </p:sp>
      <p:pic>
        <p:nvPicPr>
          <p:cNvPr id="5"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712788" y="1927225"/>
            <a:ext cx="7772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s-CL" sz="4100" dirty="0" smtClean="0">
                <a:latin typeface="Arial Narrow" panose="020B0606020202030204" pitchFamily="34" charset="0"/>
              </a:rPr>
              <a:t>Seguimiento</a:t>
            </a:r>
            <a:r>
              <a:rPr lang="en-US" sz="4100" dirty="0" smtClean="0">
                <a:latin typeface="Arial Narrow" panose="020B0606020202030204" pitchFamily="34" charset="0"/>
              </a:rPr>
              <a:t> de </a:t>
            </a:r>
            <a:r>
              <a:rPr lang="es-CL" sz="4100" dirty="0" smtClean="0">
                <a:latin typeface="Arial Narrow" panose="020B0606020202030204" pitchFamily="34" charset="0"/>
              </a:rPr>
              <a:t>Acuerdos</a:t>
            </a:r>
            <a:r>
              <a:rPr lang="en-US" sz="4100" dirty="0" smtClean="0">
                <a:latin typeface="Arial Narrow" panose="020B0606020202030204" pitchFamily="34" charset="0"/>
              </a:rPr>
              <a:t> de la </a:t>
            </a:r>
            <a:r>
              <a:rPr lang="es-CL" sz="4100" dirty="0" smtClean="0">
                <a:latin typeface="Arial Narrow" panose="020B0606020202030204" pitchFamily="34" charset="0"/>
              </a:rPr>
              <a:t>Reunión</a:t>
            </a:r>
            <a:r>
              <a:rPr lang="en-US" sz="4100" dirty="0" smtClean="0">
                <a:latin typeface="Arial Narrow" panose="020B0606020202030204" pitchFamily="34" charset="0"/>
              </a:rPr>
              <a:t> Anterior</a:t>
            </a:r>
            <a:endParaRPr lang="en-US" sz="41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6"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1258888"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latin typeface="Arial Black" panose="020B0604020202020204" pitchFamily="34" charset="0"/>
                <a:ea typeface="MS PGothic" panose="020B0600070205080204" pitchFamily="34" charset="-128"/>
              </a:rPr>
              <a:t>Seguimiento de los Acuerdos de la Reunión Anterior</a:t>
            </a:r>
          </a:p>
        </p:txBody>
      </p:sp>
      <p:pic>
        <p:nvPicPr>
          <p:cNvPr id="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p:cNvGraphicFramePr>
            <a:graphicFrameLocks noGrp="1"/>
          </p:cNvGraphicFramePr>
          <p:nvPr>
            <p:extLst>
              <p:ext uri="{D42A27DB-BD31-4B8C-83A1-F6EECF244321}">
                <p14:modId xmlns:p14="http://schemas.microsoft.com/office/powerpoint/2010/main" val="3802002802"/>
              </p:ext>
            </p:extLst>
          </p:nvPr>
        </p:nvGraphicFramePr>
        <p:xfrm>
          <a:off x="107950" y="1068388"/>
          <a:ext cx="8855075" cy="4993242"/>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800" kern="1200" dirty="0" smtClean="0">
                          <a:solidFill>
                            <a:schemeClr val="tx1"/>
                          </a:solidFill>
                          <a:effectLst/>
                          <a:latin typeface="+mn-lt"/>
                          <a:ea typeface="+mn-ea"/>
                          <a:cs typeface="+mn-cs"/>
                        </a:rPr>
                        <a:t>% NNA con los que se cumplieron los objetivos del programa (resultados)</a:t>
                      </a:r>
                      <a:endParaRPr lang="es-CL" sz="1800" kern="1200" dirty="0" smtClean="0">
                        <a:solidFill>
                          <a:schemeClr val="tx1"/>
                        </a:solidFill>
                        <a:effectLst/>
                        <a:latin typeface="+mn-lt"/>
                        <a:ea typeface="+mn-ea"/>
                        <a:cs typeface="+mn-cs"/>
                      </a:endParaRPr>
                    </a:p>
                    <a:p>
                      <a:pPr marL="0" lvl="0" indent="0">
                        <a:spcAft>
                          <a:spcPts val="0"/>
                        </a:spcAft>
                        <a:buFont typeface="+mj-lt"/>
                        <a:buNone/>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CL" sz="1000" dirty="0" smtClean="0">
                          <a:effectLst/>
                          <a:latin typeface="Arial" panose="020B0604020202020204" pitchFamily="34" charset="0"/>
                          <a:ea typeface="Times New Roman" panose="02020603050405020304" pitchFamily="18" charset="0"/>
                          <a:cs typeface="Times New Roman" panose="02020603050405020304" pitchFamily="18" charset="0"/>
                        </a:rPr>
                        <a:t>Dirección de Operaciones sociales</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r>
                        <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Información incorporada en PPT Revisión por la Dirección</a:t>
                      </a: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7519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800" kern="1200" dirty="0" smtClean="0">
                          <a:solidFill>
                            <a:schemeClr val="tx1"/>
                          </a:solidFill>
                          <a:effectLst/>
                          <a:latin typeface="+mn-lt"/>
                          <a:ea typeface="+mn-ea"/>
                          <a:cs typeface="+mn-cs"/>
                        </a:rPr>
                        <a:t>% NNA que no reingresan al sistema</a:t>
                      </a:r>
                      <a:endParaRPr lang="es-CL" sz="1800" kern="1200" dirty="0" smtClean="0">
                        <a:solidFill>
                          <a:schemeClr val="tx1"/>
                        </a:solidFill>
                        <a:effectLst/>
                        <a:latin typeface="+mn-lt"/>
                        <a:ea typeface="+mn-ea"/>
                        <a:cs typeface="+mn-cs"/>
                      </a:endParaRPr>
                    </a:p>
                    <a:p>
                      <a:pPr marL="0" lvl="0" indent="0">
                        <a:spcAft>
                          <a:spcPts val="0"/>
                        </a:spcAft>
                        <a:buFont typeface="+mj-lt"/>
                        <a:buNone/>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000" dirty="0" smtClean="0">
                          <a:effectLst/>
                          <a:latin typeface="Arial" panose="020B0604020202020204" pitchFamily="34" charset="0"/>
                          <a:ea typeface="Times New Roman" panose="02020603050405020304" pitchFamily="18" charset="0"/>
                          <a:cs typeface="Times New Roman" panose="02020603050405020304" pitchFamily="18" charset="0"/>
                        </a:rPr>
                        <a:t>Dirección de Operaciones sociales</a:t>
                      </a:r>
                    </a:p>
                    <a:p>
                      <a:pPr algn="ctr">
                        <a:spcAft>
                          <a:spcPts val="0"/>
                        </a:spcAft>
                      </a:pP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Información incorporada en PPT Revisión por la Dirección</a:t>
                      </a: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4258281"/>
                  </a:ext>
                </a:extLst>
              </a:tr>
              <a:tr h="104015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800" kern="1200" dirty="0" smtClean="0">
                          <a:solidFill>
                            <a:schemeClr val="tx1"/>
                          </a:solidFill>
                          <a:effectLst/>
                          <a:latin typeface="+mn-lt"/>
                          <a:ea typeface="+mn-ea"/>
                          <a:cs typeface="+mn-cs"/>
                        </a:rPr>
                        <a:t>% NNA que no reinciden (RPA)</a:t>
                      </a:r>
                      <a:endParaRPr lang="es-CL" sz="1800" kern="1200" dirty="0" smtClean="0">
                        <a:solidFill>
                          <a:schemeClr val="tx1"/>
                        </a:solidFill>
                        <a:effectLst/>
                        <a:latin typeface="+mn-lt"/>
                        <a:ea typeface="+mn-ea"/>
                        <a:cs typeface="+mn-cs"/>
                      </a:endParaRPr>
                    </a:p>
                    <a:p>
                      <a:pPr marL="0" lvl="0" indent="0">
                        <a:spcAft>
                          <a:spcPts val="0"/>
                        </a:spcAft>
                        <a:buFont typeface="+mj-lt"/>
                        <a:buNone/>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CL" sz="1000" dirty="0" smtClean="0">
                          <a:effectLst/>
                          <a:latin typeface="Arial" panose="020B0604020202020204" pitchFamily="34" charset="0"/>
                          <a:ea typeface="Times New Roman" panose="02020603050405020304" pitchFamily="18" charset="0"/>
                          <a:cs typeface="Times New Roman" panose="02020603050405020304" pitchFamily="18" charset="0"/>
                        </a:rPr>
                        <a:t>Dirección de Operaciones sociales</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Información incorporada en PPT Revisión por la Dirección</a:t>
                      </a: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04727688"/>
                  </a:ext>
                </a:extLst>
              </a:tr>
              <a:tr h="139718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_tradnl" sz="1800" kern="1200" dirty="0" smtClean="0">
                          <a:solidFill>
                            <a:schemeClr val="tx1"/>
                          </a:solidFill>
                          <a:effectLst/>
                          <a:latin typeface="+mn-lt"/>
                          <a:ea typeface="+mn-ea"/>
                          <a:cs typeface="+mn-cs"/>
                        </a:rPr>
                        <a:t>N° de proyectos adjudicados anualmente</a:t>
                      </a:r>
                      <a:endParaRPr lang="es-CL" sz="1800" kern="1200" dirty="0" smtClean="0">
                        <a:solidFill>
                          <a:schemeClr val="tx1"/>
                        </a:solidFill>
                        <a:effectLst/>
                        <a:latin typeface="+mn-lt"/>
                        <a:ea typeface="+mn-ea"/>
                        <a:cs typeface="+mn-cs"/>
                      </a:endParaRPr>
                    </a:p>
                    <a:p>
                      <a:pPr marL="0" lvl="0" indent="0">
                        <a:spcAft>
                          <a:spcPts val="0"/>
                        </a:spcAft>
                        <a:buFont typeface="+mj-lt"/>
                        <a:buNone/>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CL" sz="1000" dirty="0" smtClean="0">
                          <a:effectLst/>
                          <a:latin typeface="Arial" panose="020B0604020202020204" pitchFamily="34" charset="0"/>
                          <a:ea typeface="Times New Roman" panose="02020603050405020304" pitchFamily="18" charset="0"/>
                          <a:cs typeface="Times New Roman" panose="02020603050405020304" pitchFamily="18" charset="0"/>
                        </a:rPr>
                        <a:t>Dirección</a:t>
                      </a:r>
                      <a:r>
                        <a:rPr lang="es-CL" sz="1000" baseline="0" dirty="0" smtClean="0">
                          <a:effectLst/>
                          <a:latin typeface="Arial" panose="020B0604020202020204" pitchFamily="34" charset="0"/>
                          <a:ea typeface="Times New Roman" panose="02020603050405020304" pitchFamily="18" charset="0"/>
                          <a:cs typeface="Times New Roman" panose="02020603050405020304" pitchFamily="18" charset="0"/>
                        </a:rPr>
                        <a:t> de Estudios e Innovación</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Información incorporada en PPT Revisión por la Dirección</a:t>
                      </a: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8619208"/>
                  </a:ext>
                </a:extLst>
              </a:tr>
            </a:tbl>
          </a:graphicData>
        </a:graphic>
      </p:graphicFrame>
    </p:spTree>
    <p:extLst>
      <p:ext uri="{BB962C8B-B14F-4D97-AF65-F5344CB8AC3E}">
        <p14:creationId xmlns:p14="http://schemas.microsoft.com/office/powerpoint/2010/main" val="887411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6"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1258888"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latin typeface="Arial Black" panose="020B0604020202020204" pitchFamily="34" charset="0"/>
                <a:ea typeface="MS PGothic" panose="020B0600070205080204" pitchFamily="34" charset="-128"/>
              </a:rPr>
              <a:t>Seguimiento de los Acuerdos de la Reunión Anterior</a:t>
            </a:r>
          </a:p>
        </p:txBody>
      </p:sp>
      <p:pic>
        <p:nvPicPr>
          <p:cNvPr id="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p:cNvGraphicFramePr>
            <a:graphicFrameLocks noGrp="1"/>
          </p:cNvGraphicFramePr>
          <p:nvPr>
            <p:extLst>
              <p:ext uri="{D42A27DB-BD31-4B8C-83A1-F6EECF244321}">
                <p14:modId xmlns:p14="http://schemas.microsoft.com/office/powerpoint/2010/main" val="1812469745"/>
              </p:ext>
            </p:extLst>
          </p:nvPr>
        </p:nvGraphicFramePr>
        <p:xfrm>
          <a:off x="107950" y="1068388"/>
          <a:ext cx="8855075" cy="4984749"/>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800" kern="1200" dirty="0" smtClean="0">
                          <a:solidFill>
                            <a:schemeClr val="tx1"/>
                          </a:solidFill>
                          <a:effectLst/>
                          <a:latin typeface="+mn-lt"/>
                          <a:ea typeface="+mn-ea"/>
                          <a:cs typeface="+mn-cs"/>
                        </a:rPr>
                        <a:t>% de modelos de intervención que incorporan hallazgos</a:t>
                      </a:r>
                      <a:endParaRPr lang="es-CL" sz="1800" kern="1200" dirty="0" smtClean="0">
                        <a:solidFill>
                          <a:schemeClr val="tx1"/>
                        </a:solidFill>
                        <a:effectLst/>
                        <a:latin typeface="+mn-lt"/>
                        <a:ea typeface="+mn-ea"/>
                        <a:cs typeface="+mn-cs"/>
                      </a:endParaRPr>
                    </a:p>
                    <a:p>
                      <a:pPr marL="0" lvl="0" indent="0">
                        <a:spcAft>
                          <a:spcPts val="0"/>
                        </a:spcAft>
                        <a:buFont typeface="+mj-lt"/>
                        <a:buNone/>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CL" sz="1000" dirty="0" smtClean="0">
                          <a:effectLst/>
                          <a:latin typeface="Arial" panose="020B0604020202020204" pitchFamily="34" charset="0"/>
                          <a:ea typeface="Times New Roman" panose="02020603050405020304" pitchFamily="18" charset="0"/>
                          <a:cs typeface="Times New Roman" panose="02020603050405020304" pitchFamily="18" charset="0"/>
                        </a:rPr>
                        <a:t>Dirección</a:t>
                      </a:r>
                      <a:r>
                        <a:rPr lang="es-CL" sz="1000" baseline="0" dirty="0" smtClean="0">
                          <a:effectLst/>
                          <a:latin typeface="Arial" panose="020B0604020202020204" pitchFamily="34" charset="0"/>
                          <a:ea typeface="Times New Roman" panose="02020603050405020304" pitchFamily="18" charset="0"/>
                          <a:cs typeface="Times New Roman" panose="02020603050405020304" pitchFamily="18" charset="0"/>
                        </a:rPr>
                        <a:t> de Estudios e Innovación</a:t>
                      </a:r>
                      <a:endParaRPr lang="es-CL"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CL" altLang="es-ES_tradnl" sz="1400" b="0" i="0" u="none" strike="noStrike" kern="1200" cap="none" normalizeH="0" baseline="0" noProof="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Información incorporada en PPT Revisión por la Dirección</a:t>
                      </a: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7519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_tradnl" sz="1800" kern="1200" dirty="0" smtClean="0">
                          <a:solidFill>
                            <a:schemeClr val="tx1"/>
                          </a:solidFill>
                          <a:effectLst/>
                          <a:latin typeface="+mn-lt"/>
                          <a:ea typeface="+mn-ea"/>
                          <a:cs typeface="+mn-cs"/>
                        </a:rPr>
                        <a:t>N° de proyectos académicos adjudicados </a:t>
                      </a:r>
                      <a:endParaRPr lang="es-CL" sz="1800" kern="1200" dirty="0" smtClean="0">
                        <a:solidFill>
                          <a:schemeClr val="tx1"/>
                        </a:solidFill>
                        <a:effectLst/>
                        <a:latin typeface="+mn-lt"/>
                        <a:ea typeface="+mn-ea"/>
                        <a:cs typeface="+mn-cs"/>
                      </a:endParaRPr>
                    </a:p>
                    <a:p>
                      <a:pPr marL="0" lvl="0" indent="0">
                        <a:spcAft>
                          <a:spcPts val="0"/>
                        </a:spcAft>
                        <a:buFont typeface="+mj-lt"/>
                        <a:buNone/>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CL" sz="1000" dirty="0" smtClean="0">
                          <a:effectLst/>
                          <a:latin typeface="Arial" panose="020B0604020202020204" pitchFamily="34" charset="0"/>
                          <a:ea typeface="Times New Roman" panose="02020603050405020304" pitchFamily="18" charset="0"/>
                          <a:cs typeface="Times New Roman" panose="02020603050405020304" pitchFamily="18" charset="0"/>
                        </a:rPr>
                        <a:t>Dirección</a:t>
                      </a:r>
                      <a:r>
                        <a:rPr lang="es-CL" sz="1000" baseline="0" dirty="0" smtClean="0">
                          <a:effectLst/>
                          <a:latin typeface="Arial" panose="020B0604020202020204" pitchFamily="34" charset="0"/>
                          <a:ea typeface="Times New Roman" panose="02020603050405020304" pitchFamily="18" charset="0"/>
                          <a:cs typeface="Times New Roman" panose="02020603050405020304" pitchFamily="18" charset="0"/>
                        </a:rPr>
                        <a:t> de Estudios e Innovación</a:t>
                      </a:r>
                      <a:endParaRPr lang="es-CL"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CL" altLang="es-ES_tradnl" sz="1400" b="0" i="0" u="none" strike="noStrike" cap="none" normalizeH="0" baseline="0" noProof="0" dirty="0" smtClean="0">
                          <a:ln>
                            <a:noFill/>
                          </a:ln>
                          <a:solidFill>
                            <a:srgbClr val="000000"/>
                          </a:solidFill>
                          <a:effectLst/>
                          <a:latin typeface="+mn-lt"/>
                          <a:ea typeface="Times New Roman" panose="02020603050405020304" pitchFamily="18" charset="0"/>
                          <a:cs typeface="Arial" panose="020B0604020202020204" pitchFamily="34" charset="0"/>
                        </a:rPr>
                        <a:t>Información incorporada en PPT Revisión por la Dirección</a:t>
                      </a:r>
                    </a:p>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4258281"/>
                  </a:ext>
                </a:extLst>
              </a:tr>
              <a:tr h="1040155">
                <a:tc>
                  <a:txBody>
                    <a:bodyPr/>
                    <a:lstStyle/>
                    <a:p>
                      <a:pPr marL="0" lvl="0" indent="0">
                        <a:spcAft>
                          <a:spcPts val="0"/>
                        </a:spcAft>
                        <a:buFont typeface="+mj-lt"/>
                        <a:buNone/>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04727688"/>
                  </a:ext>
                </a:extLst>
              </a:tr>
              <a:tr h="1397184">
                <a:tc>
                  <a:txBody>
                    <a:bodyPr/>
                    <a:lstStyle/>
                    <a:p>
                      <a:pPr marL="0" lvl="0" indent="0">
                        <a:spcAft>
                          <a:spcPts val="0"/>
                        </a:spcAft>
                        <a:buFont typeface="+mj-lt"/>
                        <a:buNone/>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pPr>
                      <a:endParaRPr kumimoji="0" lang="es-CL" altLang="es-ES_tradnl" sz="1400" b="0" i="0" u="none" strike="noStrike" cap="none" normalizeH="0" baseline="0" noProof="0" dirty="0">
                        <a:ln>
                          <a:noFill/>
                        </a:ln>
                        <a:solidFill>
                          <a:srgbClr val="000000"/>
                        </a:solidFill>
                        <a:effectLst/>
                        <a:latin typeface="+mn-lt"/>
                        <a:ea typeface="Times New Roman" panose="02020603050405020304" pitchFamily="18" charset="0"/>
                        <a:cs typeface="Arial" panose="020B0604020202020204"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8619208"/>
                  </a:ext>
                </a:extLst>
              </a:tr>
            </a:tbl>
          </a:graphicData>
        </a:graphic>
      </p:graphicFrame>
    </p:spTree>
    <p:extLst>
      <p:ext uri="{BB962C8B-B14F-4D97-AF65-F5344CB8AC3E}">
        <p14:creationId xmlns:p14="http://schemas.microsoft.com/office/powerpoint/2010/main" val="1649042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3314" name="Grupo 2">
            <a:extLst>
              <a:ext uri="{FF2B5EF4-FFF2-40B4-BE49-F238E27FC236}">
                <a16:creationId xmlns:a16="http://schemas.microsoft.com/office/drawing/2014/main" id="{7ABC4767-22AB-7824-F4C6-234752B5E2CA}"/>
              </a:ext>
            </a:extLst>
          </p:cNvPr>
          <p:cNvGrpSpPr>
            <a:grpSpLocks/>
          </p:cNvGrpSpPr>
          <p:nvPr/>
        </p:nvGrpSpPr>
        <p:grpSpPr bwMode="auto">
          <a:xfrm>
            <a:off x="0" y="441325"/>
            <a:ext cx="9099550" cy="6188075"/>
            <a:chOff x="16177" y="770208"/>
            <a:chExt cx="9099000" cy="5199701"/>
          </a:xfrm>
        </p:grpSpPr>
        <p:sp>
          <p:nvSpPr>
            <p:cNvPr id="21" name="Rectángulo redondeado 20">
              <a:extLst>
                <a:ext uri="{FF2B5EF4-FFF2-40B4-BE49-F238E27FC236}">
                  <a16:creationId xmlns:a16="http://schemas.microsoft.com/office/drawing/2014/main" id="{64E2638D-70B9-88B7-DB03-6B7648142F31}"/>
                </a:ext>
              </a:extLst>
            </p:cNvPr>
            <p:cNvSpPr/>
            <p:nvPr/>
          </p:nvSpPr>
          <p:spPr>
            <a:xfrm>
              <a:off x="2205208" y="2988552"/>
              <a:ext cx="1458824" cy="458876"/>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Postulación a licitaciones</a:t>
              </a:r>
            </a:p>
          </p:txBody>
        </p:sp>
        <p:sp>
          <p:nvSpPr>
            <p:cNvPr id="41" name="Rectángulo redondeado 20">
              <a:extLst>
                <a:ext uri="{FF2B5EF4-FFF2-40B4-BE49-F238E27FC236}">
                  <a16:creationId xmlns:a16="http://schemas.microsoft.com/office/drawing/2014/main" id="{2CE60F46-A1AD-8FD7-6ACC-6760A31C3575}"/>
                </a:ext>
              </a:extLst>
            </p:cNvPr>
            <p:cNvSpPr/>
            <p:nvPr/>
          </p:nvSpPr>
          <p:spPr>
            <a:xfrm>
              <a:off x="2244892" y="3031238"/>
              <a:ext cx="1377867" cy="377505"/>
            </a:xfrm>
            <a:prstGeom prst="roundRect">
              <a:avLst/>
            </a:prstGeom>
            <a:noFill/>
            <a:ln w="66675" cmpd="sng">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endParaRPr lang="es-ES" sz="1200" b="1" dirty="0">
                <a:solidFill>
                  <a:srgbClr val="000000"/>
                </a:solidFill>
              </a:endParaRPr>
            </a:p>
          </p:txBody>
        </p:sp>
        <p:sp>
          <p:nvSpPr>
            <p:cNvPr id="10" name="AutoShape 5">
              <a:extLst>
                <a:ext uri="{FF2B5EF4-FFF2-40B4-BE49-F238E27FC236}">
                  <a16:creationId xmlns:a16="http://schemas.microsoft.com/office/drawing/2014/main" id="{33DF6B7C-7C96-E420-1E4D-B97CF729BAD7}"/>
                </a:ext>
              </a:extLst>
            </p:cNvPr>
            <p:cNvSpPr>
              <a:spLocks noChangeArrowheads="1"/>
            </p:cNvSpPr>
            <p:nvPr/>
          </p:nvSpPr>
          <p:spPr bwMode="auto">
            <a:xfrm>
              <a:off x="16177" y="2283640"/>
              <a:ext cx="9099000" cy="2157602"/>
            </a:xfrm>
            <a:prstGeom prst="roundRect">
              <a:avLst>
                <a:gd name="adj" fmla="val 1920"/>
              </a:avLst>
            </a:prstGeom>
            <a:noFill/>
            <a:ln w="25400">
              <a:solidFill>
                <a:schemeClr val="accent5"/>
              </a:solidFill>
              <a:round/>
              <a:headEnd/>
              <a:tailEnd/>
            </a:ln>
          </p:spPr>
          <p:txBody>
            <a:bodyPr vert="vert270" lIns="13500"/>
            <a:lstStyle/>
            <a:p>
              <a:pPr algn="ctr">
                <a:defRPr/>
              </a:pPr>
              <a:r>
                <a:rPr lang="es-ES" altLang="es-ES_tradnl" sz="1050" b="1" dirty="0">
                  <a:solidFill>
                    <a:srgbClr val="000000">
                      <a:lumMod val="75000"/>
                      <a:lumOff val="25000"/>
                    </a:srgbClr>
                  </a:solidFill>
                  <a:latin typeface="Arial Narrow" panose="020B0606020202030204" pitchFamily="34" charset="0"/>
                </a:rPr>
                <a:t>Procesos</a:t>
              </a:r>
            </a:p>
          </p:txBody>
        </p:sp>
        <p:sp>
          <p:nvSpPr>
            <p:cNvPr id="7" name="AutoShape 5">
              <a:extLst>
                <a:ext uri="{FF2B5EF4-FFF2-40B4-BE49-F238E27FC236}">
                  <a16:creationId xmlns:a16="http://schemas.microsoft.com/office/drawing/2014/main" id="{73157603-1A8C-279E-0C08-5D595F9C5EA0}"/>
                </a:ext>
              </a:extLst>
            </p:cNvPr>
            <p:cNvSpPr>
              <a:spLocks noChangeArrowheads="1"/>
            </p:cNvSpPr>
            <p:nvPr/>
          </p:nvSpPr>
          <p:spPr bwMode="auto">
            <a:xfrm>
              <a:off x="16177" y="860874"/>
              <a:ext cx="9099000" cy="546397"/>
            </a:xfrm>
            <a:prstGeom prst="roundRect">
              <a:avLst>
                <a:gd name="adj" fmla="val 6153"/>
              </a:avLst>
            </a:prstGeom>
            <a:noFill/>
            <a:ln w="25400">
              <a:solidFill>
                <a:schemeClr val="accent5"/>
              </a:solidFill>
              <a:round/>
              <a:headEnd/>
              <a:tailEnd/>
            </a:ln>
          </p:spPr>
          <p:txBody>
            <a:bodyPr vert="vert270" lIns="13500"/>
            <a:lstStyle>
              <a:lvl1pPr algn="just">
                <a:spcBef>
                  <a:spcPct val="20000"/>
                </a:spcBef>
                <a:buClr>
                  <a:srgbClr val="FF9900"/>
                </a:buClr>
                <a:buFont typeface="Wingdings" panose="05000000000000000000" pitchFamily="2" charset="2"/>
                <a:buChar char="Ü"/>
                <a:defRPr sz="2000">
                  <a:solidFill>
                    <a:schemeClr val="tx1"/>
                  </a:solidFill>
                  <a:latin typeface="Tahoma" panose="020B0604030504040204" pitchFamily="34" charset="0"/>
                </a:defRPr>
              </a:lvl1pPr>
              <a:lvl2pPr marL="742950" indent="-285750" algn="just">
                <a:spcBef>
                  <a:spcPct val="20000"/>
                </a:spcBef>
                <a:buClr>
                  <a:srgbClr val="FF9900"/>
                </a:buClr>
                <a:buFont typeface="Wingdings" panose="05000000000000000000" pitchFamily="2" charset="2"/>
                <a:buChar char="ü"/>
                <a:defRPr>
                  <a:solidFill>
                    <a:schemeClr val="tx1"/>
                  </a:solidFill>
                  <a:latin typeface="Tahoma" panose="020B0604030504040204" pitchFamily="34" charset="0"/>
                </a:defRPr>
              </a:lvl2pPr>
              <a:lvl3pPr marL="1143000" indent="-228600" algn="just">
                <a:spcBef>
                  <a:spcPct val="20000"/>
                </a:spcBef>
                <a:buClr>
                  <a:srgbClr val="FF9900"/>
                </a:buClr>
                <a:buChar char="•"/>
                <a:defRPr sz="1600">
                  <a:solidFill>
                    <a:schemeClr val="tx1"/>
                  </a:solidFill>
                  <a:latin typeface="Tahoma" panose="020B0604030504040204" pitchFamily="34" charset="0"/>
                </a:defRPr>
              </a:lvl3pPr>
              <a:lvl4pPr marL="1600200" indent="-228600" algn="just">
                <a:spcBef>
                  <a:spcPct val="20000"/>
                </a:spcBef>
                <a:buClr>
                  <a:srgbClr val="FF9900"/>
                </a:buClr>
                <a:buSzPct val="70000"/>
                <a:buChar char="o"/>
                <a:defRPr sz="1400">
                  <a:solidFill>
                    <a:schemeClr val="tx1"/>
                  </a:solidFill>
                  <a:latin typeface="Tahoma" panose="020B0604030504040204" pitchFamily="34" charset="0"/>
                </a:defRPr>
              </a:lvl4pPr>
              <a:lvl5pPr marL="2057400" indent="-228600" algn="just">
                <a:spcBef>
                  <a:spcPct val="20000"/>
                </a:spcBef>
                <a:buClr>
                  <a:srgbClr val="FF9900"/>
                </a:buClr>
                <a:buFont typeface="Wingdings" panose="05000000000000000000" pitchFamily="2" charset="2"/>
                <a:buChar char="Ü"/>
                <a:defRPr sz="1400">
                  <a:solidFill>
                    <a:schemeClr val="tx1"/>
                  </a:solidFill>
                  <a:latin typeface="Tahoma" panose="020B0604030504040204" pitchFamily="34" charset="0"/>
                </a:defRPr>
              </a:lvl5pPr>
              <a:lvl6pPr marL="25146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6pPr>
              <a:lvl7pPr marL="29718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7pPr>
              <a:lvl8pPr marL="34290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8pPr>
              <a:lvl9pPr marL="38862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9pPr>
            </a:lstStyle>
            <a:p>
              <a:pPr algn="ctr" eaLnBrk="1" hangingPunct="1">
                <a:spcBef>
                  <a:spcPct val="0"/>
                </a:spcBef>
                <a:buClrTx/>
                <a:buFontTx/>
                <a:buNone/>
                <a:defRPr/>
              </a:pPr>
              <a:r>
                <a:rPr lang="es-MX" altLang="es-ES_tradnl" sz="1050" b="1" dirty="0">
                  <a:solidFill>
                    <a:srgbClr val="000000">
                      <a:lumMod val="75000"/>
                      <a:lumOff val="25000"/>
                    </a:srgbClr>
                  </a:solidFill>
                  <a:latin typeface="Arial Narrow" panose="020B0606020202030204" pitchFamily="34" charset="0"/>
                </a:rPr>
                <a:t>Misión</a:t>
              </a:r>
              <a:endParaRPr lang="es-ES_tradnl" altLang="es-ES_tradnl" sz="1050" b="1" dirty="0">
                <a:solidFill>
                  <a:srgbClr val="000000">
                    <a:lumMod val="75000"/>
                    <a:lumOff val="25000"/>
                  </a:srgbClr>
                </a:solidFill>
                <a:latin typeface="Arial Narrow" panose="020B0606020202030204" pitchFamily="34" charset="0"/>
              </a:endParaRPr>
            </a:p>
          </p:txBody>
        </p:sp>
        <p:sp>
          <p:nvSpPr>
            <p:cNvPr id="9" name="AutoShape 5">
              <a:extLst>
                <a:ext uri="{FF2B5EF4-FFF2-40B4-BE49-F238E27FC236}">
                  <a16:creationId xmlns:a16="http://schemas.microsoft.com/office/drawing/2014/main" id="{215FE794-E274-4166-0937-C8D96F30ABCC}"/>
                </a:ext>
              </a:extLst>
            </p:cNvPr>
            <p:cNvSpPr>
              <a:spLocks noChangeArrowheads="1"/>
            </p:cNvSpPr>
            <p:nvPr/>
          </p:nvSpPr>
          <p:spPr bwMode="auto">
            <a:xfrm>
              <a:off x="16177" y="1404692"/>
              <a:ext cx="9099000" cy="878948"/>
            </a:xfrm>
            <a:prstGeom prst="roundRect">
              <a:avLst>
                <a:gd name="adj" fmla="val 5119"/>
              </a:avLst>
            </a:prstGeom>
            <a:noFill/>
            <a:ln w="25400">
              <a:solidFill>
                <a:schemeClr val="accent5"/>
              </a:solidFill>
              <a:round/>
              <a:headEnd/>
              <a:tailEnd/>
            </a:ln>
          </p:spPr>
          <p:txBody>
            <a:bodyPr vert="vert270" lIns="13500"/>
            <a:lstStyle/>
            <a:p>
              <a:pPr algn="ctr">
                <a:defRPr/>
              </a:pPr>
              <a:r>
                <a:rPr lang="es-ES" altLang="es-ES_tradnl" sz="1050" b="1" dirty="0">
                  <a:solidFill>
                    <a:srgbClr val="000000">
                      <a:lumMod val="75000"/>
                      <a:lumOff val="25000"/>
                    </a:srgbClr>
                  </a:solidFill>
                  <a:latin typeface="Arial Narrow" panose="020B0606020202030204" pitchFamily="34" charset="0"/>
                </a:rPr>
                <a:t>Actores</a:t>
              </a:r>
            </a:p>
          </p:txBody>
        </p:sp>
        <p:sp>
          <p:nvSpPr>
            <p:cNvPr id="11" name="AutoShape 5">
              <a:extLst>
                <a:ext uri="{FF2B5EF4-FFF2-40B4-BE49-F238E27FC236}">
                  <a16:creationId xmlns:a16="http://schemas.microsoft.com/office/drawing/2014/main" id="{16754180-7508-C689-0989-8FA96B7FAD76}"/>
                </a:ext>
              </a:extLst>
            </p:cNvPr>
            <p:cNvSpPr>
              <a:spLocks noChangeArrowheads="1"/>
            </p:cNvSpPr>
            <p:nvPr/>
          </p:nvSpPr>
          <p:spPr bwMode="auto">
            <a:xfrm>
              <a:off x="16177" y="4431917"/>
              <a:ext cx="9099000" cy="1537992"/>
            </a:xfrm>
            <a:prstGeom prst="roundRect">
              <a:avLst>
                <a:gd name="adj" fmla="val 3490"/>
              </a:avLst>
            </a:prstGeom>
            <a:noFill/>
            <a:ln w="25400">
              <a:solidFill>
                <a:schemeClr val="accent5"/>
              </a:solidFill>
              <a:round/>
              <a:headEnd/>
              <a:tailEnd/>
            </a:ln>
          </p:spPr>
          <p:txBody>
            <a:bodyPr vert="vert270" lIns="13500"/>
            <a:lstStyle/>
            <a:p>
              <a:pPr algn="ctr">
                <a:defRPr/>
              </a:pPr>
              <a:r>
                <a:rPr lang="es-ES" altLang="es-ES_tradnl" sz="1050" b="1" dirty="0">
                  <a:solidFill>
                    <a:srgbClr val="000000">
                      <a:lumMod val="75000"/>
                      <a:lumOff val="25000"/>
                    </a:srgbClr>
                  </a:solidFill>
                  <a:latin typeface="Arial Narrow" panose="020B0606020202030204" pitchFamily="34" charset="0"/>
                </a:rPr>
                <a:t>Personas y Organización</a:t>
              </a:r>
            </a:p>
          </p:txBody>
        </p:sp>
        <p:sp>
          <p:nvSpPr>
            <p:cNvPr id="13323" name="Line 30">
              <a:extLst>
                <a:ext uri="{FF2B5EF4-FFF2-40B4-BE49-F238E27FC236}">
                  <a16:creationId xmlns:a16="http://schemas.microsoft.com/office/drawing/2014/main" id="{AA282AFD-A733-C89C-E82B-4EE55A6C9999}"/>
                </a:ext>
              </a:extLst>
            </p:cNvPr>
            <p:cNvSpPr>
              <a:spLocks noChangeShapeType="1"/>
            </p:cNvSpPr>
            <p:nvPr/>
          </p:nvSpPr>
          <p:spPr bwMode="auto">
            <a:xfrm>
              <a:off x="16177" y="2288535"/>
              <a:ext cx="9072000" cy="7017"/>
            </a:xfrm>
            <a:prstGeom prst="line">
              <a:avLst/>
            </a:prstGeom>
            <a:noFill/>
            <a:ln w="508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18" name="Rectángulo redondeado 17">
              <a:extLst>
                <a:ext uri="{FF2B5EF4-FFF2-40B4-BE49-F238E27FC236}">
                  <a16:creationId xmlns:a16="http://schemas.microsoft.com/office/drawing/2014/main" id="{F7AD91BF-29FA-ECDB-EC91-3BF189305ECD}"/>
                </a:ext>
              </a:extLst>
            </p:cNvPr>
            <p:cNvSpPr/>
            <p:nvPr/>
          </p:nvSpPr>
          <p:spPr>
            <a:xfrm>
              <a:off x="5349855" y="3160630"/>
              <a:ext cx="1790592" cy="401517"/>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fidelización de aliados</a:t>
              </a:r>
            </a:p>
          </p:txBody>
        </p:sp>
        <p:sp>
          <p:nvSpPr>
            <p:cNvPr id="38" name="Rectángulo redondeado 37">
              <a:extLst>
                <a:ext uri="{FF2B5EF4-FFF2-40B4-BE49-F238E27FC236}">
                  <a16:creationId xmlns:a16="http://schemas.microsoft.com/office/drawing/2014/main" id="{C6D9307F-B21D-C296-5E00-8ABC5153A8CC}"/>
                </a:ext>
              </a:extLst>
            </p:cNvPr>
            <p:cNvSpPr/>
            <p:nvPr/>
          </p:nvSpPr>
          <p:spPr>
            <a:xfrm>
              <a:off x="7311886" y="3726221"/>
              <a:ext cx="1701697" cy="413522"/>
            </a:xfrm>
            <a:prstGeom prst="round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Comunicaciones Externas e Internas</a:t>
              </a:r>
            </a:p>
          </p:txBody>
        </p:sp>
        <p:sp>
          <p:nvSpPr>
            <p:cNvPr id="42" name="Rectángulo redondeado 41">
              <a:extLst>
                <a:ext uri="{FF2B5EF4-FFF2-40B4-BE49-F238E27FC236}">
                  <a16:creationId xmlns:a16="http://schemas.microsoft.com/office/drawing/2014/main" id="{7767105C-416A-412D-ACE5-D52EB5B6CECC}"/>
                </a:ext>
              </a:extLst>
            </p:cNvPr>
            <p:cNvSpPr/>
            <p:nvPr/>
          </p:nvSpPr>
          <p:spPr>
            <a:xfrm>
              <a:off x="319372" y="2988552"/>
              <a:ext cx="1755669" cy="566924"/>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100" b="1" dirty="0">
                  <a:solidFill>
                    <a:srgbClr val="000000"/>
                  </a:solidFill>
                </a:rPr>
                <a:t>Gestión del conocimiento para modelos de intervención</a:t>
              </a:r>
            </a:p>
          </p:txBody>
        </p:sp>
        <p:sp>
          <p:nvSpPr>
            <p:cNvPr id="45" name="Rectángulo redondeado 44">
              <a:extLst>
                <a:ext uri="{FF2B5EF4-FFF2-40B4-BE49-F238E27FC236}">
                  <a16:creationId xmlns:a16="http://schemas.microsoft.com/office/drawing/2014/main" id="{73264CD0-9474-2A43-2DB1-4B6F1390CCC7}"/>
                </a:ext>
              </a:extLst>
            </p:cNvPr>
            <p:cNvSpPr/>
            <p:nvPr/>
          </p:nvSpPr>
          <p:spPr>
            <a:xfrm>
              <a:off x="5349855" y="3738227"/>
              <a:ext cx="1790592" cy="401516"/>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actividades de extensión</a:t>
              </a:r>
            </a:p>
          </p:txBody>
        </p:sp>
        <p:sp>
          <p:nvSpPr>
            <p:cNvPr id="53" name="Rectángulo redondeado 52">
              <a:extLst>
                <a:ext uri="{FF2B5EF4-FFF2-40B4-BE49-F238E27FC236}">
                  <a16:creationId xmlns:a16="http://schemas.microsoft.com/office/drawing/2014/main" id="{5F39CCC8-B11E-BFDC-5358-54A533DEC3D1}"/>
                </a:ext>
              </a:extLst>
            </p:cNvPr>
            <p:cNvSpPr/>
            <p:nvPr/>
          </p:nvSpPr>
          <p:spPr>
            <a:xfrm>
              <a:off x="3740227" y="2988552"/>
              <a:ext cx="1457237" cy="458876"/>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Cierre </a:t>
              </a:r>
              <a:r>
                <a:rPr lang="es-ES" sz="1200" b="1">
                  <a:solidFill>
                    <a:srgbClr val="000000">
                      <a:lumMod val="50000"/>
                      <a:lumOff val="50000"/>
                    </a:srgbClr>
                  </a:solidFill>
                </a:rPr>
                <a:t>de programas</a:t>
              </a:r>
              <a:endParaRPr lang="es-ES" sz="1200" b="1" dirty="0">
                <a:solidFill>
                  <a:srgbClr val="000000">
                    <a:lumMod val="50000"/>
                    <a:lumOff val="50000"/>
                  </a:srgbClr>
                </a:solidFill>
              </a:endParaRPr>
            </a:p>
          </p:txBody>
        </p:sp>
        <p:sp>
          <p:nvSpPr>
            <p:cNvPr id="55" name="Rectángulo redondeado 54">
              <a:extLst>
                <a:ext uri="{FF2B5EF4-FFF2-40B4-BE49-F238E27FC236}">
                  <a16:creationId xmlns:a16="http://schemas.microsoft.com/office/drawing/2014/main" id="{3FAC3A74-58BD-D2E6-4561-E92B5D060CEE}"/>
                </a:ext>
              </a:extLst>
            </p:cNvPr>
            <p:cNvSpPr/>
            <p:nvPr/>
          </p:nvSpPr>
          <p:spPr>
            <a:xfrm>
              <a:off x="2205208" y="2417625"/>
              <a:ext cx="1457237" cy="458876"/>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Implementación de programas</a:t>
              </a:r>
            </a:p>
          </p:txBody>
        </p:sp>
        <p:sp>
          <p:nvSpPr>
            <p:cNvPr id="56" name="Rectángulo redondeado 55">
              <a:extLst>
                <a:ext uri="{FF2B5EF4-FFF2-40B4-BE49-F238E27FC236}">
                  <a16:creationId xmlns:a16="http://schemas.microsoft.com/office/drawing/2014/main" id="{7B4E68D4-1380-0247-93F3-EE4ECACAE8AC}"/>
                </a:ext>
              </a:extLst>
            </p:cNvPr>
            <p:cNvSpPr/>
            <p:nvPr/>
          </p:nvSpPr>
          <p:spPr>
            <a:xfrm>
              <a:off x="219365" y="1471861"/>
              <a:ext cx="952442" cy="728332"/>
            </a:xfrm>
            <a:prstGeom prst="roundRect">
              <a:avLst>
                <a:gd name="adj" fmla="val 8637"/>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err="1">
                  <a:solidFill>
                    <a:srgbClr val="000000"/>
                  </a:solidFill>
                </a:rPr>
                <a:t>Org</a:t>
              </a:r>
              <a:r>
                <a:rPr lang="es-ES" sz="1200" b="1" dirty="0">
                  <a:solidFill>
                    <a:srgbClr val="000000"/>
                  </a:solidFill>
                </a:rPr>
                <a:t>. de </a:t>
              </a:r>
              <a:r>
                <a:rPr lang="es-ES" sz="1200" b="1" dirty="0" err="1">
                  <a:solidFill>
                    <a:srgbClr val="000000"/>
                  </a:solidFill>
                </a:rPr>
                <a:t>Adm</a:t>
              </a:r>
              <a:r>
                <a:rPr lang="es-ES" sz="1200" b="1" dirty="0">
                  <a:solidFill>
                    <a:srgbClr val="000000"/>
                  </a:solidFill>
                </a:rPr>
                <a:t>. del Estado</a:t>
              </a:r>
            </a:p>
          </p:txBody>
        </p:sp>
        <p:sp>
          <p:nvSpPr>
            <p:cNvPr id="57" name="Rectángulo redondeado 56">
              <a:extLst>
                <a:ext uri="{FF2B5EF4-FFF2-40B4-BE49-F238E27FC236}">
                  <a16:creationId xmlns:a16="http://schemas.microsoft.com/office/drawing/2014/main" id="{C386FEB9-3F9E-4396-2780-05992A627377}"/>
                </a:ext>
              </a:extLst>
            </p:cNvPr>
            <p:cNvSpPr/>
            <p:nvPr/>
          </p:nvSpPr>
          <p:spPr>
            <a:xfrm>
              <a:off x="6026089" y="1471861"/>
              <a:ext cx="973079" cy="728332"/>
            </a:xfrm>
            <a:prstGeom prst="roundRect">
              <a:avLst>
                <a:gd name="adj" fmla="val 715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Medios de comunicación</a:t>
              </a:r>
            </a:p>
          </p:txBody>
        </p:sp>
        <p:sp>
          <p:nvSpPr>
            <p:cNvPr id="58" name="Rectángulo redondeado 57">
              <a:extLst>
                <a:ext uri="{FF2B5EF4-FFF2-40B4-BE49-F238E27FC236}">
                  <a16:creationId xmlns:a16="http://schemas.microsoft.com/office/drawing/2014/main" id="{88E463FF-D611-BEF2-A930-981D3FE34AA8}"/>
                </a:ext>
              </a:extLst>
            </p:cNvPr>
            <p:cNvSpPr/>
            <p:nvPr/>
          </p:nvSpPr>
          <p:spPr>
            <a:xfrm>
              <a:off x="3130664" y="1471861"/>
              <a:ext cx="884185" cy="728332"/>
            </a:xfrm>
            <a:prstGeom prst="roundRect">
              <a:avLst>
                <a:gd name="adj" fmla="val 863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Legisladores</a:t>
              </a:r>
            </a:p>
          </p:txBody>
        </p:sp>
        <p:sp>
          <p:nvSpPr>
            <p:cNvPr id="60" name="Rectángulo redondeado 59">
              <a:extLst>
                <a:ext uri="{FF2B5EF4-FFF2-40B4-BE49-F238E27FC236}">
                  <a16:creationId xmlns:a16="http://schemas.microsoft.com/office/drawing/2014/main" id="{80FFEE31-B727-326F-E856-036FDAB34C08}"/>
                </a:ext>
              </a:extLst>
            </p:cNvPr>
            <p:cNvSpPr/>
            <p:nvPr/>
          </p:nvSpPr>
          <p:spPr>
            <a:xfrm>
              <a:off x="1206730" y="1471861"/>
              <a:ext cx="917520" cy="728332"/>
            </a:xfrm>
            <a:prstGeom prst="roundRect">
              <a:avLst>
                <a:gd name="adj" fmla="val 10598"/>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Niños y adolescentes</a:t>
              </a:r>
            </a:p>
          </p:txBody>
        </p:sp>
        <p:sp>
          <p:nvSpPr>
            <p:cNvPr id="61" name="Rectángulo redondeado 60">
              <a:extLst>
                <a:ext uri="{FF2B5EF4-FFF2-40B4-BE49-F238E27FC236}">
                  <a16:creationId xmlns:a16="http://schemas.microsoft.com/office/drawing/2014/main" id="{CE10ED42-83D7-901E-6280-FD590DCD74DF}"/>
                </a:ext>
              </a:extLst>
            </p:cNvPr>
            <p:cNvSpPr/>
            <p:nvPr/>
          </p:nvSpPr>
          <p:spPr>
            <a:xfrm>
              <a:off x="2168697" y="1471861"/>
              <a:ext cx="917520" cy="728332"/>
            </a:xfrm>
            <a:prstGeom prst="roundRect">
              <a:avLst>
                <a:gd name="adj" fmla="val 9451"/>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Adultos responsables y familias</a:t>
              </a:r>
            </a:p>
          </p:txBody>
        </p:sp>
        <p:sp>
          <p:nvSpPr>
            <p:cNvPr id="64" name="Rectángulo redondeado 63">
              <a:extLst>
                <a:ext uri="{FF2B5EF4-FFF2-40B4-BE49-F238E27FC236}">
                  <a16:creationId xmlns:a16="http://schemas.microsoft.com/office/drawing/2014/main" id="{3820E2CF-8AAE-2742-0234-7685E9372409}"/>
                </a:ext>
              </a:extLst>
            </p:cNvPr>
            <p:cNvSpPr/>
            <p:nvPr/>
          </p:nvSpPr>
          <p:spPr>
            <a:xfrm>
              <a:off x="4824424" y="1471861"/>
              <a:ext cx="1155630" cy="728332"/>
            </a:xfrm>
            <a:prstGeom prst="roundRect">
              <a:avLst>
                <a:gd name="adj" fmla="val 10598"/>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Empresas e instituciones culturales-deportivas</a:t>
              </a:r>
            </a:p>
          </p:txBody>
        </p:sp>
        <p:sp>
          <p:nvSpPr>
            <p:cNvPr id="67" name="Rectángulo redondeado 66">
              <a:extLst>
                <a:ext uri="{FF2B5EF4-FFF2-40B4-BE49-F238E27FC236}">
                  <a16:creationId xmlns:a16="http://schemas.microsoft.com/office/drawing/2014/main" id="{435279AE-FE06-A7E8-4049-DABCE045C4AA}"/>
                </a:ext>
              </a:extLst>
            </p:cNvPr>
            <p:cNvSpPr/>
            <p:nvPr/>
          </p:nvSpPr>
          <p:spPr>
            <a:xfrm>
              <a:off x="319372" y="2417625"/>
              <a:ext cx="1755669" cy="458876"/>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100" b="1" dirty="0">
                  <a:solidFill>
                    <a:srgbClr val="000000"/>
                  </a:solidFill>
                </a:rPr>
                <a:t>Diseño y Mejoramiento de modelos de intervención</a:t>
              </a:r>
            </a:p>
          </p:txBody>
        </p:sp>
        <p:sp>
          <p:nvSpPr>
            <p:cNvPr id="63" name="Rectángulo redondeado 62">
              <a:extLst>
                <a:ext uri="{FF2B5EF4-FFF2-40B4-BE49-F238E27FC236}">
                  <a16:creationId xmlns:a16="http://schemas.microsoft.com/office/drawing/2014/main" id="{1234E54B-59D5-2578-AB5B-4E5D206009F9}"/>
                </a:ext>
              </a:extLst>
            </p:cNvPr>
            <p:cNvSpPr/>
            <p:nvPr/>
          </p:nvSpPr>
          <p:spPr>
            <a:xfrm>
              <a:off x="7307124" y="3059250"/>
              <a:ext cx="1698522" cy="412188"/>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Incidencias en políticas públicas</a:t>
              </a:r>
            </a:p>
          </p:txBody>
        </p:sp>
        <p:sp>
          <p:nvSpPr>
            <p:cNvPr id="88" name="Rectángulo redondeado 87">
              <a:extLst>
                <a:ext uri="{FF2B5EF4-FFF2-40B4-BE49-F238E27FC236}">
                  <a16:creationId xmlns:a16="http://schemas.microsoft.com/office/drawing/2014/main" id="{48D246D0-F036-6645-6504-735DBFD69BFE}"/>
                </a:ext>
              </a:extLst>
            </p:cNvPr>
            <p:cNvSpPr/>
            <p:nvPr/>
          </p:nvSpPr>
          <p:spPr>
            <a:xfrm>
              <a:off x="744796" y="926279"/>
              <a:ext cx="7654462" cy="405518"/>
            </a:xfrm>
            <a:prstGeom prst="roundRect">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CL" sz="1600" b="1" dirty="0">
                  <a:solidFill>
                    <a:srgbClr val="000000"/>
                  </a:solidFill>
                </a:rPr>
                <a:t>Contribuir significativamente para cambiar la realidad de la niñez y adolescencia en situación </a:t>
              </a:r>
              <a:r>
                <a:rPr lang="es-CL" b="1" dirty="0">
                  <a:solidFill>
                    <a:srgbClr val="000000"/>
                  </a:solidFill>
                </a:rPr>
                <a:t>de vulnerabilidad</a:t>
              </a:r>
              <a:endParaRPr lang="es-ES" b="1" dirty="0">
                <a:solidFill>
                  <a:srgbClr val="FF0000"/>
                </a:solidFill>
              </a:endParaRPr>
            </a:p>
          </p:txBody>
        </p:sp>
        <p:sp>
          <p:nvSpPr>
            <p:cNvPr id="91" name="Rectángulo redondeado 90">
              <a:extLst>
                <a:ext uri="{FF2B5EF4-FFF2-40B4-BE49-F238E27FC236}">
                  <a16:creationId xmlns:a16="http://schemas.microsoft.com/office/drawing/2014/main" id="{1AB0BD3A-391E-0106-6D56-2F8B8A0E27FC}"/>
                </a:ext>
              </a:extLst>
            </p:cNvPr>
            <p:cNvSpPr/>
            <p:nvPr/>
          </p:nvSpPr>
          <p:spPr>
            <a:xfrm>
              <a:off x="7043615" y="1471861"/>
              <a:ext cx="917520" cy="728332"/>
            </a:xfrm>
            <a:prstGeom prst="roundRect">
              <a:avLst>
                <a:gd name="adj" fmla="val 863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Líderes de opinión</a:t>
              </a:r>
            </a:p>
          </p:txBody>
        </p:sp>
        <p:sp>
          <p:nvSpPr>
            <p:cNvPr id="92" name="Rectángulo redondeado 91">
              <a:extLst>
                <a:ext uri="{FF2B5EF4-FFF2-40B4-BE49-F238E27FC236}">
                  <a16:creationId xmlns:a16="http://schemas.microsoft.com/office/drawing/2014/main" id="{CC9B50E8-3D01-3301-5318-03E09CC146E0}"/>
                </a:ext>
              </a:extLst>
            </p:cNvPr>
            <p:cNvSpPr/>
            <p:nvPr/>
          </p:nvSpPr>
          <p:spPr>
            <a:xfrm>
              <a:off x="3740227" y="3559479"/>
              <a:ext cx="1457237" cy="458876"/>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acreditación</a:t>
              </a:r>
            </a:p>
          </p:txBody>
        </p:sp>
        <p:sp>
          <p:nvSpPr>
            <p:cNvPr id="50" name="Rectángulo redondeado 49">
              <a:extLst>
                <a:ext uri="{FF2B5EF4-FFF2-40B4-BE49-F238E27FC236}">
                  <a16:creationId xmlns:a16="http://schemas.microsoft.com/office/drawing/2014/main" id="{82E7DD3C-D3FE-2E34-8C1B-CFCDBB6D51BE}"/>
                </a:ext>
              </a:extLst>
            </p:cNvPr>
            <p:cNvSpPr/>
            <p:nvPr/>
          </p:nvSpPr>
          <p:spPr>
            <a:xfrm>
              <a:off x="2897316" y="5046822"/>
              <a:ext cx="2430315" cy="405518"/>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Riesgos físicos y psicosociales</a:t>
              </a:r>
            </a:p>
          </p:txBody>
        </p:sp>
        <p:sp>
          <p:nvSpPr>
            <p:cNvPr id="52" name="Rectángulo redondeado 51">
              <a:extLst>
                <a:ext uri="{FF2B5EF4-FFF2-40B4-BE49-F238E27FC236}">
                  <a16:creationId xmlns:a16="http://schemas.microsoft.com/office/drawing/2014/main" id="{22DB5B23-E13F-BD1D-2D7A-8BEFA97D4959}"/>
                </a:ext>
              </a:extLst>
            </p:cNvPr>
            <p:cNvSpPr/>
            <p:nvPr/>
          </p:nvSpPr>
          <p:spPr>
            <a:xfrm>
              <a:off x="7311886" y="4562602"/>
              <a:ext cx="1698522" cy="362832"/>
            </a:xfrm>
            <a:prstGeom prst="round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Gestión de </a:t>
              </a:r>
              <a:r>
                <a:rPr lang="es-ES" sz="1200" b="1">
                  <a:solidFill>
                    <a:srgbClr val="000000"/>
                  </a:solidFill>
                </a:rPr>
                <a:t>la Infraestructura</a:t>
              </a:r>
              <a:endParaRPr lang="es-ES" sz="1200" b="1" dirty="0">
                <a:solidFill>
                  <a:srgbClr val="000000"/>
                </a:solidFill>
              </a:endParaRPr>
            </a:p>
          </p:txBody>
        </p:sp>
        <p:sp>
          <p:nvSpPr>
            <p:cNvPr id="62" name="Rectángulo redondeado 61">
              <a:extLst>
                <a:ext uri="{FF2B5EF4-FFF2-40B4-BE49-F238E27FC236}">
                  <a16:creationId xmlns:a16="http://schemas.microsoft.com/office/drawing/2014/main" id="{836662A4-31E5-F8D0-052B-DF9211F00DC5}"/>
                </a:ext>
              </a:extLst>
            </p:cNvPr>
            <p:cNvSpPr/>
            <p:nvPr/>
          </p:nvSpPr>
          <p:spPr>
            <a:xfrm>
              <a:off x="7303949" y="5046822"/>
              <a:ext cx="1698522" cy="405518"/>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Administración de Rec. Financieros</a:t>
              </a:r>
            </a:p>
          </p:txBody>
        </p:sp>
        <p:sp>
          <p:nvSpPr>
            <p:cNvPr id="65" name="Rectángulo redondeado 64">
              <a:extLst>
                <a:ext uri="{FF2B5EF4-FFF2-40B4-BE49-F238E27FC236}">
                  <a16:creationId xmlns:a16="http://schemas.microsoft.com/office/drawing/2014/main" id="{4A191D30-42C1-BC2E-3434-9E8B242D7C2E}"/>
                </a:ext>
              </a:extLst>
            </p:cNvPr>
            <p:cNvSpPr/>
            <p:nvPr/>
          </p:nvSpPr>
          <p:spPr>
            <a:xfrm>
              <a:off x="386043" y="4562602"/>
              <a:ext cx="2430315" cy="40551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Desarrollo cultura interna y buen clima </a:t>
              </a:r>
            </a:p>
          </p:txBody>
        </p:sp>
        <p:sp>
          <p:nvSpPr>
            <p:cNvPr id="66" name="Rectángulo redondeado 65">
              <a:extLst>
                <a:ext uri="{FF2B5EF4-FFF2-40B4-BE49-F238E27FC236}">
                  <a16:creationId xmlns:a16="http://schemas.microsoft.com/office/drawing/2014/main" id="{17E6E531-8B42-25AE-FFD2-7304165C9BAF}"/>
                </a:ext>
              </a:extLst>
            </p:cNvPr>
            <p:cNvSpPr/>
            <p:nvPr/>
          </p:nvSpPr>
          <p:spPr>
            <a:xfrm>
              <a:off x="2897316" y="4562602"/>
              <a:ext cx="2430315" cy="40551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Mejora del desempeño profesional</a:t>
              </a:r>
            </a:p>
          </p:txBody>
        </p:sp>
        <p:sp>
          <p:nvSpPr>
            <p:cNvPr id="70" name="Rectángulo redondeado 69">
              <a:extLst>
                <a:ext uri="{FF2B5EF4-FFF2-40B4-BE49-F238E27FC236}">
                  <a16:creationId xmlns:a16="http://schemas.microsoft.com/office/drawing/2014/main" id="{CF31B9A2-940E-F343-5B3C-5C75F422D049}"/>
                </a:ext>
              </a:extLst>
            </p:cNvPr>
            <p:cNvSpPr/>
            <p:nvPr/>
          </p:nvSpPr>
          <p:spPr>
            <a:xfrm>
              <a:off x="384455" y="5046822"/>
              <a:ext cx="2430316" cy="40551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Selección, Inducción y Retención de Colaboradores</a:t>
              </a:r>
            </a:p>
          </p:txBody>
        </p:sp>
        <p:sp>
          <p:nvSpPr>
            <p:cNvPr id="72" name="Rectángulo redondeado 71">
              <a:extLst>
                <a:ext uri="{FF2B5EF4-FFF2-40B4-BE49-F238E27FC236}">
                  <a16:creationId xmlns:a16="http://schemas.microsoft.com/office/drawing/2014/main" id="{BE14C022-3AAB-0A21-3E1D-7595A2C70DBC}"/>
                </a:ext>
              </a:extLst>
            </p:cNvPr>
            <p:cNvSpPr/>
            <p:nvPr/>
          </p:nvSpPr>
          <p:spPr>
            <a:xfrm>
              <a:off x="5410176" y="5046822"/>
              <a:ext cx="1811229" cy="405518"/>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Control </a:t>
              </a:r>
              <a:r>
                <a:rPr lang="es-ES" sz="1200" b="1">
                  <a:solidFill>
                    <a:srgbClr val="000000">
                      <a:lumMod val="50000"/>
                      <a:lumOff val="50000"/>
                    </a:srgbClr>
                  </a:solidFill>
                </a:rPr>
                <a:t>de Gestión</a:t>
              </a:r>
              <a:endParaRPr lang="es-ES" sz="1200" b="1" dirty="0">
                <a:solidFill>
                  <a:srgbClr val="000000">
                    <a:lumMod val="50000"/>
                    <a:lumOff val="50000"/>
                  </a:srgbClr>
                </a:solidFill>
              </a:endParaRPr>
            </a:p>
          </p:txBody>
        </p:sp>
        <p:sp>
          <p:nvSpPr>
            <p:cNvPr id="75" name="Rectángulo redondeado 74">
              <a:extLst>
                <a:ext uri="{FF2B5EF4-FFF2-40B4-BE49-F238E27FC236}">
                  <a16:creationId xmlns:a16="http://schemas.microsoft.com/office/drawing/2014/main" id="{3679C55E-DB76-394B-DA1F-A813BE901921}"/>
                </a:ext>
              </a:extLst>
            </p:cNvPr>
            <p:cNvSpPr/>
            <p:nvPr/>
          </p:nvSpPr>
          <p:spPr>
            <a:xfrm>
              <a:off x="5410176" y="4562602"/>
              <a:ext cx="1811229" cy="362832"/>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Gestión </a:t>
              </a:r>
              <a:r>
                <a:rPr lang="es-ES" sz="1200" b="1">
                  <a:solidFill>
                    <a:srgbClr val="000000"/>
                  </a:solidFill>
                </a:rPr>
                <a:t>de T.I.</a:t>
              </a:r>
              <a:endParaRPr lang="es-ES" sz="1200" b="1" dirty="0">
                <a:solidFill>
                  <a:srgbClr val="000000"/>
                </a:solidFill>
              </a:endParaRPr>
            </a:p>
          </p:txBody>
        </p:sp>
        <p:sp>
          <p:nvSpPr>
            <p:cNvPr id="69" name="Rectángulo redondeado 68">
              <a:extLst>
                <a:ext uri="{FF2B5EF4-FFF2-40B4-BE49-F238E27FC236}">
                  <a16:creationId xmlns:a16="http://schemas.microsoft.com/office/drawing/2014/main" id="{A86EB470-05FE-9007-5964-619A6886CE5F}"/>
                </a:ext>
              </a:extLst>
            </p:cNvPr>
            <p:cNvSpPr/>
            <p:nvPr/>
          </p:nvSpPr>
          <p:spPr>
            <a:xfrm>
              <a:off x="8005582" y="1471861"/>
              <a:ext cx="1068322" cy="728332"/>
            </a:xfrm>
            <a:prstGeom prst="roundRect">
              <a:avLst>
                <a:gd name="adj" fmla="val 5601"/>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Organismos internacionales e instituciones académicas</a:t>
              </a:r>
            </a:p>
          </p:txBody>
        </p:sp>
        <p:sp>
          <p:nvSpPr>
            <p:cNvPr id="46" name="Rectángulo redondeado 45">
              <a:extLst>
                <a:ext uri="{FF2B5EF4-FFF2-40B4-BE49-F238E27FC236}">
                  <a16:creationId xmlns:a16="http://schemas.microsoft.com/office/drawing/2014/main" id="{F30E4C7C-21CB-59E7-C49F-90FD8BCFCA26}"/>
                </a:ext>
              </a:extLst>
            </p:cNvPr>
            <p:cNvSpPr/>
            <p:nvPr/>
          </p:nvSpPr>
          <p:spPr>
            <a:xfrm>
              <a:off x="4043422" y="1462524"/>
              <a:ext cx="747667" cy="729665"/>
            </a:xfrm>
            <a:prstGeom prst="roundRect">
              <a:avLst>
                <a:gd name="adj" fmla="val 863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a:solidFill>
                    <a:srgbClr val="000000"/>
                  </a:solidFill>
                </a:rPr>
                <a:t>Otras OCAS</a:t>
              </a:r>
              <a:endParaRPr lang="es-ES" sz="1200" b="1" dirty="0">
                <a:solidFill>
                  <a:srgbClr val="000000"/>
                </a:solidFill>
              </a:endParaRPr>
            </a:p>
          </p:txBody>
        </p:sp>
        <p:sp>
          <p:nvSpPr>
            <p:cNvPr id="47" name="Rectángulo redondeado 46">
              <a:extLst>
                <a:ext uri="{FF2B5EF4-FFF2-40B4-BE49-F238E27FC236}">
                  <a16:creationId xmlns:a16="http://schemas.microsoft.com/office/drawing/2014/main" id="{491D7D56-FFF8-341D-E8FD-AE457EF822B5}"/>
                </a:ext>
              </a:extLst>
            </p:cNvPr>
            <p:cNvSpPr/>
            <p:nvPr/>
          </p:nvSpPr>
          <p:spPr>
            <a:xfrm>
              <a:off x="2205208" y="3558144"/>
              <a:ext cx="1457237" cy="458876"/>
            </a:xfrm>
            <a:prstGeom prst="round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Evaluación de Resultados</a:t>
              </a:r>
            </a:p>
          </p:txBody>
        </p:sp>
        <p:sp>
          <p:nvSpPr>
            <p:cNvPr id="104" name="Rectángulo 103">
              <a:extLst>
                <a:ext uri="{FF2B5EF4-FFF2-40B4-BE49-F238E27FC236}">
                  <a16:creationId xmlns:a16="http://schemas.microsoft.com/office/drawing/2014/main" id="{4F12A349-8EDD-07EA-FAD0-8F804555E1FE}"/>
                </a:ext>
              </a:extLst>
            </p:cNvPr>
            <p:cNvSpPr/>
            <p:nvPr/>
          </p:nvSpPr>
          <p:spPr>
            <a:xfrm>
              <a:off x="236827" y="5684446"/>
              <a:ext cx="1082610" cy="244112"/>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900" b="1" i="1" dirty="0">
                  <a:solidFill>
                    <a:srgbClr val="000000"/>
                  </a:solidFill>
                  <a:effectLst>
                    <a:outerShdw blurRad="38100" dist="38100" dir="2700000" algn="tl">
                      <a:srgbClr val="000000">
                        <a:alpha val="43137"/>
                      </a:srgbClr>
                    </a:outerShdw>
                  </a:effectLst>
                </a:rPr>
                <a:t>Priorización FCN</a:t>
              </a:r>
            </a:p>
          </p:txBody>
        </p:sp>
        <p:sp>
          <p:nvSpPr>
            <p:cNvPr id="2" name="Rectángulo 1">
              <a:extLst>
                <a:ext uri="{FF2B5EF4-FFF2-40B4-BE49-F238E27FC236}">
                  <a16:creationId xmlns:a16="http://schemas.microsoft.com/office/drawing/2014/main" id="{1C78191D-3556-7609-B6E2-F860366A0EB5}"/>
                </a:ext>
              </a:extLst>
            </p:cNvPr>
            <p:cNvSpPr/>
            <p:nvPr/>
          </p:nvSpPr>
          <p:spPr>
            <a:xfrm>
              <a:off x="4111679" y="770208"/>
              <a:ext cx="4573312" cy="1546038"/>
            </a:xfrm>
            <a:prstGeom prst="rect">
              <a:avLst/>
            </a:prstGeom>
            <a:solidFill>
              <a:schemeClr val="bg1"/>
            </a:solidFill>
            <a:ln>
              <a:solidFill>
                <a:schemeClr val="tx1"/>
              </a:solidFill>
            </a:ln>
          </p:spPr>
          <p:txBody>
            <a:bodyPr>
              <a:spAutoFit/>
            </a:bodyPr>
            <a:lstStyle/>
            <a:p>
              <a:pPr>
                <a:defRPr/>
              </a:pPr>
              <a:r>
                <a:rPr lang="es-ES" sz="1050" b="1" i="1" dirty="0">
                  <a:solidFill>
                    <a:srgbClr val="000000"/>
                  </a:solidFill>
                </a:rPr>
                <a:t>Objetivos Estratégicos:</a:t>
              </a:r>
            </a:p>
            <a:p>
              <a:pPr marL="257175" indent="-257175">
                <a:buFont typeface="+mj-lt"/>
                <a:buAutoNum type="arabicPeriod"/>
                <a:defRPr/>
              </a:pPr>
              <a:r>
                <a:rPr lang="es-ES" sz="1050" b="1" i="1" dirty="0">
                  <a:solidFill>
                    <a:srgbClr val="00B0F0"/>
                  </a:solidFill>
                </a:rPr>
                <a:t>Crecimiento orgánico, sostenible y con calidad.</a:t>
              </a:r>
            </a:p>
            <a:p>
              <a:pPr marL="257175" indent="-257175">
                <a:buFont typeface="+mj-lt"/>
                <a:buAutoNum type="arabicPeriod"/>
                <a:defRPr/>
              </a:pPr>
              <a:r>
                <a:rPr lang="es-ES" sz="1050" b="1" i="1" dirty="0">
                  <a:solidFill>
                    <a:srgbClr val="C00000"/>
                  </a:solidFill>
                </a:rPr>
                <a:t>Medición y mejora de los resultados de los programas a nivel de usuarios.</a:t>
              </a:r>
            </a:p>
            <a:p>
              <a:pPr marL="257175" indent="-257175">
                <a:buFont typeface="+mj-lt"/>
                <a:buAutoNum type="arabicPeriod"/>
                <a:defRPr/>
              </a:pPr>
              <a:r>
                <a:rPr lang="es-ES" sz="1050" b="1" i="1" dirty="0">
                  <a:solidFill>
                    <a:srgbClr val="7030A0"/>
                  </a:solidFill>
                </a:rPr>
                <a:t>Desarrollo de prácticas y ámbitos innovadores (prevención). </a:t>
              </a:r>
            </a:p>
            <a:p>
              <a:pPr marL="257175" indent="-257175">
                <a:buFont typeface="+mj-lt"/>
                <a:buAutoNum type="arabicPeriod"/>
                <a:defRPr/>
              </a:pPr>
              <a:r>
                <a:rPr lang="es-ES" sz="1050" b="1" i="1" dirty="0">
                  <a:solidFill>
                    <a:srgbClr val="00B050"/>
                  </a:solidFill>
                </a:rPr>
                <a:t>Desarrollo continuo de las personas y de su compromiso.</a:t>
              </a:r>
            </a:p>
            <a:p>
              <a:pPr marL="257175" indent="-257175">
                <a:buFont typeface="+mj-lt"/>
                <a:buAutoNum type="arabicPeriod"/>
                <a:defRPr/>
              </a:pPr>
              <a:r>
                <a:rPr lang="es-ES" sz="1050" b="1" i="1" dirty="0">
                  <a:solidFill>
                    <a:srgbClr val="002060"/>
                  </a:solidFill>
                </a:rPr>
                <a:t>Gestión del patrimonio institucional.</a:t>
              </a:r>
            </a:p>
            <a:p>
              <a:pPr marL="257175" indent="-257175">
                <a:buFont typeface="+mj-lt"/>
                <a:buAutoNum type="arabicPeriod"/>
                <a:defRPr/>
              </a:pPr>
              <a:r>
                <a:rPr lang="es-ES" sz="1050" b="1" i="1" dirty="0">
                  <a:solidFill>
                    <a:srgbClr val="333399"/>
                  </a:solidFill>
                </a:rPr>
                <a:t>Reputación corporativa y posicionamiento de la Fundación.</a:t>
              </a:r>
            </a:p>
            <a:p>
              <a:pPr marL="257175" indent="-257175">
                <a:buFont typeface="+mj-lt"/>
                <a:buAutoNum type="arabicPeriod"/>
                <a:defRPr/>
              </a:pPr>
              <a:r>
                <a:rPr lang="es-ES" sz="1050" b="1" i="1" dirty="0">
                  <a:solidFill>
                    <a:srgbClr val="FFFF00"/>
                  </a:solidFill>
                  <a:effectLst>
                    <a:outerShdw blurRad="38100" dist="38100" dir="2700000" algn="tl">
                      <a:srgbClr val="000000">
                        <a:alpha val="43137"/>
                      </a:srgbClr>
                    </a:outerShdw>
                  </a:effectLst>
                </a:rPr>
                <a:t>Incidencia en políticas públicas de niñez y adolescencia.</a:t>
              </a:r>
            </a:p>
          </p:txBody>
        </p:sp>
        <p:sp>
          <p:nvSpPr>
            <p:cNvPr id="44" name="Rectángulo redondeado 20">
              <a:extLst>
                <a:ext uri="{FF2B5EF4-FFF2-40B4-BE49-F238E27FC236}">
                  <a16:creationId xmlns:a16="http://schemas.microsoft.com/office/drawing/2014/main" id="{E122C293-163F-0016-1B86-5EFC227DE0D8}"/>
                </a:ext>
              </a:extLst>
            </p:cNvPr>
            <p:cNvSpPr/>
            <p:nvPr/>
          </p:nvSpPr>
          <p:spPr>
            <a:xfrm>
              <a:off x="5387952" y="2448305"/>
              <a:ext cx="1701697" cy="486889"/>
            </a:xfrm>
            <a:prstGeom prst="roundRect">
              <a:avLst/>
            </a:prstGeom>
            <a:noFill/>
            <a:ln w="66675" cmpd="sng">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endParaRPr lang="es-ES" sz="1200" b="1" dirty="0">
                <a:solidFill>
                  <a:srgbClr val="000000"/>
                </a:solidFill>
              </a:endParaRPr>
            </a:p>
          </p:txBody>
        </p:sp>
        <p:sp>
          <p:nvSpPr>
            <p:cNvPr id="26" name="Rectángulo redondeado 25">
              <a:extLst>
                <a:ext uri="{FF2B5EF4-FFF2-40B4-BE49-F238E27FC236}">
                  <a16:creationId xmlns:a16="http://schemas.microsoft.com/office/drawing/2014/main" id="{DA018F4D-5B6C-E7B0-D65D-33CB7714F412}"/>
                </a:ext>
              </a:extLst>
            </p:cNvPr>
            <p:cNvSpPr/>
            <p:nvPr/>
          </p:nvSpPr>
          <p:spPr>
            <a:xfrm>
              <a:off x="5349855" y="2417625"/>
              <a:ext cx="1782655" cy="553585"/>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100" b="1" dirty="0">
                  <a:solidFill>
                    <a:srgbClr val="000000"/>
                  </a:solidFill>
                </a:rPr>
                <a:t>Gestión de alianzas y aportes (inc. fondos concursables)</a:t>
              </a:r>
            </a:p>
          </p:txBody>
        </p:sp>
        <p:sp>
          <p:nvSpPr>
            <p:cNvPr id="54" name="Rectángulo redondeado 53">
              <a:extLst>
                <a:ext uri="{FF2B5EF4-FFF2-40B4-BE49-F238E27FC236}">
                  <a16:creationId xmlns:a16="http://schemas.microsoft.com/office/drawing/2014/main" id="{E3EBAFD2-CCDD-27CB-5709-6B8D91C14450}"/>
                </a:ext>
              </a:extLst>
            </p:cNvPr>
            <p:cNvSpPr/>
            <p:nvPr/>
          </p:nvSpPr>
          <p:spPr>
            <a:xfrm>
              <a:off x="3740227" y="2417625"/>
              <a:ext cx="1457237" cy="458876"/>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Ejecución de programas</a:t>
              </a:r>
            </a:p>
          </p:txBody>
        </p:sp>
        <p:sp>
          <p:nvSpPr>
            <p:cNvPr id="43" name="Rectángulo redondeado 42">
              <a:extLst>
                <a:ext uri="{FF2B5EF4-FFF2-40B4-BE49-F238E27FC236}">
                  <a16:creationId xmlns:a16="http://schemas.microsoft.com/office/drawing/2014/main" id="{09E4C9F3-9570-4D7D-BB36-538DFE2D8C9C}"/>
                </a:ext>
              </a:extLst>
            </p:cNvPr>
            <p:cNvSpPr/>
            <p:nvPr/>
          </p:nvSpPr>
          <p:spPr>
            <a:xfrm>
              <a:off x="7311886" y="2417625"/>
              <a:ext cx="1698522" cy="386843"/>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alianzas académicas</a:t>
              </a:r>
            </a:p>
          </p:txBody>
        </p:sp>
      </p:grpSp>
      <p:sp>
        <p:nvSpPr>
          <p:cNvPr id="13315" name="Título 1">
            <a:extLst>
              <a:ext uri="{FF2B5EF4-FFF2-40B4-BE49-F238E27FC236}">
                <a16:creationId xmlns:a16="http://schemas.microsoft.com/office/drawing/2014/main" id="{CF5F8554-6E14-843A-F167-6E99F6F18C76}"/>
              </a:ext>
            </a:extLst>
          </p:cNvPr>
          <p:cNvSpPr txBox="1">
            <a:spLocks/>
          </p:cNvSpPr>
          <p:nvPr/>
        </p:nvSpPr>
        <p:spPr bwMode="auto">
          <a:xfrm>
            <a:off x="1547813" y="115888"/>
            <a:ext cx="63849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n-US" sz="1800" b="1">
                <a:solidFill>
                  <a:srgbClr val="000000"/>
                </a:solidFill>
                <a:latin typeface="Arial Black" panose="020B0604020202020204" pitchFamily="34" charset="0"/>
                <a:ea typeface="MS PGothic" panose="020B0600070205080204" pitchFamily="34" charset="-128"/>
              </a:rPr>
              <a:t>Plan Estratégico de la Fundación</a:t>
            </a:r>
          </a:p>
        </p:txBody>
      </p:sp>
      <p:sp>
        <p:nvSpPr>
          <p:cNvPr id="13316" name="Elipse 2">
            <a:hlinkClick r:id="rId4" action="ppaction://hlinksldjump"/>
            <a:extLst>
              <a:ext uri="{FF2B5EF4-FFF2-40B4-BE49-F238E27FC236}">
                <a16:creationId xmlns:a16="http://schemas.microsoft.com/office/drawing/2014/main" id="{FEE9F3CC-7E20-1628-C804-2747B0D3F593}"/>
              </a:ext>
            </a:extLst>
          </p:cNvPr>
          <p:cNvSpPr>
            <a:spLocks noChangeArrowheads="1"/>
          </p:cNvSpPr>
          <p:nvPr/>
        </p:nvSpPr>
        <p:spPr bwMode="auto">
          <a:xfrm>
            <a:off x="220663" y="725488"/>
            <a:ext cx="242887" cy="22225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s-CL" altLang="en-US" sz="2400">
              <a:solidFill>
                <a:srgbClr val="000000"/>
              </a:solidFill>
              <a:latin typeface="Arial" panose="020B0604020202020204" pitchFamily="34" charset="0"/>
              <a:ea typeface="MS PGothic" panose="020B0600070205080204" pitchFamily="34" charset="-128"/>
            </a:endParaRPr>
          </a:p>
        </p:txBody>
      </p:sp>
      <p:pic>
        <p:nvPicPr>
          <p:cNvPr id="48" name="Imagen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2BFF42D-EF78-B158-910E-C7585CBB854D}"/>
              </a:ext>
            </a:extLst>
          </p:cNvPr>
          <p:cNvSpPr txBox="1">
            <a:spLocks noChangeArrowheads="1"/>
          </p:cNvSpPr>
          <p:nvPr/>
        </p:nvSpPr>
        <p:spPr bwMode="auto">
          <a:xfrm>
            <a:off x="808038"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1.1 Indicadores de la Misión</a:t>
            </a:r>
          </a:p>
        </p:txBody>
      </p:sp>
      <p:graphicFrame>
        <p:nvGraphicFramePr>
          <p:cNvPr id="2" name="Tabla 1">
            <a:extLst>
              <a:ext uri="{FF2B5EF4-FFF2-40B4-BE49-F238E27FC236}">
                <a16:creationId xmlns:a16="http://schemas.microsoft.com/office/drawing/2014/main" id="{7B70F214-4956-5823-33FB-D3CF1F732481}"/>
              </a:ext>
            </a:extLst>
          </p:cNvPr>
          <p:cNvGraphicFramePr>
            <a:graphicFrameLocks noGrp="1"/>
          </p:cNvGraphicFramePr>
          <p:nvPr>
            <p:extLst>
              <p:ext uri="{D42A27DB-BD31-4B8C-83A1-F6EECF244321}">
                <p14:modId xmlns:p14="http://schemas.microsoft.com/office/powerpoint/2010/main" val="1722361920"/>
              </p:ext>
            </p:extLst>
          </p:nvPr>
        </p:nvGraphicFramePr>
        <p:xfrm>
          <a:off x="0" y="1027113"/>
          <a:ext cx="9144000" cy="1928812"/>
        </p:xfrm>
        <a:graphic>
          <a:graphicData uri="http://schemas.openxmlformats.org/drawingml/2006/table">
            <a:tbl>
              <a:tblPr/>
              <a:tblGrid>
                <a:gridCol w="1692330">
                  <a:extLst>
                    <a:ext uri="{9D8B030D-6E8A-4147-A177-3AD203B41FA5}">
                      <a16:colId xmlns:a16="http://schemas.microsoft.com/office/drawing/2014/main" val="20000"/>
                    </a:ext>
                  </a:extLst>
                </a:gridCol>
                <a:gridCol w="713413">
                  <a:extLst>
                    <a:ext uri="{9D8B030D-6E8A-4147-A177-3AD203B41FA5}">
                      <a16:colId xmlns:a16="http://schemas.microsoft.com/office/drawing/2014/main" val="20001"/>
                    </a:ext>
                  </a:extLst>
                </a:gridCol>
                <a:gridCol w="574607">
                  <a:extLst>
                    <a:ext uri="{9D8B030D-6E8A-4147-A177-3AD203B41FA5}">
                      <a16:colId xmlns:a16="http://schemas.microsoft.com/office/drawing/2014/main" val="20002"/>
                    </a:ext>
                  </a:extLst>
                </a:gridCol>
                <a:gridCol w="818652">
                  <a:extLst>
                    <a:ext uri="{9D8B030D-6E8A-4147-A177-3AD203B41FA5}">
                      <a16:colId xmlns:a16="http://schemas.microsoft.com/office/drawing/2014/main" val="20003"/>
                    </a:ext>
                  </a:extLst>
                </a:gridCol>
                <a:gridCol w="1001598">
                  <a:extLst>
                    <a:ext uri="{9D8B030D-6E8A-4147-A177-3AD203B41FA5}">
                      <a16:colId xmlns:a16="http://schemas.microsoft.com/office/drawing/2014/main" val="2766641514"/>
                    </a:ext>
                  </a:extLst>
                </a:gridCol>
                <a:gridCol w="949461">
                  <a:extLst>
                    <a:ext uri="{9D8B030D-6E8A-4147-A177-3AD203B41FA5}">
                      <a16:colId xmlns:a16="http://schemas.microsoft.com/office/drawing/2014/main" val="3792687006"/>
                    </a:ext>
                  </a:extLst>
                </a:gridCol>
                <a:gridCol w="1065865">
                  <a:extLst>
                    <a:ext uri="{9D8B030D-6E8A-4147-A177-3AD203B41FA5}">
                      <a16:colId xmlns:a16="http://schemas.microsoft.com/office/drawing/2014/main" val="20004"/>
                    </a:ext>
                  </a:extLst>
                </a:gridCol>
                <a:gridCol w="1335428">
                  <a:extLst>
                    <a:ext uri="{9D8B030D-6E8A-4147-A177-3AD203B41FA5}">
                      <a16:colId xmlns:a16="http://schemas.microsoft.com/office/drawing/2014/main" val="20005"/>
                    </a:ext>
                  </a:extLst>
                </a:gridCol>
                <a:gridCol w="992646">
                  <a:extLst>
                    <a:ext uri="{9D8B030D-6E8A-4147-A177-3AD203B41FA5}">
                      <a16:colId xmlns:a16="http://schemas.microsoft.com/office/drawing/2014/main" val="20006"/>
                    </a:ext>
                  </a:extLst>
                </a:gridCol>
              </a:tblGrid>
              <a:tr h="639119">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89693">
                <a:tc>
                  <a:txBody>
                    <a:bodyPr/>
                    <a:lstStyle/>
                    <a:p>
                      <a:pPr algn="ctr" rtl="0" fontAlgn="ctr"/>
                      <a:r>
                        <a:rPr lang="es-ES" sz="1400" b="0" i="0" u="none" strike="noStrike" dirty="0">
                          <a:solidFill>
                            <a:schemeClr val="tx1"/>
                          </a:solidFill>
                          <a:effectLst/>
                          <a:latin typeface="Arial" panose="020B0604020202020204" pitchFamily="34" charset="0"/>
                          <a:cs typeface="Arial" panose="020B0604020202020204" pitchFamily="34" charset="0"/>
                        </a:rPr>
                        <a:t>% NNA que identifican cambios positivos al termino del proceso de intervención</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1" i="0" u="none" strike="noStrike" baseline="0" dirty="0" smtClean="0">
                          <a:solidFill>
                            <a:srgbClr val="000000"/>
                          </a:solidFill>
                          <a:effectLst/>
                          <a:latin typeface="Arial" panose="020B0604020202020204" pitchFamily="34" charset="0"/>
                          <a:cs typeface="Arial" panose="020B0604020202020204" pitchFamily="34" charset="0"/>
                        </a:rPr>
                        <a:t>No se </a:t>
                      </a:r>
                      <a:r>
                        <a:rPr lang="es-CL" sz="1200" b="1" i="0" u="none" strike="noStrike" baseline="0" noProof="0" dirty="0" smtClean="0">
                          <a:solidFill>
                            <a:srgbClr val="000000"/>
                          </a:solidFill>
                          <a:effectLst/>
                          <a:latin typeface="Arial" panose="020B0604020202020204" pitchFamily="34" charset="0"/>
                          <a:cs typeface="Arial" panose="020B0604020202020204" pitchFamily="34" charset="0"/>
                        </a:rPr>
                        <a:t>midió</a:t>
                      </a:r>
                      <a:endParaRPr lang="es-CL" sz="1200" b="1" i="0" u="none" strike="noStrike" baseline="0" noProof="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baseline="0" dirty="0" smtClean="0">
                          <a:solidFill>
                            <a:srgbClr val="000000"/>
                          </a:solidFill>
                          <a:effectLst/>
                          <a:latin typeface="Arial" panose="020B0604020202020204" pitchFamily="34" charset="0"/>
                          <a:cs typeface="Arial" panose="020B0604020202020204" pitchFamily="34" charset="0"/>
                        </a:rPr>
                        <a:t>92,31%</a:t>
                      </a:r>
                      <a:endParaRPr lang="en-US" sz="1200" b="1"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96%</a:t>
                      </a:r>
                      <a:endParaRPr lang="en-US" sz="1200" b="1"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98%</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smtClean="0">
                          <a:solidFill>
                            <a:srgbClr val="000000"/>
                          </a:solidFill>
                          <a:effectLst/>
                          <a:latin typeface="Arial" panose="020B0604020202020204" pitchFamily="34" charset="0"/>
                          <a:cs typeface="Arial" panose="020B0604020202020204" pitchFamily="34" charset="0"/>
                        </a:rPr>
                        <a:t>RPA 96,18%</a:t>
                      </a:r>
                    </a:p>
                    <a:p>
                      <a:pPr algn="ctr" rtl="0" fontAlgn="ctr"/>
                      <a:r>
                        <a:rPr lang="en-US" sz="1200" b="1" i="0" u="none" strike="noStrike" dirty="0" smtClean="0">
                          <a:solidFill>
                            <a:srgbClr val="000000"/>
                          </a:solidFill>
                          <a:effectLst/>
                          <a:latin typeface="Arial" panose="020B0604020202020204" pitchFamily="34" charset="0"/>
                          <a:cs typeface="Arial" panose="020B0604020202020204" pitchFamily="34" charset="0"/>
                        </a:rPr>
                        <a:t>PD 94%</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 name="Tabla 3">
            <a:extLst>
              <a:ext uri="{FF2B5EF4-FFF2-40B4-BE49-F238E27FC236}">
                <a16:creationId xmlns:a16="http://schemas.microsoft.com/office/drawing/2014/main" id="{CE9BB44B-52B6-4554-AE4A-D180EF17E74C}"/>
              </a:ext>
            </a:extLst>
          </p:cNvPr>
          <p:cNvGraphicFramePr>
            <a:graphicFrameLocks noGrp="1"/>
          </p:cNvGraphicFramePr>
          <p:nvPr>
            <p:extLst>
              <p:ext uri="{D42A27DB-BD31-4B8C-83A1-F6EECF244321}">
                <p14:modId xmlns:p14="http://schemas.microsoft.com/office/powerpoint/2010/main" val="2874367364"/>
              </p:ext>
            </p:extLst>
          </p:nvPr>
        </p:nvGraphicFramePr>
        <p:xfrm>
          <a:off x="1" y="3068638"/>
          <a:ext cx="9144001" cy="3848548"/>
        </p:xfrm>
        <a:graphic>
          <a:graphicData uri="http://schemas.openxmlformats.org/drawingml/2006/table">
            <a:tbl>
              <a:tblPr/>
              <a:tblGrid>
                <a:gridCol w="1639802">
                  <a:extLst>
                    <a:ext uri="{9D8B030D-6E8A-4147-A177-3AD203B41FA5}">
                      <a16:colId xmlns:a16="http://schemas.microsoft.com/office/drawing/2014/main" val="20000"/>
                    </a:ext>
                  </a:extLst>
                </a:gridCol>
                <a:gridCol w="765959">
                  <a:extLst>
                    <a:ext uri="{9D8B030D-6E8A-4147-A177-3AD203B41FA5}">
                      <a16:colId xmlns:a16="http://schemas.microsoft.com/office/drawing/2014/main" val="20001"/>
                    </a:ext>
                  </a:extLst>
                </a:gridCol>
                <a:gridCol w="598695">
                  <a:extLst>
                    <a:ext uri="{9D8B030D-6E8A-4147-A177-3AD203B41FA5}">
                      <a16:colId xmlns:a16="http://schemas.microsoft.com/office/drawing/2014/main" val="20002"/>
                    </a:ext>
                  </a:extLst>
                </a:gridCol>
                <a:gridCol w="749827">
                  <a:extLst>
                    <a:ext uri="{9D8B030D-6E8A-4147-A177-3AD203B41FA5}">
                      <a16:colId xmlns:a16="http://schemas.microsoft.com/office/drawing/2014/main" val="20003"/>
                    </a:ext>
                  </a:extLst>
                </a:gridCol>
                <a:gridCol w="1024875">
                  <a:extLst>
                    <a:ext uri="{9D8B030D-6E8A-4147-A177-3AD203B41FA5}">
                      <a16:colId xmlns:a16="http://schemas.microsoft.com/office/drawing/2014/main" val="3134499431"/>
                    </a:ext>
                  </a:extLst>
                </a:gridCol>
                <a:gridCol w="938572">
                  <a:extLst>
                    <a:ext uri="{9D8B030D-6E8A-4147-A177-3AD203B41FA5}">
                      <a16:colId xmlns:a16="http://schemas.microsoft.com/office/drawing/2014/main" val="60160959"/>
                    </a:ext>
                  </a:extLst>
                </a:gridCol>
                <a:gridCol w="1032765">
                  <a:extLst>
                    <a:ext uri="{9D8B030D-6E8A-4147-A177-3AD203B41FA5}">
                      <a16:colId xmlns:a16="http://schemas.microsoft.com/office/drawing/2014/main" val="20004"/>
                    </a:ext>
                  </a:extLst>
                </a:gridCol>
                <a:gridCol w="1376195">
                  <a:extLst>
                    <a:ext uri="{9D8B030D-6E8A-4147-A177-3AD203B41FA5}">
                      <a16:colId xmlns:a16="http://schemas.microsoft.com/office/drawing/2014/main" val="20005"/>
                    </a:ext>
                  </a:extLst>
                </a:gridCol>
                <a:gridCol w="1017311">
                  <a:extLst>
                    <a:ext uri="{9D8B030D-6E8A-4147-A177-3AD203B41FA5}">
                      <a16:colId xmlns:a16="http://schemas.microsoft.com/office/drawing/2014/main" val="20006"/>
                    </a:ext>
                  </a:extLst>
                </a:gridCol>
              </a:tblGrid>
              <a:tr h="222943">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641272">
                <a:tc>
                  <a:txBody>
                    <a:bodyPr/>
                    <a:lstStyle/>
                    <a:p>
                      <a:pPr algn="ctr" rtl="0" fontAlgn="ctr"/>
                      <a:r>
                        <a:rPr lang="es-ES" sz="1400" b="0" i="0" u="none" strike="noStrike" dirty="0">
                          <a:solidFill>
                            <a:schemeClr val="tx1"/>
                          </a:solidFill>
                          <a:effectLst/>
                          <a:latin typeface="Arial" panose="020B0604020202020204" pitchFamily="34" charset="0"/>
                          <a:cs typeface="Arial" panose="020B0604020202020204" pitchFamily="34" charset="0"/>
                        </a:rPr>
                        <a:t>% NNA con los que se cumplieron los objetivos del programa (resultados)</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Anual</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En un 100%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78,3%</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67,4%</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12,6%</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10,3%</a:t>
                      </a:r>
                    </a:p>
                    <a:p>
                      <a:pPr algn="ctr" rtl="0" fontAlgn="ct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En un 100%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76%</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63,6%</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15%</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10,9%</a:t>
                      </a:r>
                    </a:p>
                    <a:p>
                      <a:pPr algn="ctr" rtl="0" fontAlgn="ct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1" i="0" u="none" strike="noStrike" dirty="0">
                          <a:solidFill>
                            <a:srgbClr val="000000"/>
                          </a:solidFill>
                          <a:effectLst/>
                          <a:latin typeface="Arial" panose="020B0604020202020204" pitchFamily="34" charset="0"/>
                          <a:cs typeface="Arial" panose="020B0604020202020204" pitchFamily="34" charset="0"/>
                        </a:rPr>
                        <a:t>100% Cumplimiento del PII:                       PD 84,7% y RPA 68,9%                                                      50% Cumplimiento del PII:             Prot. 9,9%  y RPA 12,5% </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000000"/>
                          </a:solidFill>
                          <a:effectLst/>
                          <a:latin typeface="Arial" panose="020B0604020202020204" pitchFamily="34" charset="0"/>
                          <a:cs typeface="Arial" panose="020B0604020202020204" pitchFamily="34" charset="0"/>
                        </a:rPr>
                        <a:t>100% Cumplimiento del PII:                       PD 88,2% y RPA 73,3%                                                      50% Cumplimiento del PII:             Prot. 8,1%  y RPA 9,0% </a:t>
                      </a:r>
                      <a:endParaRPr lang="en-US" sz="1100" b="1" i="0" u="none" strike="noStrike" dirty="0" smtClean="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1" i="0" u="none" strike="noStrike" noProof="0" dirty="0" smtClean="0">
                          <a:solidFill>
                            <a:srgbClr val="000000"/>
                          </a:solidFill>
                          <a:effectLst/>
                          <a:latin typeface="Arial" panose="020B0604020202020204" pitchFamily="34" charset="0"/>
                          <a:cs typeface="Arial" panose="020B0604020202020204" pitchFamily="34" charset="0"/>
                        </a:rPr>
                        <a:t>100% Cumplimiento del PII: PD 85% y en RPA 64%</a:t>
                      </a:r>
                    </a:p>
                    <a:p>
                      <a:pPr algn="ctr" rtl="0" fontAlgn="ctr"/>
                      <a:r>
                        <a:rPr lang="es-ES" sz="1100" b="1" i="0" u="none" strike="noStrike" noProof="0" dirty="0" smtClean="0">
                          <a:solidFill>
                            <a:srgbClr val="000000"/>
                          </a:solidFill>
                          <a:effectLst/>
                          <a:latin typeface="Arial" panose="020B0604020202020204" pitchFamily="34" charset="0"/>
                          <a:cs typeface="Arial" panose="020B0604020202020204" pitchFamily="34" charset="0"/>
                        </a:rPr>
                        <a:t>50% Cumplimiento PII: PD 10,2%, y en RPA 11,8%</a:t>
                      </a:r>
                      <a:endParaRPr lang="es-CL" sz="11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63186">
                <a:tc>
                  <a:txBody>
                    <a:bodyPr/>
                    <a:lstStyle/>
                    <a:p>
                      <a:pPr algn="ctr" rtl="0" fontAlgn="ctr"/>
                      <a:r>
                        <a:rPr lang="es-ES" sz="1400" b="0" i="0" u="none" strike="noStrike" dirty="0">
                          <a:solidFill>
                            <a:schemeClr val="tx1"/>
                          </a:solidFill>
                          <a:effectLst/>
                          <a:latin typeface="Arial" panose="020B0604020202020204" pitchFamily="34" charset="0"/>
                          <a:cs typeface="Arial" panose="020B0604020202020204" pitchFamily="34" charset="0"/>
                        </a:rPr>
                        <a:t>% NNA que no reingresan al sistema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85%</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0" i="0" u="none" strike="noStrike" noProof="0" dirty="0" smtClean="0">
                          <a:solidFill>
                            <a:srgbClr val="000000"/>
                          </a:solidFill>
                          <a:effectLst/>
                          <a:latin typeface="Arial" panose="020B0604020202020204" pitchFamily="34" charset="0"/>
                          <a:cs typeface="Arial" panose="020B0604020202020204" pitchFamily="34" charset="0"/>
                        </a:rPr>
                        <a:t>Anual</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Arial" panose="020B0604020202020204" pitchFamily="34" charset="0"/>
                          <a:cs typeface="Arial" panose="020B0604020202020204" pitchFamily="34" charset="0"/>
                        </a:rPr>
                        <a:t>A </a:t>
                      </a:r>
                      <a:r>
                        <a:rPr lang="es-CL" sz="1100" b="1" i="0" u="none" strike="noStrike" noProof="0" dirty="0" smtClean="0">
                          <a:solidFill>
                            <a:srgbClr val="000000"/>
                          </a:solidFill>
                          <a:effectLst/>
                          <a:latin typeface="Arial" panose="020B0604020202020204" pitchFamily="34" charset="0"/>
                          <a:cs typeface="Arial" panose="020B0604020202020204" pitchFamily="34" charset="0"/>
                        </a:rPr>
                        <a:t>12 meses</a:t>
                      </a:r>
                    </a:p>
                    <a:p>
                      <a:pPr algn="ctr" rtl="0" fontAlgn="ctr"/>
                      <a:r>
                        <a:rPr lang="es-CL" sz="1100" b="1" i="0" u="none" strike="noStrike" noProof="0" dirty="0" smtClean="0">
                          <a:solidFill>
                            <a:srgbClr val="000000"/>
                          </a:solidFill>
                          <a:effectLst/>
                          <a:latin typeface="Arial" panose="020B0604020202020204" pitchFamily="34" charset="0"/>
                          <a:cs typeface="Arial" panose="020B0604020202020204" pitchFamily="34" charset="0"/>
                        </a:rPr>
                        <a:t>85,54%</a:t>
                      </a:r>
                    </a:p>
                    <a:p>
                      <a:pPr algn="ctr" rtl="0" fontAlgn="ctr"/>
                      <a:r>
                        <a:rPr lang="es-CL" sz="1100" b="1" i="0" u="none" strike="noStrike" noProof="0" dirty="0" smtClean="0">
                          <a:solidFill>
                            <a:srgbClr val="000000"/>
                          </a:solidFill>
                          <a:effectLst/>
                          <a:latin typeface="Arial" panose="020B0604020202020204" pitchFamily="34" charset="0"/>
                          <a:cs typeface="Arial" panose="020B0604020202020204" pitchFamily="34" charset="0"/>
                        </a:rPr>
                        <a:t>A 24 meses</a:t>
                      </a:r>
                    </a:p>
                    <a:p>
                      <a:pPr algn="ctr" rtl="0" fontAlgn="ctr"/>
                      <a:r>
                        <a:rPr lang="es-CL" sz="1100" b="1" i="0" u="none" strike="noStrike" noProof="0" dirty="0" smtClean="0">
                          <a:solidFill>
                            <a:srgbClr val="000000"/>
                          </a:solidFill>
                          <a:effectLst/>
                          <a:latin typeface="Arial" panose="020B0604020202020204" pitchFamily="34" charset="0"/>
                          <a:cs typeface="Arial" panose="020B0604020202020204" pitchFamily="34" charset="0"/>
                        </a:rPr>
                        <a:t>78,05%</a:t>
                      </a:r>
                      <a:endParaRPr lang="es-CL" sz="11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smtClean="0">
                          <a:solidFill>
                            <a:srgbClr val="000000"/>
                          </a:solidFill>
                          <a:effectLst/>
                          <a:latin typeface="Arial" panose="020B0604020202020204" pitchFamily="34" charset="0"/>
                          <a:cs typeface="Arial" panose="020B0604020202020204" pitchFamily="34" charset="0"/>
                        </a:rPr>
                        <a:t>88,8%</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1" i="0" u="none" strike="noStrike" noProof="0" dirty="0" smtClean="0">
                          <a:solidFill>
                            <a:srgbClr val="000000"/>
                          </a:solidFill>
                          <a:effectLst/>
                          <a:latin typeface="Arial" panose="020B0604020202020204" pitchFamily="34" charset="0"/>
                          <a:cs typeface="Arial" panose="020B0604020202020204" pitchFamily="34" charset="0"/>
                        </a:rPr>
                        <a:t>83%(</a:t>
                      </a:r>
                      <a:r>
                        <a:rPr lang="es-CL" sz="1100" b="1" i="0" u="none" strike="noStrike" baseline="0" noProof="0" dirty="0" smtClean="0">
                          <a:solidFill>
                            <a:srgbClr val="000000"/>
                          </a:solidFill>
                          <a:effectLst/>
                          <a:latin typeface="Arial" panose="020B0604020202020204" pitchFamily="34" charset="0"/>
                          <a:cs typeface="Arial" panose="020B0604020202020204" pitchFamily="34" charset="0"/>
                        </a:rPr>
                        <a:t> a los 12 meses de egresados)</a:t>
                      </a:r>
                      <a:endParaRPr lang="es-CL" sz="11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smtClean="0">
                          <a:solidFill>
                            <a:srgbClr val="000000"/>
                          </a:solidFill>
                          <a:effectLst/>
                          <a:latin typeface="Arial" panose="020B0604020202020204" pitchFamily="34" charset="0"/>
                          <a:cs typeface="Arial" panose="020B0604020202020204" pitchFamily="34" charset="0"/>
                        </a:rPr>
                        <a:t>S/I</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1" i="0" u="none" strike="noStrike" noProof="0" dirty="0" smtClean="0">
                          <a:solidFill>
                            <a:srgbClr val="000000"/>
                          </a:solidFill>
                          <a:effectLst/>
                          <a:latin typeface="Arial" panose="020B0604020202020204" pitchFamily="34" charset="0"/>
                          <a:cs typeface="Arial" panose="020B0604020202020204" pitchFamily="34" charset="0"/>
                        </a:rPr>
                        <a:t>S/I</a:t>
                      </a:r>
                      <a:endParaRPr lang="es-CL" sz="11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63186">
                <a:tc>
                  <a:txBody>
                    <a:bodyPr/>
                    <a:lstStyle/>
                    <a:p>
                      <a:pPr algn="ctr" rtl="0" fontAlgn="ctr"/>
                      <a:r>
                        <a:rPr lang="es-ES" sz="1400" b="0" i="0" u="none" strike="noStrike" dirty="0">
                          <a:solidFill>
                            <a:schemeClr val="tx1"/>
                          </a:solidFill>
                          <a:effectLst/>
                          <a:latin typeface="Arial" panose="020B0604020202020204" pitchFamily="34" charset="0"/>
                          <a:cs typeface="Arial" panose="020B0604020202020204" pitchFamily="34" charset="0"/>
                        </a:rPr>
                        <a:t>% NNA que no reinciden (RPA)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endParaRPr kumimoji="0" lang="es-CL"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sz="1400" b="0" i="0" u="none" strike="noStrike" noProof="0" dirty="0" smtClean="0">
                          <a:solidFill>
                            <a:srgbClr val="000000"/>
                          </a:solidFill>
                          <a:effectLst/>
                          <a:latin typeface="Arial" panose="020B0604020202020204" pitchFamily="34" charset="0"/>
                          <a:cs typeface="Arial" panose="020B0604020202020204" pitchFamily="34" charset="0"/>
                        </a:rPr>
                        <a:t>60%</a:t>
                      </a: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0" i="0" u="none" strike="noStrike" noProof="0" dirty="0" smtClean="0">
                          <a:solidFill>
                            <a:srgbClr val="000000"/>
                          </a:solidFill>
                          <a:effectLst/>
                          <a:latin typeface="Arial" panose="020B0604020202020204" pitchFamily="34" charset="0"/>
                          <a:cs typeface="Arial" panose="020B0604020202020204" pitchFamily="34" charset="0"/>
                        </a:rPr>
                        <a:t>Anual</a:t>
                      </a:r>
                    </a:p>
                    <a:p>
                      <a:pPr algn="ctr" rtl="0" fontAlgn="ctr"/>
                      <a:endParaRPr lang="es-CL" sz="14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A 12 meses</a:t>
                      </a:r>
                    </a:p>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76,80%</a:t>
                      </a:r>
                    </a:p>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A 24 meses</a:t>
                      </a:r>
                    </a:p>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69,46%</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smtClean="0">
                          <a:solidFill>
                            <a:srgbClr val="000000"/>
                          </a:solidFill>
                          <a:effectLst/>
                          <a:latin typeface="Arial" panose="020B0604020202020204" pitchFamily="34" charset="0"/>
                          <a:cs typeface="Arial" panose="020B0604020202020204" pitchFamily="34" charset="0"/>
                        </a:rPr>
                        <a:t>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smtClean="0">
                          <a:solidFill>
                            <a:srgbClr val="000000"/>
                          </a:solidFill>
                          <a:effectLst/>
                          <a:latin typeface="Arial" panose="020B0604020202020204" pitchFamily="34" charset="0"/>
                          <a:cs typeface="Arial" panose="020B0604020202020204" pitchFamily="34" charset="0"/>
                        </a:rPr>
                        <a:t>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smtClean="0">
                          <a:solidFill>
                            <a:srgbClr val="000000"/>
                          </a:solidFill>
                          <a:effectLst/>
                          <a:latin typeface="Arial" panose="020B0604020202020204" pitchFamily="34" charset="0"/>
                          <a:cs typeface="Arial" panose="020B0604020202020204" pitchFamily="34" charset="0"/>
                        </a:rPr>
                        <a:t> no Entregado por SENAME desde año 2015</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smtClean="0">
                          <a:solidFill>
                            <a:srgbClr val="000000"/>
                          </a:solidFill>
                          <a:effectLst/>
                          <a:latin typeface="Arial" panose="020B0604020202020204" pitchFamily="34" charset="0"/>
                          <a:cs typeface="Arial" panose="020B0604020202020204" pitchFamily="34" charset="0"/>
                        </a:rPr>
                        <a:t>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461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487F0B2-9B0D-0E1E-DE09-D3610F03794F}"/>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a:solidFill>
                  <a:srgbClr val="000000"/>
                </a:solidFill>
                <a:latin typeface="Arial Black" panose="020B0604020202020204" pitchFamily="34" charset="0"/>
                <a:ea typeface="MS PGothic" panose="020B0600070205080204" pitchFamily="34" charset="-128"/>
              </a:rPr>
              <a:t>1.2 Logro de los Objetivos Estratégicos</a:t>
            </a:r>
          </a:p>
          <a:p>
            <a:pPr algn="ctr">
              <a:lnSpc>
                <a:spcPct val="100000"/>
              </a:lnSpc>
              <a:spcBef>
                <a:spcPct val="0"/>
              </a:spcBef>
              <a:buFontTx/>
              <a:buNone/>
            </a:pPr>
            <a:r>
              <a:rPr lang="es-ES" altLang="es-ES_tradnl" sz="1800">
                <a:solidFill>
                  <a:srgbClr val="000000"/>
                </a:solidFill>
                <a:latin typeface="Arial Black" panose="020B0604020202020204" pitchFamily="34" charset="0"/>
                <a:ea typeface="MS PGothic" panose="020B0600070205080204" pitchFamily="34" charset="-128"/>
              </a:rPr>
              <a:t>Y de la Calidad</a:t>
            </a:r>
          </a:p>
        </p:txBody>
      </p:sp>
      <p:sp>
        <p:nvSpPr>
          <p:cNvPr id="16387" name="Rectangle 2">
            <a:extLst>
              <a:ext uri="{FF2B5EF4-FFF2-40B4-BE49-F238E27FC236}">
                <a16:creationId xmlns:a16="http://schemas.microsoft.com/office/drawing/2014/main" id="{8D4FC193-3F6E-8D4A-E2EB-85AAA52D67F7}"/>
              </a:ext>
            </a:extLst>
          </p:cNvPr>
          <p:cNvSpPr txBox="1">
            <a:spLocks noChangeArrowheads="1"/>
          </p:cNvSpPr>
          <p:nvPr/>
        </p:nvSpPr>
        <p:spPr bwMode="auto">
          <a:xfrm>
            <a:off x="889965" y="934348"/>
            <a:ext cx="7381875" cy="475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a) Crecimiento orgánico, sostenible y con calidad</a:t>
            </a:r>
          </a:p>
        </p:txBody>
      </p:sp>
      <p:graphicFrame>
        <p:nvGraphicFramePr>
          <p:cNvPr id="5" name="Tabla 4">
            <a:extLst>
              <a:ext uri="{FF2B5EF4-FFF2-40B4-BE49-F238E27FC236}">
                <a16:creationId xmlns:a16="http://schemas.microsoft.com/office/drawing/2014/main" id="{9347FE80-876C-DEDB-7953-066F865D4AB6}"/>
              </a:ext>
            </a:extLst>
          </p:cNvPr>
          <p:cNvGraphicFramePr>
            <a:graphicFrameLocks noGrp="1"/>
          </p:cNvGraphicFramePr>
          <p:nvPr>
            <p:extLst>
              <p:ext uri="{D42A27DB-BD31-4B8C-83A1-F6EECF244321}">
                <p14:modId xmlns:p14="http://schemas.microsoft.com/office/powerpoint/2010/main" val="1171129532"/>
              </p:ext>
            </p:extLst>
          </p:nvPr>
        </p:nvGraphicFramePr>
        <p:xfrm>
          <a:off x="17807" y="1316847"/>
          <a:ext cx="9126193" cy="2025651"/>
        </p:xfrm>
        <a:graphic>
          <a:graphicData uri="http://schemas.openxmlformats.org/drawingml/2006/table">
            <a:tbl>
              <a:tblPr/>
              <a:tblGrid>
                <a:gridCol w="1163580">
                  <a:extLst>
                    <a:ext uri="{9D8B030D-6E8A-4147-A177-3AD203B41FA5}">
                      <a16:colId xmlns:a16="http://schemas.microsoft.com/office/drawing/2014/main" val="20000"/>
                    </a:ext>
                  </a:extLst>
                </a:gridCol>
                <a:gridCol w="798137">
                  <a:extLst>
                    <a:ext uri="{9D8B030D-6E8A-4147-A177-3AD203B41FA5}">
                      <a16:colId xmlns:a16="http://schemas.microsoft.com/office/drawing/2014/main" val="20001"/>
                    </a:ext>
                  </a:extLst>
                </a:gridCol>
                <a:gridCol w="576966">
                  <a:extLst>
                    <a:ext uri="{9D8B030D-6E8A-4147-A177-3AD203B41FA5}">
                      <a16:colId xmlns:a16="http://schemas.microsoft.com/office/drawing/2014/main" val="20002"/>
                    </a:ext>
                  </a:extLst>
                </a:gridCol>
                <a:gridCol w="1079339">
                  <a:extLst>
                    <a:ext uri="{9D8B030D-6E8A-4147-A177-3AD203B41FA5}">
                      <a16:colId xmlns:a16="http://schemas.microsoft.com/office/drawing/2014/main" val="20003"/>
                    </a:ext>
                  </a:extLst>
                </a:gridCol>
                <a:gridCol w="1045028">
                  <a:extLst>
                    <a:ext uri="{9D8B030D-6E8A-4147-A177-3AD203B41FA5}">
                      <a16:colId xmlns:a16="http://schemas.microsoft.com/office/drawing/2014/main" val="807350600"/>
                    </a:ext>
                  </a:extLst>
                </a:gridCol>
                <a:gridCol w="890957">
                  <a:extLst>
                    <a:ext uri="{9D8B030D-6E8A-4147-A177-3AD203B41FA5}">
                      <a16:colId xmlns:a16="http://schemas.microsoft.com/office/drawing/2014/main" val="3853921228"/>
                    </a:ext>
                  </a:extLst>
                </a:gridCol>
                <a:gridCol w="1192396">
                  <a:extLst>
                    <a:ext uri="{9D8B030D-6E8A-4147-A177-3AD203B41FA5}">
                      <a16:colId xmlns:a16="http://schemas.microsoft.com/office/drawing/2014/main" val="20004"/>
                    </a:ext>
                  </a:extLst>
                </a:gridCol>
                <a:gridCol w="1182779">
                  <a:extLst>
                    <a:ext uri="{9D8B030D-6E8A-4147-A177-3AD203B41FA5}">
                      <a16:colId xmlns:a16="http://schemas.microsoft.com/office/drawing/2014/main" val="20005"/>
                    </a:ext>
                  </a:extLst>
                </a:gridCol>
                <a:gridCol w="1197011">
                  <a:extLst>
                    <a:ext uri="{9D8B030D-6E8A-4147-A177-3AD203B41FA5}">
                      <a16:colId xmlns:a16="http://schemas.microsoft.com/office/drawing/2014/main" val="20006"/>
                    </a:ext>
                  </a:extLst>
                </a:gridCol>
              </a:tblGrid>
              <a:tr h="543121">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Indicador</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Resp.</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Meta</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Frec. Med</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cs typeface="Arial" panose="020B0604020202020204" pitchFamily="34" charset="0"/>
                        </a:rPr>
                        <a:t>2018</a:t>
                      </a:r>
                      <a:endParaRPr lang="en-US" sz="1600" b="1" i="0" u="none" strike="noStrike" dirty="0">
                        <a:solidFill>
                          <a:srgbClr val="FFFFFF"/>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cs typeface="Arial" panose="020B0604020202020204" pitchFamily="34" charset="0"/>
                        </a:rPr>
                        <a:t>2019</a:t>
                      </a:r>
                      <a:endParaRPr lang="en-US" sz="1600" b="1" i="0" u="none" strike="noStrike" dirty="0">
                        <a:solidFill>
                          <a:srgbClr val="FFFFFF"/>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2020</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2021</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cs typeface="Arial" panose="020B0604020202020204" pitchFamily="34" charset="0"/>
                        </a:rPr>
                        <a:t>2022</a:t>
                      </a:r>
                      <a:endParaRPr lang="en-US" sz="1600" b="1" i="0" u="none" strike="noStrike" dirty="0">
                        <a:solidFill>
                          <a:srgbClr val="FFFFFF"/>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41265">
                <a:tc>
                  <a:txBody>
                    <a:bodyPr/>
                    <a:lstStyle/>
                    <a:p>
                      <a:pPr algn="ctr" rtl="0" fontAlgn="ctr"/>
                      <a:r>
                        <a:rPr kumimoji="0" lang="es-ES" sz="1600" b="0" i="0" u="none" strike="noStrike" kern="1200" cap="none" normalizeH="0" baseline="0" dirty="0">
                          <a:ln>
                            <a:noFill/>
                          </a:ln>
                          <a:solidFill>
                            <a:schemeClr val="tx1"/>
                          </a:solidFill>
                          <a:effectLst/>
                          <a:latin typeface="Arial Narrow" panose="020B0606020202030204" pitchFamily="34" charset="0"/>
                          <a:ea typeface="MS PGothic" charset="-128"/>
                          <a:cs typeface="Arial" panose="020B0604020202020204" pitchFamily="34" charset="0"/>
                        </a:rPr>
                        <a:t>Nivel de satisfacción de NNA</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rPr>
                        <a:t>Dir.</a:t>
                      </a:r>
                      <a:r>
                        <a:rPr lang="en-US" sz="1600" b="0" i="0" u="none" strike="noStrike" kern="1200" baseline="0" dirty="0">
                          <a:solidFill>
                            <a:srgbClr val="000000"/>
                          </a:solidFill>
                          <a:effectLst/>
                          <a:latin typeface="Arial Narrow" panose="020B0606020202030204" pitchFamily="34" charset="0"/>
                          <a:ea typeface="+mn-ea"/>
                          <a:cs typeface="Arial" panose="020B0604020202020204" pitchFamily="34" charset="0"/>
                        </a:rPr>
                        <a:t> Op Sociales</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dirty="0" smtClean="0">
                          <a:solidFill>
                            <a:srgbClr val="000000"/>
                          </a:solidFill>
                          <a:effectLst/>
                          <a:latin typeface="Arial Narrow" panose="020B0606020202030204" pitchFamily="34" charset="0"/>
                          <a:cs typeface="Arial" panose="020B0604020202020204" pitchFamily="34" charset="0"/>
                        </a:rPr>
                        <a:t>90%</a:t>
                      </a:r>
                      <a:endParaRPr lang="en-US" sz="1600" b="0" i="0" u="none" strike="noStrike" dirty="0">
                        <a:solidFill>
                          <a:srgbClr val="000000"/>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dirty="0">
                          <a:solidFill>
                            <a:srgbClr val="000000"/>
                          </a:solidFill>
                          <a:effectLst/>
                          <a:latin typeface="Arial Narrow" panose="020B0606020202030204" pitchFamily="34" charset="0"/>
                          <a:cs typeface="Arial" panose="020B0604020202020204" pitchFamily="34" charset="0"/>
                        </a:rPr>
                        <a:t>Semestral</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98,69%</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96,76%</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96,86%</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97,86%</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PD 98%</a:t>
                      </a:r>
                    </a:p>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RPA 97%</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41265">
                <a:tc>
                  <a:txBody>
                    <a:bodyPr/>
                    <a:lstStyle/>
                    <a:p>
                      <a:pPr algn="ctr" rtl="0" fontAlgn="ctr"/>
                      <a:r>
                        <a:rPr kumimoji="0" lang="es-ES" sz="1600" b="0" i="0" u="none" strike="noStrike" kern="1200" cap="none" normalizeH="0" baseline="0" dirty="0">
                          <a:ln>
                            <a:noFill/>
                          </a:ln>
                          <a:solidFill>
                            <a:schemeClr val="tx1"/>
                          </a:solidFill>
                          <a:effectLst/>
                          <a:latin typeface="Arial Narrow" panose="020B0606020202030204" pitchFamily="34" charset="0"/>
                          <a:ea typeface="MS PGothic" charset="-128"/>
                          <a:cs typeface="Arial" panose="020B0604020202020204" pitchFamily="34" charset="0"/>
                        </a:rPr>
                        <a:t>Nivel de satisfacción de las familias</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rPr>
                        <a:t>Dir.</a:t>
                      </a:r>
                      <a:r>
                        <a:rPr lang="en-US" sz="1600" b="0" i="0" u="none" strike="noStrike" kern="1200" baseline="0" dirty="0">
                          <a:solidFill>
                            <a:srgbClr val="000000"/>
                          </a:solidFill>
                          <a:effectLst/>
                          <a:latin typeface="Arial Narrow" panose="020B0606020202030204" pitchFamily="34" charset="0"/>
                          <a:ea typeface="+mn-ea"/>
                          <a:cs typeface="Arial" panose="020B0604020202020204" pitchFamily="34" charset="0"/>
                        </a:rPr>
                        <a:t> Op Sociales</a:t>
                      </a:r>
                      <a:endParaRPr lang="en-US" sz="16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dirty="0" smtClean="0">
                          <a:solidFill>
                            <a:srgbClr val="000000"/>
                          </a:solidFill>
                          <a:effectLst/>
                          <a:latin typeface="Arial Narrow" panose="020B0606020202030204" pitchFamily="34" charset="0"/>
                          <a:cs typeface="Arial" panose="020B0604020202020204" pitchFamily="34" charset="0"/>
                        </a:rPr>
                        <a:t>90%</a:t>
                      </a:r>
                      <a:endParaRPr lang="en-US" sz="1600" b="0" i="0" u="none" strike="noStrike" dirty="0">
                        <a:solidFill>
                          <a:srgbClr val="000000"/>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dirty="0">
                          <a:solidFill>
                            <a:srgbClr val="000000"/>
                          </a:solidFill>
                          <a:effectLst/>
                          <a:latin typeface="Arial Narrow" panose="020B0606020202030204" pitchFamily="34" charset="0"/>
                          <a:cs typeface="Arial" panose="020B0604020202020204" pitchFamily="34" charset="0"/>
                        </a:rPr>
                        <a:t>Semestral</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98,86%</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98,1%</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97,80%</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600" b="1" i="0" u="none" strike="noStrike" kern="1200" dirty="0" smtClean="0">
                          <a:solidFill>
                            <a:srgbClr val="000000"/>
                          </a:solidFill>
                          <a:effectLst/>
                          <a:latin typeface="Arial Narrow" panose="020B0606020202030204" pitchFamily="34" charset="0"/>
                          <a:ea typeface="+mn-ea"/>
                          <a:cs typeface="Arial" panose="020B0604020202020204" pitchFamily="34" charset="0"/>
                        </a:rPr>
                        <a:t>97,81%</a:t>
                      </a:r>
                      <a:endParaRPr lang="es-CL" sz="16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ES" sz="1600" b="1" i="0" u="none" strike="noStrike" kern="1200" dirty="0" smtClean="0">
                          <a:solidFill>
                            <a:srgbClr val="000000"/>
                          </a:solidFill>
                          <a:effectLst/>
                          <a:latin typeface="Arial Narrow" panose="020B0606020202030204" pitchFamily="34" charset="0"/>
                          <a:ea typeface="+mn-ea"/>
                          <a:cs typeface="Arial" panose="020B0604020202020204" pitchFamily="34" charset="0"/>
                        </a:rPr>
                        <a:t>PD 98,38%</a:t>
                      </a:r>
                    </a:p>
                    <a:p>
                      <a:pPr algn="ctr" rtl="0" fontAlgn="ctr"/>
                      <a:r>
                        <a:rPr lang="es-ES" sz="1600" b="1" i="0" u="none" strike="noStrike" kern="1200" dirty="0" smtClean="0">
                          <a:solidFill>
                            <a:srgbClr val="000000"/>
                          </a:solidFill>
                          <a:effectLst/>
                          <a:latin typeface="Arial Narrow" panose="020B0606020202030204" pitchFamily="34" charset="0"/>
                          <a:ea typeface="+mn-ea"/>
                          <a:cs typeface="Arial" panose="020B0604020202020204" pitchFamily="34" charset="0"/>
                        </a:rPr>
                        <a:t>RPA 98,44%</a:t>
                      </a:r>
                      <a:endParaRPr lang="es-CL" sz="16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 name="Tabla 1">
            <a:extLst>
              <a:ext uri="{FF2B5EF4-FFF2-40B4-BE49-F238E27FC236}">
                <a16:creationId xmlns:a16="http://schemas.microsoft.com/office/drawing/2014/main" id="{8777B365-E327-4344-2ED1-D1B0D8734CA1}"/>
              </a:ext>
            </a:extLst>
          </p:cNvPr>
          <p:cNvGraphicFramePr>
            <a:graphicFrameLocks noGrp="1"/>
          </p:cNvGraphicFramePr>
          <p:nvPr>
            <p:extLst>
              <p:ext uri="{D42A27DB-BD31-4B8C-83A1-F6EECF244321}">
                <p14:modId xmlns:p14="http://schemas.microsoft.com/office/powerpoint/2010/main" val="1681614560"/>
              </p:ext>
            </p:extLst>
          </p:nvPr>
        </p:nvGraphicFramePr>
        <p:xfrm>
          <a:off x="-1" y="3369712"/>
          <a:ext cx="9126191" cy="3203212"/>
        </p:xfrm>
        <a:graphic>
          <a:graphicData uri="http://schemas.openxmlformats.org/drawingml/2006/table">
            <a:tbl>
              <a:tblPr/>
              <a:tblGrid>
                <a:gridCol w="1196403">
                  <a:extLst>
                    <a:ext uri="{9D8B030D-6E8A-4147-A177-3AD203B41FA5}">
                      <a16:colId xmlns:a16="http://schemas.microsoft.com/office/drawing/2014/main" val="20000"/>
                    </a:ext>
                  </a:extLst>
                </a:gridCol>
                <a:gridCol w="792457">
                  <a:extLst>
                    <a:ext uri="{9D8B030D-6E8A-4147-A177-3AD203B41FA5}">
                      <a16:colId xmlns:a16="http://schemas.microsoft.com/office/drawing/2014/main" val="20001"/>
                    </a:ext>
                  </a:extLst>
                </a:gridCol>
                <a:gridCol w="558398">
                  <a:extLst>
                    <a:ext uri="{9D8B030D-6E8A-4147-A177-3AD203B41FA5}">
                      <a16:colId xmlns:a16="http://schemas.microsoft.com/office/drawing/2014/main" val="20002"/>
                    </a:ext>
                  </a:extLst>
                </a:gridCol>
                <a:gridCol w="1088572">
                  <a:extLst>
                    <a:ext uri="{9D8B030D-6E8A-4147-A177-3AD203B41FA5}">
                      <a16:colId xmlns:a16="http://schemas.microsoft.com/office/drawing/2014/main" val="20003"/>
                    </a:ext>
                  </a:extLst>
                </a:gridCol>
                <a:gridCol w="1034142">
                  <a:extLst>
                    <a:ext uri="{9D8B030D-6E8A-4147-A177-3AD203B41FA5}">
                      <a16:colId xmlns:a16="http://schemas.microsoft.com/office/drawing/2014/main" val="2060217753"/>
                    </a:ext>
                  </a:extLst>
                </a:gridCol>
                <a:gridCol w="903515">
                  <a:extLst>
                    <a:ext uri="{9D8B030D-6E8A-4147-A177-3AD203B41FA5}">
                      <a16:colId xmlns:a16="http://schemas.microsoft.com/office/drawing/2014/main" val="789227504"/>
                    </a:ext>
                  </a:extLst>
                </a:gridCol>
                <a:gridCol w="1159898">
                  <a:extLst>
                    <a:ext uri="{9D8B030D-6E8A-4147-A177-3AD203B41FA5}">
                      <a16:colId xmlns:a16="http://schemas.microsoft.com/office/drawing/2014/main" val="20004"/>
                    </a:ext>
                  </a:extLst>
                </a:gridCol>
                <a:gridCol w="1196403">
                  <a:extLst>
                    <a:ext uri="{9D8B030D-6E8A-4147-A177-3AD203B41FA5}">
                      <a16:colId xmlns:a16="http://schemas.microsoft.com/office/drawing/2014/main" val="20005"/>
                    </a:ext>
                  </a:extLst>
                </a:gridCol>
                <a:gridCol w="1196403">
                  <a:extLst>
                    <a:ext uri="{9D8B030D-6E8A-4147-A177-3AD203B41FA5}">
                      <a16:colId xmlns:a16="http://schemas.microsoft.com/office/drawing/2014/main" val="20006"/>
                    </a:ext>
                  </a:extLst>
                </a:gridCol>
              </a:tblGrid>
              <a:tr h="252140">
                <a:tc>
                  <a:txBody>
                    <a:bodyPr/>
                    <a:lstStyle/>
                    <a:p>
                      <a:pPr algn="ctr" rtl="0" fontAlgn="ctr"/>
                      <a:r>
                        <a:rPr lang="es-CL" sz="1600" b="1" i="0" u="none" strike="noStrike" dirty="0">
                          <a:solidFill>
                            <a:srgbClr val="FFFFFF"/>
                          </a:solidFill>
                          <a:effectLst/>
                          <a:latin typeface="Arial Narrow" panose="020B0606020202030204" pitchFamily="34" charset="0"/>
                        </a:rPr>
                        <a:t>Indicador</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a:solidFill>
                            <a:srgbClr val="FFFFFF"/>
                          </a:solidFill>
                          <a:effectLst/>
                          <a:latin typeface="Arial Narrow" panose="020B0606020202030204" pitchFamily="34" charset="0"/>
                        </a:rPr>
                        <a:t>Resp.</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a:solidFill>
                            <a:srgbClr val="FFFFFF"/>
                          </a:solidFill>
                          <a:effectLst/>
                          <a:latin typeface="Arial Narrow" panose="020B0606020202030204" pitchFamily="34" charset="0"/>
                        </a:rPr>
                        <a:t>Meta</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a:solidFill>
                            <a:srgbClr val="FFFFFF"/>
                          </a:solidFill>
                          <a:effectLst/>
                          <a:latin typeface="Arial Narrow" panose="020B0606020202030204" pitchFamily="34" charset="0"/>
                        </a:rPr>
                        <a:t>Frec. Med</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endParaRPr lang="es-CL" sz="1600" b="1" i="0" u="none" strike="noStrike" dirty="0">
                        <a:solidFill>
                          <a:srgbClr val="FFFFFF"/>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endParaRPr lang="es-CL" sz="1600" b="1" i="0" u="none" strike="noStrike" dirty="0">
                        <a:solidFill>
                          <a:srgbClr val="FFFFFF"/>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a:solidFill>
                            <a:srgbClr val="FFFFFF"/>
                          </a:solidFill>
                          <a:effectLst/>
                          <a:latin typeface="Arial Narrow" panose="020B0606020202030204" pitchFamily="34" charset="0"/>
                        </a:rPr>
                        <a:t>2020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a:solidFill>
                            <a:srgbClr val="FFFFFF"/>
                          </a:solidFill>
                          <a:effectLst/>
                          <a:latin typeface="Arial Narrow" panose="020B0606020202030204" pitchFamily="34" charset="0"/>
                        </a:rPr>
                        <a:t>2021</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smtClean="0">
                          <a:solidFill>
                            <a:srgbClr val="FFFFFF"/>
                          </a:solidFill>
                          <a:effectLst/>
                          <a:latin typeface="Arial Narrow" panose="020B0606020202030204" pitchFamily="34" charset="0"/>
                        </a:rPr>
                        <a:t>2022</a:t>
                      </a:r>
                      <a:endParaRPr lang="es-CL" sz="1600" b="1" i="0" u="none" strike="noStrike" dirty="0">
                        <a:solidFill>
                          <a:srgbClr val="FFFFFF"/>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39775">
                <a:tc>
                  <a:txBody>
                    <a:bodyPr/>
                    <a:lstStyle/>
                    <a:p>
                      <a:pPr algn="ctr" rtl="0" fontAlgn="ctr"/>
                      <a:r>
                        <a:rPr lang="es-CL" sz="1600" b="0" i="0" u="none" strike="noStrike" dirty="0">
                          <a:solidFill>
                            <a:srgbClr val="000000"/>
                          </a:solidFill>
                          <a:effectLst/>
                          <a:latin typeface="Arial Narrow" panose="020B0606020202030204" pitchFamily="34" charset="0"/>
                        </a:rPr>
                        <a:t>Nivel de satisfacción Institucional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a:solidFill>
                            <a:srgbClr val="000000"/>
                          </a:solidFill>
                          <a:effectLst/>
                          <a:latin typeface="Arial Narrow" panose="020B0606020202030204" pitchFamily="34" charset="0"/>
                        </a:rPr>
                        <a:t>Dir. Op Sociales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smtClean="0">
                          <a:solidFill>
                            <a:srgbClr val="000000"/>
                          </a:solidFill>
                          <a:effectLst/>
                          <a:latin typeface="Arial Narrow" panose="020B0606020202030204" pitchFamily="34" charset="0"/>
                        </a:rPr>
                        <a:t>90%</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a:solidFill>
                            <a:srgbClr val="000000"/>
                          </a:solidFill>
                          <a:effectLst/>
                          <a:latin typeface="Arial Narrow" panose="020B0606020202030204" pitchFamily="34" charset="0"/>
                        </a:rPr>
                        <a:t>Anual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smtClean="0">
                          <a:solidFill>
                            <a:srgbClr val="000000"/>
                          </a:solidFill>
                          <a:effectLst/>
                          <a:latin typeface="Arial Narrow" panose="020B0606020202030204" pitchFamily="34" charset="0"/>
                        </a:rPr>
                        <a:t>95,93%</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600" b="1" i="0" u="none" strike="noStrike" dirty="0" smtClean="0">
                          <a:solidFill>
                            <a:srgbClr val="000000"/>
                          </a:solidFill>
                          <a:effectLst/>
                          <a:latin typeface="Arial Narrow" panose="020B0606020202030204" pitchFamily="34" charset="0"/>
                        </a:rPr>
                        <a:t>92,4%</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600" b="1" i="0" u="none" strike="noStrike" dirty="0">
                          <a:solidFill>
                            <a:srgbClr val="000000"/>
                          </a:solidFill>
                          <a:effectLst/>
                          <a:latin typeface="Arial Narrow" panose="020B0606020202030204" pitchFamily="34" charset="0"/>
                        </a:rPr>
                        <a:t>97,87%</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1" i="0" u="none" strike="noStrike" dirty="0" smtClean="0">
                          <a:solidFill>
                            <a:srgbClr val="000000"/>
                          </a:solidFill>
                          <a:effectLst/>
                          <a:latin typeface="Arial Narrow" panose="020B0606020202030204" pitchFamily="34" charset="0"/>
                        </a:rPr>
                        <a:t>97,87%</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1" i="0" u="none" strike="noStrike" dirty="0" smtClean="0">
                          <a:solidFill>
                            <a:srgbClr val="000000"/>
                          </a:solidFill>
                          <a:effectLst/>
                          <a:latin typeface="Arial Narrow" panose="020B0606020202030204" pitchFamily="34" charset="0"/>
                        </a:rPr>
                        <a:t>PD 97,86 %</a:t>
                      </a:r>
                    </a:p>
                    <a:p>
                      <a:pPr algn="ctr" rtl="0" fontAlgn="ctr"/>
                      <a:r>
                        <a:rPr lang="es-ES" sz="1600" b="1" i="0" u="none" strike="noStrike" dirty="0" smtClean="0">
                          <a:solidFill>
                            <a:srgbClr val="000000"/>
                          </a:solidFill>
                          <a:effectLst/>
                          <a:latin typeface="Arial Narrow" panose="020B0606020202030204" pitchFamily="34" charset="0"/>
                        </a:rPr>
                        <a:t>RPA 97,1%</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39775">
                <a:tc>
                  <a:txBody>
                    <a:bodyPr/>
                    <a:lstStyle/>
                    <a:p>
                      <a:pPr algn="ctr" rtl="0" fontAlgn="ctr"/>
                      <a:r>
                        <a:rPr lang="es-CL" sz="1600" b="0" i="0" u="none" strike="noStrike" dirty="0">
                          <a:solidFill>
                            <a:srgbClr val="000000"/>
                          </a:solidFill>
                          <a:effectLst/>
                          <a:latin typeface="Arial Narrow" panose="020B0606020202030204" pitchFamily="34" charset="0"/>
                        </a:rPr>
                        <a:t>N° de proyectos adjudicados anualmente</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a:solidFill>
                            <a:srgbClr val="000000"/>
                          </a:solidFill>
                          <a:effectLst/>
                          <a:latin typeface="Arial Narrow" panose="020B0606020202030204" pitchFamily="34" charset="0"/>
                        </a:rPr>
                        <a:t>Dir. Estudios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14</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a:solidFill>
                            <a:srgbClr val="000000"/>
                          </a:solidFill>
                          <a:effectLst/>
                          <a:latin typeface="Arial Narrow" panose="020B0606020202030204" pitchFamily="34" charset="0"/>
                        </a:rPr>
                        <a:t>Anual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smtClean="0">
                          <a:solidFill>
                            <a:srgbClr val="000000"/>
                          </a:solidFill>
                          <a:effectLst/>
                          <a:latin typeface="Arial Narrow" panose="020B0606020202030204" pitchFamily="34" charset="0"/>
                        </a:rPr>
                        <a:t>0</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1" i="0" u="none" strike="noStrike" dirty="0" smtClean="0">
                          <a:solidFill>
                            <a:srgbClr val="000000"/>
                          </a:solidFill>
                          <a:effectLst/>
                          <a:latin typeface="Arial Narrow" panose="020B0606020202030204" pitchFamily="34" charset="0"/>
                        </a:rPr>
                        <a:t>4</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1" i="0" u="none" strike="noStrike" dirty="0">
                          <a:solidFill>
                            <a:srgbClr val="000000"/>
                          </a:solidFill>
                          <a:effectLst/>
                          <a:latin typeface="Arial Narrow" panose="020B0606020202030204" pitchFamily="34" charset="0"/>
                        </a:rPr>
                        <a:t>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1" i="0" u="none" strike="noStrike" dirty="0" smtClean="0">
                          <a:solidFill>
                            <a:srgbClr val="000000"/>
                          </a:solidFill>
                          <a:effectLst/>
                          <a:latin typeface="Arial Narrow" panose="020B0606020202030204" pitchFamily="34" charset="0"/>
                        </a:rPr>
                        <a:t>9 nuevos</a:t>
                      </a:r>
                      <a:br>
                        <a:rPr lang="es-ES" sz="1600" b="1" i="0" u="none" strike="noStrike" dirty="0" smtClean="0">
                          <a:solidFill>
                            <a:srgbClr val="000000"/>
                          </a:solidFill>
                          <a:effectLst/>
                          <a:latin typeface="Arial Narrow" panose="020B0606020202030204" pitchFamily="34" charset="0"/>
                        </a:rPr>
                      </a:br>
                      <a:endParaRPr lang="es-ES" sz="1600" b="1" i="0" u="none" strike="noStrike" dirty="0" smtClean="0">
                        <a:solidFill>
                          <a:srgbClr val="FF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600" b="1" i="0" u="none" strike="noStrike" dirty="0" smtClean="0">
                          <a:solidFill>
                            <a:srgbClr val="000000"/>
                          </a:solidFill>
                          <a:effectLst/>
                          <a:latin typeface="Arial Narrow" panose="020B0606020202030204" pitchFamily="34" charset="0"/>
                        </a:rPr>
                        <a:t>12 nuevos</a:t>
                      </a:r>
                      <a:br>
                        <a:rPr lang="es-ES" sz="1600" b="1" i="0" u="none" strike="noStrike" dirty="0" smtClean="0">
                          <a:solidFill>
                            <a:srgbClr val="000000"/>
                          </a:solidFill>
                          <a:effectLst/>
                          <a:latin typeface="Arial Narrow" panose="020B0606020202030204" pitchFamily="34" charset="0"/>
                        </a:rPr>
                      </a:b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227410">
                <a:tc>
                  <a:txBody>
                    <a:bodyPr/>
                    <a:lstStyle/>
                    <a:p>
                      <a:pPr algn="ctr" rtl="0" fontAlgn="ctr"/>
                      <a:r>
                        <a:rPr lang="es-ES" sz="1600" b="0" i="0" u="none" strike="noStrike" dirty="0">
                          <a:solidFill>
                            <a:srgbClr val="000000"/>
                          </a:solidFill>
                          <a:effectLst/>
                          <a:latin typeface="Arial Narrow" panose="020B0606020202030204" pitchFamily="34" charset="0"/>
                        </a:rPr>
                        <a:t>% proyectos nuevos adjudicados vs presentados (licitaciones)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a:solidFill>
                            <a:srgbClr val="000000"/>
                          </a:solidFill>
                          <a:effectLst/>
                          <a:latin typeface="Arial Narrow" panose="020B0606020202030204" pitchFamily="34" charset="0"/>
                        </a:rPr>
                        <a:t>Dir. Estudios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3</a:t>
                      </a:r>
                      <a:r>
                        <a:rPr lang="es-CL" sz="1600" b="1" i="0" u="none" strike="noStrike" dirty="0" smtClean="0">
                          <a:solidFill>
                            <a:srgbClr val="000000"/>
                          </a:solidFill>
                          <a:effectLst/>
                          <a:latin typeface="Arial Narrow" panose="020B0606020202030204" pitchFamily="34" charset="0"/>
                        </a:rPr>
                        <a:t>0</a:t>
                      </a:r>
                      <a:r>
                        <a:rPr lang="es-CL" sz="1600" b="1" i="0" u="none" strike="noStrike" dirty="0">
                          <a:solidFill>
                            <a:srgbClr val="000000"/>
                          </a:solidFill>
                          <a:effectLst/>
                          <a:latin typeface="Arial Narrow" panose="020B0606020202030204" pitchFamily="34" charset="0"/>
                        </a:rPr>
                        <a:t>%</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a:solidFill>
                            <a:srgbClr val="000000"/>
                          </a:solidFill>
                          <a:effectLst/>
                          <a:latin typeface="Arial Narrow" panose="020B0606020202030204" pitchFamily="34" charset="0"/>
                        </a:rPr>
                        <a:t>Anual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smtClean="0">
                          <a:solidFill>
                            <a:srgbClr val="000000"/>
                          </a:solidFill>
                          <a:effectLst/>
                          <a:latin typeface="Arial Narrow" panose="020B0606020202030204" pitchFamily="34" charset="0"/>
                        </a:rPr>
                        <a:t>0%</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1" i="0" u="none" strike="noStrike" dirty="0" smtClean="0">
                          <a:solidFill>
                            <a:srgbClr val="000000"/>
                          </a:solidFill>
                          <a:effectLst/>
                          <a:latin typeface="Arial Narrow" panose="020B0606020202030204" pitchFamily="34" charset="0"/>
                        </a:rPr>
                        <a:t>11,76%</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1" i="0" u="none" strike="noStrike" dirty="0">
                          <a:solidFill>
                            <a:srgbClr val="000000"/>
                          </a:solidFill>
                          <a:effectLst/>
                          <a:latin typeface="Arial Narrow" panose="020B0606020202030204" pitchFamily="34" charset="0"/>
                        </a:rPr>
                        <a:t>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1" i="0" u="none" strike="noStrike" dirty="0" smtClean="0">
                          <a:solidFill>
                            <a:srgbClr val="000000"/>
                          </a:solidFill>
                          <a:effectLst/>
                          <a:latin typeface="Arial Narrow" panose="020B0606020202030204" pitchFamily="34" charset="0"/>
                        </a:rPr>
                        <a:t>PD: 8,22%</a:t>
                      </a:r>
                      <a:br>
                        <a:rPr lang="es-ES" sz="1600" b="1" i="0" u="none" strike="noStrike" dirty="0" smtClean="0">
                          <a:solidFill>
                            <a:srgbClr val="000000"/>
                          </a:solidFill>
                          <a:effectLst/>
                          <a:latin typeface="Arial Narrow" panose="020B0606020202030204" pitchFamily="34" charset="0"/>
                        </a:rPr>
                      </a:br>
                      <a:r>
                        <a:rPr lang="es-ES" sz="1600" b="1" i="0" u="none" strike="noStrike" dirty="0" smtClean="0">
                          <a:solidFill>
                            <a:srgbClr val="000000"/>
                          </a:solidFill>
                          <a:effectLst/>
                          <a:latin typeface="Arial Narrow" panose="020B0606020202030204" pitchFamily="34" charset="0"/>
                        </a:rPr>
                        <a:t>RPA: 21,43 %</a:t>
                      </a:r>
                      <a:br>
                        <a:rPr lang="es-ES" sz="1600" b="1" i="0" u="none" strike="noStrike" dirty="0" smtClean="0">
                          <a:solidFill>
                            <a:srgbClr val="000000"/>
                          </a:solidFill>
                          <a:effectLst/>
                          <a:latin typeface="Arial Narrow" panose="020B0606020202030204" pitchFamily="34" charset="0"/>
                        </a:rPr>
                      </a:br>
                      <a:r>
                        <a:rPr lang="es-ES" sz="1600" b="1" i="0" u="none" strike="noStrike" dirty="0" smtClean="0">
                          <a:solidFill>
                            <a:srgbClr val="000000"/>
                          </a:solidFill>
                          <a:effectLst/>
                          <a:latin typeface="Arial Narrow" panose="020B0606020202030204" pitchFamily="34" charset="0"/>
                        </a:rPr>
                        <a:t>Total: 10,34%</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600" b="1" i="0" u="none" strike="noStrike" dirty="0" smtClean="0">
                          <a:solidFill>
                            <a:srgbClr val="000000"/>
                          </a:solidFill>
                          <a:effectLst/>
                          <a:latin typeface="Arial Narrow" panose="020B0606020202030204" pitchFamily="34" charset="0"/>
                        </a:rPr>
                        <a:t>29%</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96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983E859-786C-B51B-79F0-9E3FF0E95AFE}"/>
              </a:ext>
            </a:extLst>
          </p:cNvPr>
          <p:cNvSpPr txBox="1">
            <a:spLocks noChangeArrowheads="1"/>
          </p:cNvSpPr>
          <p:nvPr/>
        </p:nvSpPr>
        <p:spPr bwMode="auto">
          <a:xfrm>
            <a:off x="773113"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a:solidFill>
                  <a:srgbClr val="000000"/>
                </a:solidFill>
                <a:latin typeface="Arial Black" panose="020B0604020202020204" pitchFamily="34" charset="0"/>
                <a:ea typeface="MS PGothic" panose="020B0600070205080204" pitchFamily="34" charset="-128"/>
              </a:rPr>
              <a:t>1.2 Logro de los Objetivos Estratégicos</a:t>
            </a:r>
          </a:p>
          <a:p>
            <a:pPr algn="ctr">
              <a:lnSpc>
                <a:spcPct val="100000"/>
              </a:lnSpc>
              <a:spcBef>
                <a:spcPct val="0"/>
              </a:spcBef>
              <a:buFontTx/>
              <a:buNone/>
            </a:pPr>
            <a:r>
              <a:rPr lang="es-ES" altLang="es-ES_tradnl" sz="1800">
                <a:solidFill>
                  <a:srgbClr val="000000"/>
                </a:solidFill>
                <a:latin typeface="Arial Black" panose="020B0604020202020204" pitchFamily="34" charset="0"/>
                <a:ea typeface="MS PGothic" panose="020B0600070205080204" pitchFamily="34" charset="-128"/>
              </a:rPr>
              <a:t>Y de la Calidad</a:t>
            </a:r>
          </a:p>
        </p:txBody>
      </p:sp>
      <p:sp>
        <p:nvSpPr>
          <p:cNvPr id="18435" name="Rectangle 2">
            <a:extLst>
              <a:ext uri="{FF2B5EF4-FFF2-40B4-BE49-F238E27FC236}">
                <a16:creationId xmlns:a16="http://schemas.microsoft.com/office/drawing/2014/main" id="{E1520E06-9EFD-00EE-DFE0-6191AF0DE059}"/>
              </a:ext>
            </a:extLst>
          </p:cNvPr>
          <p:cNvSpPr txBox="1">
            <a:spLocks noChangeArrowheads="1"/>
          </p:cNvSpPr>
          <p:nvPr/>
        </p:nvSpPr>
        <p:spPr bwMode="auto">
          <a:xfrm>
            <a:off x="773113" y="148907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b</a:t>
            </a:r>
            <a:r>
              <a:rPr lang="es-ES" altLang="es-ES_tradnl" sz="1800" b="1" dirty="0" smtClean="0">
                <a:solidFill>
                  <a:srgbClr val="000000"/>
                </a:solidFill>
                <a:latin typeface="Arial Black"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Medición y mejora de los resultados de los programas a nivel de usuarios.</a:t>
            </a:r>
          </a:p>
        </p:txBody>
      </p:sp>
      <p:pic>
        <p:nvPicPr>
          <p:cNvPr id="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46038"/>
            <a:ext cx="8763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a 6">
            <a:extLst>
              <a:ext uri="{FF2B5EF4-FFF2-40B4-BE49-F238E27FC236}">
                <a16:creationId xmlns:a16="http://schemas.microsoft.com/office/drawing/2014/main" id="{7B70F214-4956-5823-33FB-D3CF1F732481}"/>
              </a:ext>
            </a:extLst>
          </p:cNvPr>
          <p:cNvGraphicFramePr>
            <a:graphicFrameLocks noGrp="1"/>
          </p:cNvGraphicFramePr>
          <p:nvPr>
            <p:extLst>
              <p:ext uri="{D42A27DB-BD31-4B8C-83A1-F6EECF244321}">
                <p14:modId xmlns:p14="http://schemas.microsoft.com/office/powerpoint/2010/main" val="311585607"/>
              </p:ext>
            </p:extLst>
          </p:nvPr>
        </p:nvGraphicFramePr>
        <p:xfrm>
          <a:off x="0" y="2159794"/>
          <a:ext cx="9144000" cy="1928812"/>
        </p:xfrm>
        <a:graphic>
          <a:graphicData uri="http://schemas.openxmlformats.org/drawingml/2006/table">
            <a:tbl>
              <a:tblPr/>
              <a:tblGrid>
                <a:gridCol w="1692330">
                  <a:extLst>
                    <a:ext uri="{9D8B030D-6E8A-4147-A177-3AD203B41FA5}">
                      <a16:colId xmlns:a16="http://schemas.microsoft.com/office/drawing/2014/main" val="20000"/>
                    </a:ext>
                  </a:extLst>
                </a:gridCol>
                <a:gridCol w="713413">
                  <a:extLst>
                    <a:ext uri="{9D8B030D-6E8A-4147-A177-3AD203B41FA5}">
                      <a16:colId xmlns:a16="http://schemas.microsoft.com/office/drawing/2014/main" val="20001"/>
                    </a:ext>
                  </a:extLst>
                </a:gridCol>
                <a:gridCol w="574607">
                  <a:extLst>
                    <a:ext uri="{9D8B030D-6E8A-4147-A177-3AD203B41FA5}">
                      <a16:colId xmlns:a16="http://schemas.microsoft.com/office/drawing/2014/main" val="20002"/>
                    </a:ext>
                  </a:extLst>
                </a:gridCol>
                <a:gridCol w="818652">
                  <a:extLst>
                    <a:ext uri="{9D8B030D-6E8A-4147-A177-3AD203B41FA5}">
                      <a16:colId xmlns:a16="http://schemas.microsoft.com/office/drawing/2014/main" val="20003"/>
                    </a:ext>
                  </a:extLst>
                </a:gridCol>
                <a:gridCol w="1001598">
                  <a:extLst>
                    <a:ext uri="{9D8B030D-6E8A-4147-A177-3AD203B41FA5}">
                      <a16:colId xmlns:a16="http://schemas.microsoft.com/office/drawing/2014/main" val="2766641514"/>
                    </a:ext>
                  </a:extLst>
                </a:gridCol>
                <a:gridCol w="949461">
                  <a:extLst>
                    <a:ext uri="{9D8B030D-6E8A-4147-A177-3AD203B41FA5}">
                      <a16:colId xmlns:a16="http://schemas.microsoft.com/office/drawing/2014/main" val="3792687006"/>
                    </a:ext>
                  </a:extLst>
                </a:gridCol>
                <a:gridCol w="1065865">
                  <a:extLst>
                    <a:ext uri="{9D8B030D-6E8A-4147-A177-3AD203B41FA5}">
                      <a16:colId xmlns:a16="http://schemas.microsoft.com/office/drawing/2014/main" val="20004"/>
                    </a:ext>
                  </a:extLst>
                </a:gridCol>
                <a:gridCol w="1335428">
                  <a:extLst>
                    <a:ext uri="{9D8B030D-6E8A-4147-A177-3AD203B41FA5}">
                      <a16:colId xmlns:a16="http://schemas.microsoft.com/office/drawing/2014/main" val="20005"/>
                    </a:ext>
                  </a:extLst>
                </a:gridCol>
                <a:gridCol w="992646">
                  <a:extLst>
                    <a:ext uri="{9D8B030D-6E8A-4147-A177-3AD203B41FA5}">
                      <a16:colId xmlns:a16="http://schemas.microsoft.com/office/drawing/2014/main" val="20006"/>
                    </a:ext>
                  </a:extLst>
                </a:gridCol>
              </a:tblGrid>
              <a:tr h="639119">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89693">
                <a:tc>
                  <a:txBody>
                    <a:bodyPr/>
                    <a:lstStyle/>
                    <a:p>
                      <a:pPr algn="ctr" rtl="0" fontAlgn="ctr"/>
                      <a:r>
                        <a:rPr lang="es-ES" sz="1400" b="0" i="0" u="none" strike="noStrike" dirty="0">
                          <a:solidFill>
                            <a:schemeClr val="tx1"/>
                          </a:solidFill>
                          <a:effectLst/>
                          <a:latin typeface="Arial" panose="020B0604020202020204" pitchFamily="34" charset="0"/>
                          <a:cs typeface="Arial" panose="020B0604020202020204" pitchFamily="34" charset="0"/>
                        </a:rPr>
                        <a:t>% NNA que identifican cambios positivos al termino del proceso de intervención</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Semestral</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baseline="0" dirty="0" smtClean="0">
                          <a:solidFill>
                            <a:srgbClr val="000000"/>
                          </a:solidFill>
                          <a:effectLst/>
                          <a:latin typeface="Arial" panose="020B0604020202020204" pitchFamily="34" charset="0"/>
                          <a:cs typeface="Arial" panose="020B0604020202020204" pitchFamily="34" charset="0"/>
                        </a:rPr>
                        <a:t>No se </a:t>
                      </a:r>
                      <a:r>
                        <a:rPr lang="es-CL" sz="1400" b="1" i="0" u="none" strike="noStrike" baseline="0" noProof="0" dirty="0" smtClean="0">
                          <a:solidFill>
                            <a:srgbClr val="000000"/>
                          </a:solidFill>
                          <a:effectLst/>
                          <a:latin typeface="Arial" panose="020B0604020202020204" pitchFamily="34" charset="0"/>
                          <a:cs typeface="Arial" panose="020B0604020202020204" pitchFamily="34" charset="0"/>
                        </a:rPr>
                        <a:t>midió</a:t>
                      </a:r>
                      <a:endParaRPr lang="es-CL" sz="1400" b="1" i="0" u="none" strike="noStrike" baseline="0" noProof="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baseline="0" dirty="0" smtClean="0">
                          <a:solidFill>
                            <a:srgbClr val="000000"/>
                          </a:solidFill>
                          <a:effectLst/>
                          <a:latin typeface="Arial" panose="020B0604020202020204" pitchFamily="34" charset="0"/>
                          <a:cs typeface="Arial" panose="020B0604020202020204" pitchFamily="34" charset="0"/>
                        </a:rPr>
                        <a:t>92,31%</a:t>
                      </a:r>
                      <a:endParaRPr lang="en-US" sz="1400" b="1"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96%</a:t>
                      </a:r>
                      <a:endParaRPr lang="en-US" sz="1400" b="1"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98%</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RPA 96,18%</a:t>
                      </a:r>
                    </a:p>
                    <a:p>
                      <a:pPr algn="ctr" rtl="0" fontAlgn="ctr"/>
                      <a:r>
                        <a:rPr lang="en-US" sz="1400" b="1" i="0" u="none" strike="noStrike" dirty="0" smtClean="0">
                          <a:solidFill>
                            <a:srgbClr val="000000"/>
                          </a:solidFill>
                          <a:effectLst/>
                          <a:latin typeface="Arial" panose="020B0604020202020204" pitchFamily="34" charset="0"/>
                          <a:cs typeface="Arial" panose="020B0604020202020204" pitchFamily="34" charset="0"/>
                        </a:rPr>
                        <a:t>PD 94%</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9" name="Tabla 8">
            <a:extLst>
              <a:ext uri="{FF2B5EF4-FFF2-40B4-BE49-F238E27FC236}">
                <a16:creationId xmlns:a16="http://schemas.microsoft.com/office/drawing/2014/main" id="{CE9BB44B-52B6-4554-AE4A-D180EF17E74C}"/>
              </a:ext>
            </a:extLst>
          </p:cNvPr>
          <p:cNvGraphicFramePr>
            <a:graphicFrameLocks noGrp="1"/>
          </p:cNvGraphicFramePr>
          <p:nvPr>
            <p:extLst>
              <p:ext uri="{D42A27DB-BD31-4B8C-83A1-F6EECF244321}">
                <p14:modId xmlns:p14="http://schemas.microsoft.com/office/powerpoint/2010/main" val="142162630"/>
              </p:ext>
            </p:extLst>
          </p:nvPr>
        </p:nvGraphicFramePr>
        <p:xfrm>
          <a:off x="0" y="4325598"/>
          <a:ext cx="9144001" cy="2289816"/>
        </p:xfrm>
        <a:graphic>
          <a:graphicData uri="http://schemas.openxmlformats.org/drawingml/2006/table">
            <a:tbl>
              <a:tblPr/>
              <a:tblGrid>
                <a:gridCol w="1639802">
                  <a:extLst>
                    <a:ext uri="{9D8B030D-6E8A-4147-A177-3AD203B41FA5}">
                      <a16:colId xmlns:a16="http://schemas.microsoft.com/office/drawing/2014/main" val="20000"/>
                    </a:ext>
                  </a:extLst>
                </a:gridCol>
                <a:gridCol w="765959">
                  <a:extLst>
                    <a:ext uri="{9D8B030D-6E8A-4147-A177-3AD203B41FA5}">
                      <a16:colId xmlns:a16="http://schemas.microsoft.com/office/drawing/2014/main" val="20001"/>
                    </a:ext>
                  </a:extLst>
                </a:gridCol>
                <a:gridCol w="598695">
                  <a:extLst>
                    <a:ext uri="{9D8B030D-6E8A-4147-A177-3AD203B41FA5}">
                      <a16:colId xmlns:a16="http://schemas.microsoft.com/office/drawing/2014/main" val="20002"/>
                    </a:ext>
                  </a:extLst>
                </a:gridCol>
                <a:gridCol w="749827">
                  <a:extLst>
                    <a:ext uri="{9D8B030D-6E8A-4147-A177-3AD203B41FA5}">
                      <a16:colId xmlns:a16="http://schemas.microsoft.com/office/drawing/2014/main" val="20003"/>
                    </a:ext>
                  </a:extLst>
                </a:gridCol>
                <a:gridCol w="1024875">
                  <a:extLst>
                    <a:ext uri="{9D8B030D-6E8A-4147-A177-3AD203B41FA5}">
                      <a16:colId xmlns:a16="http://schemas.microsoft.com/office/drawing/2014/main" val="3134499431"/>
                    </a:ext>
                  </a:extLst>
                </a:gridCol>
                <a:gridCol w="938572">
                  <a:extLst>
                    <a:ext uri="{9D8B030D-6E8A-4147-A177-3AD203B41FA5}">
                      <a16:colId xmlns:a16="http://schemas.microsoft.com/office/drawing/2014/main" val="60160959"/>
                    </a:ext>
                  </a:extLst>
                </a:gridCol>
                <a:gridCol w="1032765">
                  <a:extLst>
                    <a:ext uri="{9D8B030D-6E8A-4147-A177-3AD203B41FA5}">
                      <a16:colId xmlns:a16="http://schemas.microsoft.com/office/drawing/2014/main" val="20004"/>
                    </a:ext>
                  </a:extLst>
                </a:gridCol>
                <a:gridCol w="1376195">
                  <a:extLst>
                    <a:ext uri="{9D8B030D-6E8A-4147-A177-3AD203B41FA5}">
                      <a16:colId xmlns:a16="http://schemas.microsoft.com/office/drawing/2014/main" val="20005"/>
                    </a:ext>
                  </a:extLst>
                </a:gridCol>
                <a:gridCol w="1017311">
                  <a:extLst>
                    <a:ext uri="{9D8B030D-6E8A-4147-A177-3AD203B41FA5}">
                      <a16:colId xmlns:a16="http://schemas.microsoft.com/office/drawing/2014/main" val="20006"/>
                    </a:ext>
                  </a:extLst>
                </a:gridCol>
              </a:tblGrid>
              <a:tr h="222943">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532072">
                <a:tc>
                  <a:txBody>
                    <a:bodyPr/>
                    <a:lstStyle/>
                    <a:p>
                      <a:pPr algn="ctr" rtl="0" fontAlgn="ctr"/>
                      <a:r>
                        <a:rPr lang="es-ES" sz="1400" b="0" i="0" u="none" strike="noStrike" dirty="0">
                          <a:solidFill>
                            <a:schemeClr val="tx1"/>
                          </a:solidFill>
                          <a:effectLst/>
                          <a:latin typeface="Arial" panose="020B0604020202020204" pitchFamily="34" charset="0"/>
                          <a:cs typeface="Arial" panose="020B0604020202020204" pitchFamily="34" charset="0"/>
                        </a:rPr>
                        <a:t>% NNA con los que se cumplieron los objetivos del programa (resultados)</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Anual</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En un 100%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78,3%</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67,4%</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12,6%</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10,3%</a:t>
                      </a:r>
                    </a:p>
                    <a:p>
                      <a:pPr algn="ctr" rtl="0" fontAlgn="ct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En un 100%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76%</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63,6%</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PD 15%</a:t>
                      </a:r>
                    </a:p>
                    <a:p>
                      <a:pPr algn="ctr" rtl="0" fontAlgn="ctr"/>
                      <a:r>
                        <a:rPr lang="es-ES" sz="1100" b="1" i="0" u="none" strike="noStrike" dirty="0" smtClean="0">
                          <a:solidFill>
                            <a:srgbClr val="000000"/>
                          </a:solidFill>
                          <a:effectLst/>
                          <a:latin typeface="Arial" panose="020B0604020202020204" pitchFamily="34" charset="0"/>
                          <a:cs typeface="Arial" panose="020B0604020202020204" pitchFamily="34" charset="0"/>
                        </a:rPr>
                        <a:t>RPA 10,9%</a:t>
                      </a:r>
                    </a:p>
                    <a:p>
                      <a:pPr algn="ctr" rtl="0" fontAlgn="ct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1" i="0" u="none" strike="noStrike" dirty="0">
                          <a:solidFill>
                            <a:srgbClr val="000000"/>
                          </a:solidFill>
                          <a:effectLst/>
                          <a:latin typeface="Arial" panose="020B0604020202020204" pitchFamily="34" charset="0"/>
                          <a:cs typeface="Arial" panose="020B0604020202020204" pitchFamily="34" charset="0"/>
                        </a:rPr>
                        <a:t>100% Cumplimiento del PII:                       PD 84,7% y RPA 68,9%                                                      50% Cumplimiento del PII:             Prot. 9,9%  y RPA 12,5% </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000000"/>
                          </a:solidFill>
                          <a:effectLst/>
                          <a:latin typeface="Arial" panose="020B0604020202020204" pitchFamily="34" charset="0"/>
                          <a:cs typeface="Arial" panose="020B0604020202020204" pitchFamily="34" charset="0"/>
                        </a:rPr>
                        <a:t>100% Cumplimiento del PII:                       PD 88,2% y RPA 73,3%                                                      50% Cumplimiento del PII:             Prot. 8,1%  y RPA 9,0% </a:t>
                      </a:r>
                      <a:endParaRPr lang="en-US" sz="1100" b="1" i="0" u="none" strike="noStrike" dirty="0" smtClean="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1" i="0" u="none" strike="noStrike" noProof="0" dirty="0" smtClean="0">
                          <a:solidFill>
                            <a:srgbClr val="000000"/>
                          </a:solidFill>
                          <a:effectLst/>
                          <a:latin typeface="Arial" panose="020B0604020202020204" pitchFamily="34" charset="0"/>
                          <a:cs typeface="Arial" panose="020B0604020202020204" pitchFamily="34" charset="0"/>
                        </a:rPr>
                        <a:t>100% Cumplimiento del PII: PD 85% y en RPA 64%</a:t>
                      </a:r>
                    </a:p>
                    <a:p>
                      <a:pPr algn="ctr" rtl="0" fontAlgn="ctr"/>
                      <a:endParaRPr lang="es-ES" sz="1100" b="1" i="0" u="none" strike="noStrike" noProof="0" dirty="0" smtClean="0">
                        <a:solidFill>
                          <a:srgbClr val="000000"/>
                        </a:solidFill>
                        <a:effectLst/>
                        <a:latin typeface="Arial" panose="020B0604020202020204" pitchFamily="34" charset="0"/>
                        <a:cs typeface="Arial" panose="020B0604020202020204" pitchFamily="34" charset="0"/>
                      </a:endParaRPr>
                    </a:p>
                    <a:p>
                      <a:pPr algn="ctr" rtl="0" fontAlgn="ctr"/>
                      <a:r>
                        <a:rPr lang="es-ES" sz="1100" b="1" i="0" u="none" strike="noStrike" noProof="0" dirty="0" smtClean="0">
                          <a:solidFill>
                            <a:srgbClr val="000000"/>
                          </a:solidFill>
                          <a:effectLst/>
                          <a:latin typeface="Arial" panose="020B0604020202020204" pitchFamily="34" charset="0"/>
                          <a:cs typeface="Arial" panose="020B0604020202020204" pitchFamily="34" charset="0"/>
                        </a:rPr>
                        <a:t>50% Cumplimiento PII: PD 10,2%, y en RPA 11,8%</a:t>
                      </a:r>
                      <a:endParaRPr lang="es-CL" sz="11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1360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05FE4B2871B4843B2896EC34951A15B" ma:contentTypeVersion="2" ma:contentTypeDescription="Crear nuevo documento." ma:contentTypeScope="" ma:versionID="48ed589e6977a056806a2bd37b4c6371">
  <xsd:schema xmlns:xsd="http://www.w3.org/2001/XMLSchema" xmlns:xs="http://www.w3.org/2001/XMLSchema" xmlns:p="http://schemas.microsoft.com/office/2006/metadata/properties" xmlns:ns2="e6a225b4-144c-45f3-910f-35f2ad1c3deb" targetNamespace="http://schemas.microsoft.com/office/2006/metadata/properties" ma:root="true" ma:fieldsID="03ea0eeb03eba433f5a45b5f512544a5" ns2:_="">
    <xsd:import namespace="e6a225b4-144c-45f3-910f-35f2ad1c3de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225b4-144c-45f3-910f-35f2ad1c3d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50DAE0-00F8-4F02-83DA-F1DA28842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225b4-144c-45f3-910f-35f2ad1c3d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F64D50-23CA-1C43-8C2F-1E2B41633370}">
  <ds:schemaRefs>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 ds:uri="http://schemas.microsoft.com/office/infopath/2007/PartnerControls"/>
    <ds:schemaRef ds:uri="e6a225b4-144c-45f3-910f-35f2ad1c3deb"/>
    <ds:schemaRef ds:uri="http://schemas.microsoft.com/office/2006/metadata/properties"/>
  </ds:schemaRefs>
</ds:datastoreItem>
</file>

<file path=customXml/itemProps3.xml><?xml version="1.0" encoding="utf-8"?>
<ds:datastoreItem xmlns:ds="http://schemas.openxmlformats.org/officeDocument/2006/customXml" ds:itemID="{92F3C457-DD3D-D64C-9F69-567D4EC86C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7320</TotalTime>
  <Words>2156</Words>
  <Application>Microsoft Office PowerPoint</Application>
  <PresentationFormat>Presentación en pantalla (4:3)</PresentationFormat>
  <Paragraphs>568</Paragraphs>
  <Slides>27</Slides>
  <Notes>4</Notes>
  <HiddenSlides>1</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9" baseType="lpstr">
      <vt:lpstr>ＭＳ Ｐゴシック</vt:lpstr>
      <vt:lpstr>ＭＳ Ｐゴシック</vt:lpstr>
      <vt:lpstr>Arial</vt:lpstr>
      <vt:lpstr>Arial Black</vt:lpstr>
      <vt:lpstr>Arial Narrow</vt:lpstr>
      <vt:lpstr>Calibri</vt:lpstr>
      <vt:lpstr>Calibri Light</vt:lpstr>
      <vt:lpstr>Century Gothic</vt:lpstr>
      <vt:lpstr>Times New Roman</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1.6 Seguimiento Compromisos 2022 (Ver planilla Excel)</vt:lpstr>
      <vt:lpstr>Gestión de la Calidad </vt:lpstr>
      <vt:lpstr>Presentación de PowerPoint</vt:lpstr>
      <vt:lpstr>Proveedores</vt:lpstr>
      <vt:lpstr>2.3 Adecuación de Recursos</vt:lpstr>
      <vt:lpstr>Presentación de PowerPoint</vt:lpstr>
      <vt:lpstr>2.5 Oportunidades de Mejoras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Héctor Espinoza Diaz</cp:lastModifiedBy>
  <cp:revision>266</cp:revision>
  <cp:lastPrinted>2022-12-01T18:46:43Z</cp:lastPrinted>
  <dcterms:created xsi:type="dcterms:W3CDTF">2020-02-13T13:48:54Z</dcterms:created>
  <dcterms:modified xsi:type="dcterms:W3CDTF">2023-04-20T19:53:04Z</dcterms:modified>
</cp:coreProperties>
</file>