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74" r:id="rId2"/>
    <p:sldId id="258" r:id="rId3"/>
    <p:sldId id="303" r:id="rId4"/>
    <p:sldId id="259" r:id="rId5"/>
    <p:sldId id="260" r:id="rId6"/>
    <p:sldId id="261" r:id="rId7"/>
    <p:sldId id="263" r:id="rId8"/>
    <p:sldId id="265" r:id="rId9"/>
    <p:sldId id="276" r:id="rId10"/>
    <p:sldId id="289" r:id="rId11"/>
    <p:sldId id="291" r:id="rId12"/>
    <p:sldId id="292" r:id="rId13"/>
    <p:sldId id="293" r:id="rId14"/>
    <p:sldId id="294" r:id="rId15"/>
    <p:sldId id="295" r:id="rId16"/>
    <p:sldId id="296" r:id="rId17"/>
    <p:sldId id="297" r:id="rId18"/>
    <p:sldId id="298" r:id="rId19"/>
    <p:sldId id="299" r:id="rId20"/>
    <p:sldId id="300" r:id="rId21"/>
    <p:sldId id="277" r:id="rId22"/>
    <p:sldId id="302" r:id="rId23"/>
    <p:sldId id="284" r:id="rId24"/>
    <p:sldId id="304" r:id="rId25"/>
    <p:sldId id="306" r:id="rId26"/>
    <p:sldId id="307" r:id="rId27"/>
    <p:sldId id="286" r:id="rId28"/>
    <p:sldId id="285" r:id="rId29"/>
    <p:sldId id="272" r:id="rId30"/>
    <p:sldId id="273" r:id="rId31"/>
    <p:sldId id="287" r:id="rId32"/>
    <p:sldId id="310" r:id="rId33"/>
    <p:sldId id="311" r:id="rId34"/>
    <p:sldId id="312" r:id="rId35"/>
    <p:sldId id="313" r:id="rId36"/>
    <p:sldId id="314" r:id="rId37"/>
    <p:sldId id="308" r:id="rId38"/>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2" d="100"/>
          <a:sy n="42" d="100"/>
        </p:scale>
        <p:origin x="660"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8A52B5-8133-4D60-89D8-48A9CD2B1231}" type="doc">
      <dgm:prSet loTypeId="urn:microsoft.com/office/officeart/2005/8/layout/pyramid2" loCatId="list" qsTypeId="urn:microsoft.com/office/officeart/2005/8/quickstyle/simple1" qsCatId="simple" csTypeId="urn:microsoft.com/office/officeart/2005/8/colors/accent1_2" csCatId="accent1" phldr="1"/>
      <dgm:spPr/>
    </dgm:pt>
    <dgm:pt modelId="{5CB9C3E9-B5D6-425B-9CA9-AA94CDC96575}">
      <dgm:prSet phldrT="[Texto]"/>
      <dgm:spPr/>
      <dgm:t>
        <a:bodyPr/>
        <a:lstStyle/>
        <a:p>
          <a:r>
            <a:rPr lang="es-ES" dirty="0" smtClean="0"/>
            <a:t>3. Comprensión de los Fenómenos Ocurridos.</a:t>
          </a:r>
          <a:endParaRPr lang="es-ES" dirty="0"/>
        </a:p>
      </dgm:t>
    </dgm:pt>
    <dgm:pt modelId="{33112D22-F833-4947-9D04-55921FBCDC2E}" type="parTrans" cxnId="{1111C4DA-118E-42F7-B9F7-366AF87D2BB0}">
      <dgm:prSet/>
      <dgm:spPr/>
      <dgm:t>
        <a:bodyPr/>
        <a:lstStyle/>
        <a:p>
          <a:endParaRPr lang="es-ES"/>
        </a:p>
      </dgm:t>
    </dgm:pt>
    <dgm:pt modelId="{B2829488-EBE4-49FF-8012-F88C23ECB6D5}" type="sibTrans" cxnId="{1111C4DA-118E-42F7-B9F7-366AF87D2BB0}">
      <dgm:prSet/>
      <dgm:spPr/>
      <dgm:t>
        <a:bodyPr/>
        <a:lstStyle/>
        <a:p>
          <a:endParaRPr lang="es-ES"/>
        </a:p>
      </dgm:t>
    </dgm:pt>
    <dgm:pt modelId="{901D0CB9-492E-49EF-BAA7-606AB28BF6D1}">
      <dgm:prSet phldrT="[Texto]"/>
      <dgm:spPr/>
      <dgm:t>
        <a:bodyPr/>
        <a:lstStyle/>
        <a:p>
          <a:r>
            <a:rPr lang="es-ES" dirty="0" smtClean="0"/>
            <a:t>2. Nivel Operativo</a:t>
          </a:r>
          <a:endParaRPr lang="es-ES" dirty="0"/>
        </a:p>
      </dgm:t>
    </dgm:pt>
    <dgm:pt modelId="{208D7AA7-B69A-4DAD-B26C-84D1740EDAB1}" type="parTrans" cxnId="{AA61EB8C-2D1A-4AD9-ACCC-658E7AE894BE}">
      <dgm:prSet/>
      <dgm:spPr/>
      <dgm:t>
        <a:bodyPr/>
        <a:lstStyle/>
        <a:p>
          <a:endParaRPr lang="es-ES"/>
        </a:p>
      </dgm:t>
    </dgm:pt>
    <dgm:pt modelId="{EE2FD5BC-2D84-44F9-9433-46CB3A4E2FD3}" type="sibTrans" cxnId="{AA61EB8C-2D1A-4AD9-ACCC-658E7AE894BE}">
      <dgm:prSet/>
      <dgm:spPr/>
      <dgm:t>
        <a:bodyPr/>
        <a:lstStyle/>
        <a:p>
          <a:endParaRPr lang="es-ES"/>
        </a:p>
      </dgm:t>
    </dgm:pt>
    <dgm:pt modelId="{BB8C06A8-3CEE-4727-BA1D-5DFEF181D44A}">
      <dgm:prSet phldrT="[Texto]"/>
      <dgm:spPr/>
      <dgm:t>
        <a:bodyPr/>
        <a:lstStyle/>
        <a:p>
          <a:r>
            <a:rPr lang="es-ES" dirty="0" smtClean="0"/>
            <a:t>1. Recogida de Información </a:t>
          </a:r>
          <a:endParaRPr lang="es-ES" dirty="0"/>
        </a:p>
      </dgm:t>
    </dgm:pt>
    <dgm:pt modelId="{345527D8-B8DF-4FF0-BB78-DBB8CFC7E8F5}" type="parTrans" cxnId="{9CF83044-FE94-4372-9548-419655AC82A4}">
      <dgm:prSet/>
      <dgm:spPr/>
      <dgm:t>
        <a:bodyPr/>
        <a:lstStyle/>
        <a:p>
          <a:endParaRPr lang="es-ES"/>
        </a:p>
      </dgm:t>
    </dgm:pt>
    <dgm:pt modelId="{AA40BF7B-314C-42C3-ABFA-AF866E8FFC4A}" type="sibTrans" cxnId="{9CF83044-FE94-4372-9548-419655AC82A4}">
      <dgm:prSet/>
      <dgm:spPr/>
      <dgm:t>
        <a:bodyPr/>
        <a:lstStyle/>
        <a:p>
          <a:endParaRPr lang="es-ES"/>
        </a:p>
      </dgm:t>
    </dgm:pt>
    <dgm:pt modelId="{4E04D893-497A-4128-B67D-85ACC3B753A4}" type="pres">
      <dgm:prSet presAssocID="{278A52B5-8133-4D60-89D8-48A9CD2B1231}" presName="compositeShape" presStyleCnt="0">
        <dgm:presLayoutVars>
          <dgm:dir/>
          <dgm:resizeHandles/>
        </dgm:presLayoutVars>
      </dgm:prSet>
      <dgm:spPr/>
    </dgm:pt>
    <dgm:pt modelId="{5F6E9022-72E4-4BF9-B072-6575ED8A32A7}" type="pres">
      <dgm:prSet presAssocID="{278A52B5-8133-4D60-89D8-48A9CD2B1231}" presName="pyramid" presStyleLbl="node1" presStyleIdx="0" presStyleCnt="1" custScaleX="115000"/>
      <dgm:spPr/>
    </dgm:pt>
    <dgm:pt modelId="{41309DC6-E8FD-4156-BC1A-73E7B3FBC53D}" type="pres">
      <dgm:prSet presAssocID="{278A52B5-8133-4D60-89D8-48A9CD2B1231}" presName="theList" presStyleCnt="0"/>
      <dgm:spPr/>
    </dgm:pt>
    <dgm:pt modelId="{B2D31122-1D03-40A0-BB14-1CD3AD0CE2DF}" type="pres">
      <dgm:prSet presAssocID="{5CB9C3E9-B5D6-425B-9CA9-AA94CDC96575}" presName="aNode" presStyleLbl="fgAcc1" presStyleIdx="0" presStyleCnt="3" custScaleX="144795">
        <dgm:presLayoutVars>
          <dgm:bulletEnabled val="1"/>
        </dgm:presLayoutVars>
      </dgm:prSet>
      <dgm:spPr/>
      <dgm:t>
        <a:bodyPr/>
        <a:lstStyle/>
        <a:p>
          <a:endParaRPr lang="es-ES"/>
        </a:p>
      </dgm:t>
    </dgm:pt>
    <dgm:pt modelId="{F43B7CF2-0403-4521-A51F-4BE8DC9D3026}" type="pres">
      <dgm:prSet presAssocID="{5CB9C3E9-B5D6-425B-9CA9-AA94CDC96575}" presName="aSpace" presStyleCnt="0"/>
      <dgm:spPr/>
    </dgm:pt>
    <dgm:pt modelId="{36797429-6A83-47F2-80E1-FF2867389915}" type="pres">
      <dgm:prSet presAssocID="{901D0CB9-492E-49EF-BAA7-606AB28BF6D1}" presName="aNode" presStyleLbl="fgAcc1" presStyleIdx="1" presStyleCnt="3" custScaleX="177951">
        <dgm:presLayoutVars>
          <dgm:bulletEnabled val="1"/>
        </dgm:presLayoutVars>
      </dgm:prSet>
      <dgm:spPr/>
      <dgm:t>
        <a:bodyPr/>
        <a:lstStyle/>
        <a:p>
          <a:endParaRPr lang="es-ES"/>
        </a:p>
      </dgm:t>
    </dgm:pt>
    <dgm:pt modelId="{62ACAAEC-6AB9-4CD5-AF31-4E98B35A525A}" type="pres">
      <dgm:prSet presAssocID="{901D0CB9-492E-49EF-BAA7-606AB28BF6D1}" presName="aSpace" presStyleCnt="0"/>
      <dgm:spPr/>
    </dgm:pt>
    <dgm:pt modelId="{0B0BAB17-6968-4B85-B00E-E51F33180CF5}" type="pres">
      <dgm:prSet presAssocID="{BB8C06A8-3CEE-4727-BA1D-5DFEF181D44A}" presName="aNode" presStyleLbl="fgAcc1" presStyleIdx="2" presStyleCnt="3" custScaleX="216507">
        <dgm:presLayoutVars>
          <dgm:bulletEnabled val="1"/>
        </dgm:presLayoutVars>
      </dgm:prSet>
      <dgm:spPr/>
      <dgm:t>
        <a:bodyPr/>
        <a:lstStyle/>
        <a:p>
          <a:endParaRPr lang="es-ES"/>
        </a:p>
      </dgm:t>
    </dgm:pt>
    <dgm:pt modelId="{64BA2108-C3C1-4311-BB5F-4298493E0131}" type="pres">
      <dgm:prSet presAssocID="{BB8C06A8-3CEE-4727-BA1D-5DFEF181D44A}" presName="aSpace" presStyleCnt="0"/>
      <dgm:spPr/>
    </dgm:pt>
  </dgm:ptLst>
  <dgm:cxnLst>
    <dgm:cxn modelId="{1111C4DA-118E-42F7-B9F7-366AF87D2BB0}" srcId="{278A52B5-8133-4D60-89D8-48A9CD2B1231}" destId="{5CB9C3E9-B5D6-425B-9CA9-AA94CDC96575}" srcOrd="0" destOrd="0" parTransId="{33112D22-F833-4947-9D04-55921FBCDC2E}" sibTransId="{B2829488-EBE4-49FF-8012-F88C23ECB6D5}"/>
    <dgm:cxn modelId="{AA61EB8C-2D1A-4AD9-ACCC-658E7AE894BE}" srcId="{278A52B5-8133-4D60-89D8-48A9CD2B1231}" destId="{901D0CB9-492E-49EF-BAA7-606AB28BF6D1}" srcOrd="1" destOrd="0" parTransId="{208D7AA7-B69A-4DAD-B26C-84D1740EDAB1}" sibTransId="{EE2FD5BC-2D84-44F9-9433-46CB3A4E2FD3}"/>
    <dgm:cxn modelId="{D43BE3B8-2163-4259-9831-5D39C4578DA4}" type="presOf" srcId="{278A52B5-8133-4D60-89D8-48A9CD2B1231}" destId="{4E04D893-497A-4128-B67D-85ACC3B753A4}" srcOrd="0" destOrd="0" presId="urn:microsoft.com/office/officeart/2005/8/layout/pyramid2"/>
    <dgm:cxn modelId="{9CF83044-FE94-4372-9548-419655AC82A4}" srcId="{278A52B5-8133-4D60-89D8-48A9CD2B1231}" destId="{BB8C06A8-3CEE-4727-BA1D-5DFEF181D44A}" srcOrd="2" destOrd="0" parTransId="{345527D8-B8DF-4FF0-BB78-DBB8CFC7E8F5}" sibTransId="{AA40BF7B-314C-42C3-ABFA-AF866E8FFC4A}"/>
    <dgm:cxn modelId="{BAABD30C-87B6-466A-BB19-D8F7315C1233}" type="presOf" srcId="{BB8C06A8-3CEE-4727-BA1D-5DFEF181D44A}" destId="{0B0BAB17-6968-4B85-B00E-E51F33180CF5}" srcOrd="0" destOrd="0" presId="urn:microsoft.com/office/officeart/2005/8/layout/pyramid2"/>
    <dgm:cxn modelId="{30BF9BC5-8C45-4B3F-8AE8-EDEF33B6BCEF}" type="presOf" srcId="{901D0CB9-492E-49EF-BAA7-606AB28BF6D1}" destId="{36797429-6A83-47F2-80E1-FF2867389915}" srcOrd="0" destOrd="0" presId="urn:microsoft.com/office/officeart/2005/8/layout/pyramid2"/>
    <dgm:cxn modelId="{33CD9B6A-0205-41BA-8A75-E74FDB4FD5D9}" type="presOf" srcId="{5CB9C3E9-B5D6-425B-9CA9-AA94CDC96575}" destId="{B2D31122-1D03-40A0-BB14-1CD3AD0CE2DF}" srcOrd="0" destOrd="0" presId="urn:microsoft.com/office/officeart/2005/8/layout/pyramid2"/>
    <dgm:cxn modelId="{39A96EA9-C61B-455E-84DF-B76AC369BD6A}" type="presParOf" srcId="{4E04D893-497A-4128-B67D-85ACC3B753A4}" destId="{5F6E9022-72E4-4BF9-B072-6575ED8A32A7}" srcOrd="0" destOrd="0" presId="urn:microsoft.com/office/officeart/2005/8/layout/pyramid2"/>
    <dgm:cxn modelId="{07B13B41-2801-4CEF-B847-AD490DB88CEF}" type="presParOf" srcId="{4E04D893-497A-4128-B67D-85ACC3B753A4}" destId="{41309DC6-E8FD-4156-BC1A-73E7B3FBC53D}" srcOrd="1" destOrd="0" presId="urn:microsoft.com/office/officeart/2005/8/layout/pyramid2"/>
    <dgm:cxn modelId="{7FD9CFD2-DA19-4BAF-BADF-15F4E1CB8775}" type="presParOf" srcId="{41309DC6-E8FD-4156-BC1A-73E7B3FBC53D}" destId="{B2D31122-1D03-40A0-BB14-1CD3AD0CE2DF}" srcOrd="0" destOrd="0" presId="urn:microsoft.com/office/officeart/2005/8/layout/pyramid2"/>
    <dgm:cxn modelId="{D08B097C-BE44-48FC-8144-7B6274E69D4C}" type="presParOf" srcId="{41309DC6-E8FD-4156-BC1A-73E7B3FBC53D}" destId="{F43B7CF2-0403-4521-A51F-4BE8DC9D3026}" srcOrd="1" destOrd="0" presId="urn:microsoft.com/office/officeart/2005/8/layout/pyramid2"/>
    <dgm:cxn modelId="{904CD89B-16A0-4F37-B64A-821F581243D5}" type="presParOf" srcId="{41309DC6-E8FD-4156-BC1A-73E7B3FBC53D}" destId="{36797429-6A83-47F2-80E1-FF2867389915}" srcOrd="2" destOrd="0" presId="urn:microsoft.com/office/officeart/2005/8/layout/pyramid2"/>
    <dgm:cxn modelId="{274701E2-BBB1-4AA8-8E7B-6B95E45FE1D5}" type="presParOf" srcId="{41309DC6-E8FD-4156-BC1A-73E7B3FBC53D}" destId="{62ACAAEC-6AB9-4CD5-AF31-4E98B35A525A}" srcOrd="3" destOrd="0" presId="urn:microsoft.com/office/officeart/2005/8/layout/pyramid2"/>
    <dgm:cxn modelId="{49274C62-4959-4CD6-B0D2-D28147E53170}" type="presParOf" srcId="{41309DC6-E8FD-4156-BC1A-73E7B3FBC53D}" destId="{0B0BAB17-6968-4B85-B00E-E51F33180CF5}" srcOrd="4" destOrd="0" presId="urn:microsoft.com/office/officeart/2005/8/layout/pyramid2"/>
    <dgm:cxn modelId="{C3A9C066-9D67-4D7B-B02A-F5B34DE9A887}" type="presParOf" srcId="{41309DC6-E8FD-4156-BC1A-73E7B3FBC53D}" destId="{64BA2108-C3C1-4311-BB5F-4298493E0131}"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249A07B-1355-4B84-BB13-BB979A6A0110}" type="doc">
      <dgm:prSet loTypeId="urn:microsoft.com/office/officeart/2005/8/layout/pyramid2" loCatId="list" qsTypeId="urn:microsoft.com/office/officeart/2005/8/quickstyle/simple1" qsCatId="simple" csTypeId="urn:microsoft.com/office/officeart/2005/8/colors/accent1_2" csCatId="accent1" phldr="1"/>
      <dgm:spPr/>
    </dgm:pt>
    <dgm:pt modelId="{CC091FE5-9A54-4D2F-B69F-19B20E19C58A}">
      <dgm:prSet phldrT="[Texto]" custT="1"/>
      <dgm:spPr/>
      <dgm:t>
        <a:bodyPr/>
        <a:lstStyle/>
        <a:p>
          <a:r>
            <a:rPr lang="es-ES" sz="2400" dirty="0" smtClean="0"/>
            <a:t>5. Acciones Técnicas- Directrices</a:t>
          </a:r>
          <a:endParaRPr lang="es-ES" sz="2400" dirty="0"/>
        </a:p>
      </dgm:t>
    </dgm:pt>
    <dgm:pt modelId="{4FDB320F-32BD-49F1-8EEF-C69932AAB2DE}" type="parTrans" cxnId="{D76A23CB-1AD6-456B-B8B5-94B3A300FDE6}">
      <dgm:prSet/>
      <dgm:spPr/>
      <dgm:t>
        <a:bodyPr/>
        <a:lstStyle/>
        <a:p>
          <a:endParaRPr lang="es-ES"/>
        </a:p>
      </dgm:t>
    </dgm:pt>
    <dgm:pt modelId="{FD3F8C81-A8B4-48C9-B47E-D61232DE1F3C}" type="sibTrans" cxnId="{D76A23CB-1AD6-456B-B8B5-94B3A300FDE6}">
      <dgm:prSet/>
      <dgm:spPr/>
      <dgm:t>
        <a:bodyPr/>
        <a:lstStyle/>
        <a:p>
          <a:endParaRPr lang="es-ES"/>
        </a:p>
      </dgm:t>
    </dgm:pt>
    <dgm:pt modelId="{E866E04A-F885-46C8-8EBE-E60B78C0018C}">
      <dgm:prSet phldrT="[Texto]" custT="1"/>
      <dgm:spPr/>
      <dgm:t>
        <a:bodyPr/>
        <a:lstStyle/>
        <a:p>
          <a:r>
            <a:rPr lang="es-ES" sz="2400" dirty="0" smtClean="0"/>
            <a:t>4. Hipótesis Teórica/Técnica </a:t>
          </a:r>
          <a:endParaRPr lang="es-ES" sz="2400" dirty="0"/>
        </a:p>
      </dgm:t>
    </dgm:pt>
    <dgm:pt modelId="{085EBE92-A333-4F0E-B375-23DC3C898B07}" type="parTrans" cxnId="{3F88E157-FE28-44EE-B1F5-5EEE474DCD91}">
      <dgm:prSet/>
      <dgm:spPr/>
      <dgm:t>
        <a:bodyPr/>
        <a:lstStyle/>
        <a:p>
          <a:endParaRPr lang="es-ES"/>
        </a:p>
      </dgm:t>
    </dgm:pt>
    <dgm:pt modelId="{679642FD-1289-4A66-A506-8C4977F88F01}" type="sibTrans" cxnId="{3F88E157-FE28-44EE-B1F5-5EEE474DCD91}">
      <dgm:prSet/>
      <dgm:spPr/>
      <dgm:t>
        <a:bodyPr/>
        <a:lstStyle/>
        <a:p>
          <a:endParaRPr lang="es-ES"/>
        </a:p>
      </dgm:t>
    </dgm:pt>
    <dgm:pt modelId="{1EAAEEA7-D6D4-48F7-A7D8-6BAE984A3B58}" type="pres">
      <dgm:prSet presAssocID="{7249A07B-1355-4B84-BB13-BB979A6A0110}" presName="compositeShape" presStyleCnt="0">
        <dgm:presLayoutVars>
          <dgm:dir/>
          <dgm:resizeHandles/>
        </dgm:presLayoutVars>
      </dgm:prSet>
      <dgm:spPr/>
    </dgm:pt>
    <dgm:pt modelId="{9D19E374-DDD1-4FA2-B115-4C4C93B083E3}" type="pres">
      <dgm:prSet presAssocID="{7249A07B-1355-4B84-BB13-BB979A6A0110}" presName="pyramid" presStyleLbl="node1" presStyleIdx="0" presStyleCnt="1"/>
      <dgm:spPr/>
    </dgm:pt>
    <dgm:pt modelId="{2D8642C7-D311-44B9-B7E0-B0D1AECA7FC3}" type="pres">
      <dgm:prSet presAssocID="{7249A07B-1355-4B84-BB13-BB979A6A0110}" presName="theList" presStyleCnt="0"/>
      <dgm:spPr/>
    </dgm:pt>
    <dgm:pt modelId="{69C2ECF0-93B5-4760-9EA0-A0FB4ACD75FB}" type="pres">
      <dgm:prSet presAssocID="{CC091FE5-9A54-4D2F-B69F-19B20E19C58A}" presName="aNode" presStyleLbl="fgAcc1" presStyleIdx="0" presStyleCnt="2" custScaleX="198663" custLinFactNeighborX="-2034" custLinFactNeighborY="-1450">
        <dgm:presLayoutVars>
          <dgm:bulletEnabled val="1"/>
        </dgm:presLayoutVars>
      </dgm:prSet>
      <dgm:spPr/>
      <dgm:t>
        <a:bodyPr/>
        <a:lstStyle/>
        <a:p>
          <a:endParaRPr lang="es-ES"/>
        </a:p>
      </dgm:t>
    </dgm:pt>
    <dgm:pt modelId="{3C441D90-ED97-40D6-928D-4A7ADE2A6D2D}" type="pres">
      <dgm:prSet presAssocID="{CC091FE5-9A54-4D2F-B69F-19B20E19C58A}" presName="aSpace" presStyleCnt="0"/>
      <dgm:spPr/>
    </dgm:pt>
    <dgm:pt modelId="{45733B0F-4A26-4A3D-AFA8-AB4A89788135}" type="pres">
      <dgm:prSet presAssocID="{E866E04A-F885-46C8-8EBE-E60B78C0018C}" presName="aNode" presStyleLbl="fgAcc1" presStyleIdx="1" presStyleCnt="2" custScaleX="195203">
        <dgm:presLayoutVars>
          <dgm:bulletEnabled val="1"/>
        </dgm:presLayoutVars>
      </dgm:prSet>
      <dgm:spPr/>
      <dgm:t>
        <a:bodyPr/>
        <a:lstStyle/>
        <a:p>
          <a:endParaRPr lang="es-ES"/>
        </a:p>
      </dgm:t>
    </dgm:pt>
    <dgm:pt modelId="{53D8C2BF-850C-454B-AAB3-B831D8A394DE}" type="pres">
      <dgm:prSet presAssocID="{E866E04A-F885-46C8-8EBE-E60B78C0018C}" presName="aSpace" presStyleCnt="0"/>
      <dgm:spPr/>
    </dgm:pt>
  </dgm:ptLst>
  <dgm:cxnLst>
    <dgm:cxn modelId="{F8145296-79FD-4828-9244-263664D55021}" type="presOf" srcId="{7249A07B-1355-4B84-BB13-BB979A6A0110}" destId="{1EAAEEA7-D6D4-48F7-A7D8-6BAE984A3B58}" srcOrd="0" destOrd="0" presId="urn:microsoft.com/office/officeart/2005/8/layout/pyramid2"/>
    <dgm:cxn modelId="{D76A23CB-1AD6-456B-B8B5-94B3A300FDE6}" srcId="{7249A07B-1355-4B84-BB13-BB979A6A0110}" destId="{CC091FE5-9A54-4D2F-B69F-19B20E19C58A}" srcOrd="0" destOrd="0" parTransId="{4FDB320F-32BD-49F1-8EEF-C69932AAB2DE}" sibTransId="{FD3F8C81-A8B4-48C9-B47E-D61232DE1F3C}"/>
    <dgm:cxn modelId="{8C00BF5B-6F5C-4C67-9AD3-17E89BF686FC}" type="presOf" srcId="{CC091FE5-9A54-4D2F-B69F-19B20E19C58A}" destId="{69C2ECF0-93B5-4760-9EA0-A0FB4ACD75FB}" srcOrd="0" destOrd="0" presId="urn:microsoft.com/office/officeart/2005/8/layout/pyramid2"/>
    <dgm:cxn modelId="{FE7F7560-CE16-4285-973C-E315870ED4A2}" type="presOf" srcId="{E866E04A-F885-46C8-8EBE-E60B78C0018C}" destId="{45733B0F-4A26-4A3D-AFA8-AB4A89788135}" srcOrd="0" destOrd="0" presId="urn:microsoft.com/office/officeart/2005/8/layout/pyramid2"/>
    <dgm:cxn modelId="{3F88E157-FE28-44EE-B1F5-5EEE474DCD91}" srcId="{7249A07B-1355-4B84-BB13-BB979A6A0110}" destId="{E866E04A-F885-46C8-8EBE-E60B78C0018C}" srcOrd="1" destOrd="0" parTransId="{085EBE92-A333-4F0E-B375-23DC3C898B07}" sibTransId="{679642FD-1289-4A66-A506-8C4977F88F01}"/>
    <dgm:cxn modelId="{B0865B4B-16F4-4D8A-827B-FE580D0A48D6}" type="presParOf" srcId="{1EAAEEA7-D6D4-48F7-A7D8-6BAE984A3B58}" destId="{9D19E374-DDD1-4FA2-B115-4C4C93B083E3}" srcOrd="0" destOrd="0" presId="urn:microsoft.com/office/officeart/2005/8/layout/pyramid2"/>
    <dgm:cxn modelId="{597AFFDC-E5A7-4094-938A-C96B4B2AAEB8}" type="presParOf" srcId="{1EAAEEA7-D6D4-48F7-A7D8-6BAE984A3B58}" destId="{2D8642C7-D311-44B9-B7E0-B0D1AECA7FC3}" srcOrd="1" destOrd="0" presId="urn:microsoft.com/office/officeart/2005/8/layout/pyramid2"/>
    <dgm:cxn modelId="{B0495A95-0638-444B-BD13-FF29A2BA2385}" type="presParOf" srcId="{2D8642C7-D311-44B9-B7E0-B0D1AECA7FC3}" destId="{69C2ECF0-93B5-4760-9EA0-A0FB4ACD75FB}" srcOrd="0" destOrd="0" presId="urn:microsoft.com/office/officeart/2005/8/layout/pyramid2"/>
    <dgm:cxn modelId="{0C40C103-1CEF-4E2C-A72C-758993D692A6}" type="presParOf" srcId="{2D8642C7-D311-44B9-B7E0-B0D1AECA7FC3}" destId="{3C441D90-ED97-40D6-928D-4A7ADE2A6D2D}" srcOrd="1" destOrd="0" presId="urn:microsoft.com/office/officeart/2005/8/layout/pyramid2"/>
    <dgm:cxn modelId="{E4AEC5D2-3BBB-4293-ABA2-E5D08CE77714}" type="presParOf" srcId="{2D8642C7-D311-44B9-B7E0-B0D1AECA7FC3}" destId="{45733B0F-4A26-4A3D-AFA8-AB4A89788135}" srcOrd="2" destOrd="0" presId="urn:microsoft.com/office/officeart/2005/8/layout/pyramid2"/>
    <dgm:cxn modelId="{96A0011D-541A-455D-8A0B-B223ED542B97}" type="presParOf" srcId="{2D8642C7-D311-44B9-B7E0-B0D1AECA7FC3}" destId="{53D8C2BF-850C-454B-AAB3-B831D8A394DE}" srcOrd="3" destOrd="0" presId="urn:microsoft.com/office/officeart/2005/8/layout/pyramid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DB6D636-251C-48F2-B06D-A700EA78E927}"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es-ES"/>
        </a:p>
      </dgm:t>
    </dgm:pt>
    <dgm:pt modelId="{A9F6E17E-97FB-4136-B6FB-6BC347BDE9C3}">
      <dgm:prSet phldrT="[Texto]"/>
      <dgm:spPr/>
      <dgm:t>
        <a:bodyPr/>
        <a:lstStyle/>
        <a:p>
          <a:r>
            <a:rPr lang="es-ES" dirty="0" smtClean="0"/>
            <a:t>Nivel de impacto-Grupal</a:t>
          </a:r>
          <a:endParaRPr lang="es-ES" dirty="0"/>
        </a:p>
      </dgm:t>
    </dgm:pt>
    <dgm:pt modelId="{79C50FD3-9B93-4F21-A023-912FAB2F2325}" type="parTrans" cxnId="{F3BDE3A8-91E0-45B7-A7F9-7BD9D5A6FE15}">
      <dgm:prSet/>
      <dgm:spPr/>
      <dgm:t>
        <a:bodyPr/>
        <a:lstStyle/>
        <a:p>
          <a:endParaRPr lang="es-ES"/>
        </a:p>
      </dgm:t>
    </dgm:pt>
    <dgm:pt modelId="{BC91517F-C815-4708-BEC4-45609A68CD14}" type="sibTrans" cxnId="{F3BDE3A8-91E0-45B7-A7F9-7BD9D5A6FE15}">
      <dgm:prSet/>
      <dgm:spPr/>
      <dgm:t>
        <a:bodyPr/>
        <a:lstStyle/>
        <a:p>
          <a:endParaRPr lang="es-ES"/>
        </a:p>
      </dgm:t>
    </dgm:pt>
    <dgm:pt modelId="{8C37FDFA-D7F8-48C4-9612-AFCA5BC1ED6F}">
      <dgm:prSet phldrT="[Texto]"/>
      <dgm:spPr/>
      <dgm:t>
        <a:bodyPr/>
        <a:lstStyle/>
        <a:p>
          <a:r>
            <a:rPr lang="es-ES" dirty="0" smtClean="0"/>
            <a:t>Emociones, significados que va adoptando el equipo</a:t>
          </a:r>
          <a:endParaRPr lang="es-ES" dirty="0"/>
        </a:p>
      </dgm:t>
    </dgm:pt>
    <dgm:pt modelId="{F58FE96F-77AA-4E6F-8522-C4A96259376B}" type="parTrans" cxnId="{66E4CD51-6724-412C-B105-0D103B2C7D78}">
      <dgm:prSet/>
      <dgm:spPr/>
      <dgm:t>
        <a:bodyPr/>
        <a:lstStyle/>
        <a:p>
          <a:endParaRPr lang="es-ES"/>
        </a:p>
      </dgm:t>
    </dgm:pt>
    <dgm:pt modelId="{BEDE5BAF-D7BD-4C6F-B576-1730E065DB8F}" type="sibTrans" cxnId="{66E4CD51-6724-412C-B105-0D103B2C7D78}">
      <dgm:prSet/>
      <dgm:spPr/>
      <dgm:t>
        <a:bodyPr/>
        <a:lstStyle/>
        <a:p>
          <a:endParaRPr lang="es-ES"/>
        </a:p>
      </dgm:t>
    </dgm:pt>
    <dgm:pt modelId="{E7194703-02A4-4157-B0B8-85D4E815FEA0}">
      <dgm:prSet phldrT="[Texto]"/>
      <dgm:spPr/>
      <dgm:t>
        <a:bodyPr/>
        <a:lstStyle/>
        <a:p>
          <a:r>
            <a:rPr lang="es-ES" dirty="0" smtClean="0"/>
            <a:t>Nivel de impacto Vivencial-Personal</a:t>
          </a:r>
          <a:endParaRPr lang="es-ES" dirty="0"/>
        </a:p>
      </dgm:t>
    </dgm:pt>
    <dgm:pt modelId="{A601F233-C4C7-46DB-8E0F-023A86C11C78}" type="parTrans" cxnId="{D2FE8E74-B9E2-4466-88DD-0EB07EA92DFA}">
      <dgm:prSet/>
      <dgm:spPr/>
      <dgm:t>
        <a:bodyPr/>
        <a:lstStyle/>
        <a:p>
          <a:endParaRPr lang="es-ES"/>
        </a:p>
      </dgm:t>
    </dgm:pt>
    <dgm:pt modelId="{7A38990E-FE36-4F60-9699-C0A6089FD073}" type="sibTrans" cxnId="{D2FE8E74-B9E2-4466-88DD-0EB07EA92DFA}">
      <dgm:prSet/>
      <dgm:spPr/>
      <dgm:t>
        <a:bodyPr/>
        <a:lstStyle/>
        <a:p>
          <a:endParaRPr lang="es-ES"/>
        </a:p>
      </dgm:t>
    </dgm:pt>
    <dgm:pt modelId="{38ECD220-D986-40B1-9EF0-F7BFED838BEF}">
      <dgm:prSet phldrT="[Texto]"/>
      <dgm:spPr/>
      <dgm:t>
        <a:bodyPr/>
        <a:lstStyle/>
        <a:p>
          <a:pPr algn="just"/>
          <a:r>
            <a:rPr lang="es-ES" dirty="0" smtClean="0"/>
            <a:t>Concepciones personales respecto al Genero-Infancia-Historia personal.</a:t>
          </a:r>
          <a:endParaRPr lang="es-ES" dirty="0"/>
        </a:p>
      </dgm:t>
    </dgm:pt>
    <dgm:pt modelId="{413A66D3-29E7-46C8-B708-54713503DE51}" type="parTrans" cxnId="{EEC27B1A-2E0C-4131-B835-C75053B8F23F}">
      <dgm:prSet/>
      <dgm:spPr/>
      <dgm:t>
        <a:bodyPr/>
        <a:lstStyle/>
        <a:p>
          <a:endParaRPr lang="es-ES"/>
        </a:p>
      </dgm:t>
    </dgm:pt>
    <dgm:pt modelId="{AAC653CA-7238-4954-B5F6-BCE0F8AE5729}" type="sibTrans" cxnId="{EEC27B1A-2E0C-4131-B835-C75053B8F23F}">
      <dgm:prSet/>
      <dgm:spPr/>
      <dgm:t>
        <a:bodyPr/>
        <a:lstStyle/>
        <a:p>
          <a:endParaRPr lang="es-ES"/>
        </a:p>
      </dgm:t>
    </dgm:pt>
    <dgm:pt modelId="{4555FF38-BB7A-4E16-BD73-DB574E80FD27}">
      <dgm:prSet phldrT="[Texto]"/>
      <dgm:spPr/>
      <dgm:t>
        <a:bodyPr/>
        <a:lstStyle/>
        <a:p>
          <a:r>
            <a:rPr lang="es-ES" dirty="0" smtClean="0"/>
            <a:t>Impacto Experiencial</a:t>
          </a:r>
          <a:endParaRPr lang="es-ES" dirty="0"/>
        </a:p>
      </dgm:t>
    </dgm:pt>
    <dgm:pt modelId="{2ADB07E8-3099-4D80-BAF4-022C8FDC75F2}" type="parTrans" cxnId="{1590D079-1C36-439A-A0F0-602220114627}">
      <dgm:prSet/>
      <dgm:spPr/>
      <dgm:t>
        <a:bodyPr/>
        <a:lstStyle/>
        <a:p>
          <a:endParaRPr lang="es-ES"/>
        </a:p>
      </dgm:t>
    </dgm:pt>
    <dgm:pt modelId="{EC348A97-9A4B-49C1-A927-EBBEABF9DB51}" type="sibTrans" cxnId="{1590D079-1C36-439A-A0F0-602220114627}">
      <dgm:prSet/>
      <dgm:spPr/>
      <dgm:t>
        <a:bodyPr/>
        <a:lstStyle/>
        <a:p>
          <a:endParaRPr lang="es-ES"/>
        </a:p>
      </dgm:t>
    </dgm:pt>
    <dgm:pt modelId="{7A12B114-5AEC-44FE-9F1E-104FC42CE8AB}">
      <dgm:prSet phldrT="[Texto]"/>
      <dgm:spPr/>
      <dgm:t>
        <a:bodyPr/>
        <a:lstStyle/>
        <a:p>
          <a:r>
            <a:rPr lang="es-ES" dirty="0" smtClean="0"/>
            <a:t>Emociones de primera respuesta (rabia-angustia-deseos de ayuda-Confusión)</a:t>
          </a:r>
          <a:endParaRPr lang="es-ES" dirty="0"/>
        </a:p>
      </dgm:t>
    </dgm:pt>
    <dgm:pt modelId="{193AFC07-234D-4F13-9E08-F40BBF71B98E}" type="parTrans" cxnId="{FE3199DF-29B1-48C4-9D6C-83A74F20D533}">
      <dgm:prSet/>
      <dgm:spPr/>
      <dgm:t>
        <a:bodyPr/>
        <a:lstStyle/>
        <a:p>
          <a:endParaRPr lang="es-ES"/>
        </a:p>
      </dgm:t>
    </dgm:pt>
    <dgm:pt modelId="{8889C5E2-35F7-4A88-9881-A66D6F5BD367}" type="sibTrans" cxnId="{FE3199DF-29B1-48C4-9D6C-83A74F20D533}">
      <dgm:prSet/>
      <dgm:spPr/>
      <dgm:t>
        <a:bodyPr/>
        <a:lstStyle/>
        <a:p>
          <a:endParaRPr lang="es-ES"/>
        </a:p>
      </dgm:t>
    </dgm:pt>
    <dgm:pt modelId="{61C21911-EBBB-4B2B-B9F0-C424D951D0EA}" type="pres">
      <dgm:prSet presAssocID="{8DB6D636-251C-48F2-B06D-A700EA78E927}" presName="Name0" presStyleCnt="0">
        <dgm:presLayoutVars>
          <dgm:chMax val="7"/>
          <dgm:dir/>
          <dgm:animLvl val="lvl"/>
          <dgm:resizeHandles val="exact"/>
        </dgm:presLayoutVars>
      </dgm:prSet>
      <dgm:spPr/>
      <dgm:t>
        <a:bodyPr/>
        <a:lstStyle/>
        <a:p>
          <a:endParaRPr lang="es-ES"/>
        </a:p>
      </dgm:t>
    </dgm:pt>
    <dgm:pt modelId="{497A96FF-A23A-4E74-8EE0-B90F34CA3E83}" type="pres">
      <dgm:prSet presAssocID="{A9F6E17E-97FB-4136-B6FB-6BC347BDE9C3}" presName="circle1" presStyleLbl="node1" presStyleIdx="0" presStyleCnt="3" custLinFactNeighborY="370"/>
      <dgm:spPr/>
    </dgm:pt>
    <dgm:pt modelId="{E8E13CB0-EA12-484E-8915-6BDCFA6D9C4D}" type="pres">
      <dgm:prSet presAssocID="{A9F6E17E-97FB-4136-B6FB-6BC347BDE9C3}" presName="space" presStyleCnt="0"/>
      <dgm:spPr/>
    </dgm:pt>
    <dgm:pt modelId="{42120EFD-B43D-4AB3-AF09-6B93100D710E}" type="pres">
      <dgm:prSet presAssocID="{A9F6E17E-97FB-4136-B6FB-6BC347BDE9C3}" presName="rect1" presStyleLbl="alignAcc1" presStyleIdx="0" presStyleCnt="3"/>
      <dgm:spPr/>
      <dgm:t>
        <a:bodyPr/>
        <a:lstStyle/>
        <a:p>
          <a:endParaRPr lang="es-ES"/>
        </a:p>
      </dgm:t>
    </dgm:pt>
    <dgm:pt modelId="{0FEC7064-BD3F-46D6-8E32-93530E24CDC3}" type="pres">
      <dgm:prSet presAssocID="{E7194703-02A4-4157-B0B8-85D4E815FEA0}" presName="vertSpace2" presStyleLbl="node1" presStyleIdx="0" presStyleCnt="3"/>
      <dgm:spPr/>
    </dgm:pt>
    <dgm:pt modelId="{19ECF69D-BF57-4491-A0BA-688A03AF1FCC}" type="pres">
      <dgm:prSet presAssocID="{E7194703-02A4-4157-B0B8-85D4E815FEA0}" presName="circle2" presStyleLbl="node1" presStyleIdx="1" presStyleCnt="3"/>
      <dgm:spPr/>
    </dgm:pt>
    <dgm:pt modelId="{2F72AE49-ED91-479B-8D0B-4FBF8D0A436F}" type="pres">
      <dgm:prSet presAssocID="{E7194703-02A4-4157-B0B8-85D4E815FEA0}" presName="rect2" presStyleLbl="alignAcc1" presStyleIdx="1" presStyleCnt="3"/>
      <dgm:spPr/>
      <dgm:t>
        <a:bodyPr/>
        <a:lstStyle/>
        <a:p>
          <a:endParaRPr lang="es-ES"/>
        </a:p>
      </dgm:t>
    </dgm:pt>
    <dgm:pt modelId="{7F82F137-C4A9-4B5C-8D4D-74F1E0BA75C1}" type="pres">
      <dgm:prSet presAssocID="{4555FF38-BB7A-4E16-BD73-DB574E80FD27}" presName="vertSpace3" presStyleLbl="node1" presStyleIdx="1" presStyleCnt="3"/>
      <dgm:spPr/>
    </dgm:pt>
    <dgm:pt modelId="{D941C78C-A487-4DE5-962F-3357B323A73E}" type="pres">
      <dgm:prSet presAssocID="{4555FF38-BB7A-4E16-BD73-DB574E80FD27}" presName="circle3" presStyleLbl="node1" presStyleIdx="2" presStyleCnt="3"/>
      <dgm:spPr/>
    </dgm:pt>
    <dgm:pt modelId="{885FEB3C-8965-4CF0-8640-DFE0980F75F8}" type="pres">
      <dgm:prSet presAssocID="{4555FF38-BB7A-4E16-BD73-DB574E80FD27}" presName="rect3" presStyleLbl="alignAcc1" presStyleIdx="2" presStyleCnt="3"/>
      <dgm:spPr/>
      <dgm:t>
        <a:bodyPr/>
        <a:lstStyle/>
        <a:p>
          <a:endParaRPr lang="es-ES"/>
        </a:p>
      </dgm:t>
    </dgm:pt>
    <dgm:pt modelId="{F3B13A27-4C1C-4440-A5A9-59CB4642944C}" type="pres">
      <dgm:prSet presAssocID="{A9F6E17E-97FB-4136-B6FB-6BC347BDE9C3}" presName="rect1ParTx" presStyleLbl="alignAcc1" presStyleIdx="2" presStyleCnt="3">
        <dgm:presLayoutVars>
          <dgm:chMax val="1"/>
          <dgm:bulletEnabled val="1"/>
        </dgm:presLayoutVars>
      </dgm:prSet>
      <dgm:spPr/>
      <dgm:t>
        <a:bodyPr/>
        <a:lstStyle/>
        <a:p>
          <a:endParaRPr lang="es-ES"/>
        </a:p>
      </dgm:t>
    </dgm:pt>
    <dgm:pt modelId="{2217DD97-6464-4D8F-8A64-67248D0295B5}" type="pres">
      <dgm:prSet presAssocID="{A9F6E17E-97FB-4136-B6FB-6BC347BDE9C3}" presName="rect1ChTx" presStyleLbl="alignAcc1" presStyleIdx="2" presStyleCnt="3">
        <dgm:presLayoutVars>
          <dgm:bulletEnabled val="1"/>
        </dgm:presLayoutVars>
      </dgm:prSet>
      <dgm:spPr/>
      <dgm:t>
        <a:bodyPr/>
        <a:lstStyle/>
        <a:p>
          <a:endParaRPr lang="es-ES"/>
        </a:p>
      </dgm:t>
    </dgm:pt>
    <dgm:pt modelId="{411C50E5-CE8D-4270-A9D3-D66065B35992}" type="pres">
      <dgm:prSet presAssocID="{E7194703-02A4-4157-B0B8-85D4E815FEA0}" presName="rect2ParTx" presStyleLbl="alignAcc1" presStyleIdx="2" presStyleCnt="3">
        <dgm:presLayoutVars>
          <dgm:chMax val="1"/>
          <dgm:bulletEnabled val="1"/>
        </dgm:presLayoutVars>
      </dgm:prSet>
      <dgm:spPr/>
      <dgm:t>
        <a:bodyPr/>
        <a:lstStyle/>
        <a:p>
          <a:endParaRPr lang="es-ES"/>
        </a:p>
      </dgm:t>
    </dgm:pt>
    <dgm:pt modelId="{AF1E07BC-D664-4A50-81AF-BB31920111D2}" type="pres">
      <dgm:prSet presAssocID="{E7194703-02A4-4157-B0B8-85D4E815FEA0}" presName="rect2ChTx" presStyleLbl="alignAcc1" presStyleIdx="2" presStyleCnt="3">
        <dgm:presLayoutVars>
          <dgm:bulletEnabled val="1"/>
        </dgm:presLayoutVars>
      </dgm:prSet>
      <dgm:spPr/>
      <dgm:t>
        <a:bodyPr/>
        <a:lstStyle/>
        <a:p>
          <a:endParaRPr lang="es-ES"/>
        </a:p>
      </dgm:t>
    </dgm:pt>
    <dgm:pt modelId="{58851151-363B-4B1C-BEB6-3C265325F012}" type="pres">
      <dgm:prSet presAssocID="{4555FF38-BB7A-4E16-BD73-DB574E80FD27}" presName="rect3ParTx" presStyleLbl="alignAcc1" presStyleIdx="2" presStyleCnt="3">
        <dgm:presLayoutVars>
          <dgm:chMax val="1"/>
          <dgm:bulletEnabled val="1"/>
        </dgm:presLayoutVars>
      </dgm:prSet>
      <dgm:spPr/>
      <dgm:t>
        <a:bodyPr/>
        <a:lstStyle/>
        <a:p>
          <a:endParaRPr lang="es-ES"/>
        </a:p>
      </dgm:t>
    </dgm:pt>
    <dgm:pt modelId="{16D4276E-EEC7-4665-B588-B23D59120BC4}" type="pres">
      <dgm:prSet presAssocID="{4555FF38-BB7A-4E16-BD73-DB574E80FD27}" presName="rect3ChTx" presStyleLbl="alignAcc1" presStyleIdx="2" presStyleCnt="3">
        <dgm:presLayoutVars>
          <dgm:bulletEnabled val="1"/>
        </dgm:presLayoutVars>
      </dgm:prSet>
      <dgm:spPr/>
      <dgm:t>
        <a:bodyPr/>
        <a:lstStyle/>
        <a:p>
          <a:endParaRPr lang="es-ES"/>
        </a:p>
      </dgm:t>
    </dgm:pt>
  </dgm:ptLst>
  <dgm:cxnLst>
    <dgm:cxn modelId="{47DAE84A-533C-4218-B6A4-9A2AE916CB2B}" type="presOf" srcId="{4555FF38-BB7A-4E16-BD73-DB574E80FD27}" destId="{58851151-363B-4B1C-BEB6-3C265325F012}" srcOrd="1" destOrd="0" presId="urn:microsoft.com/office/officeart/2005/8/layout/target3"/>
    <dgm:cxn modelId="{3371F4BD-C77E-4592-AB88-37ECA5472739}" type="presOf" srcId="{8DB6D636-251C-48F2-B06D-A700EA78E927}" destId="{61C21911-EBBB-4B2B-B9F0-C424D951D0EA}" srcOrd="0" destOrd="0" presId="urn:microsoft.com/office/officeart/2005/8/layout/target3"/>
    <dgm:cxn modelId="{1EECB78F-3071-44A6-8498-B9ABBED1FB64}" type="presOf" srcId="{38ECD220-D986-40B1-9EF0-F7BFED838BEF}" destId="{AF1E07BC-D664-4A50-81AF-BB31920111D2}" srcOrd="0" destOrd="0" presId="urn:microsoft.com/office/officeart/2005/8/layout/target3"/>
    <dgm:cxn modelId="{04CF79EB-2AD7-443D-9D5F-8EF818281449}" type="presOf" srcId="{A9F6E17E-97FB-4136-B6FB-6BC347BDE9C3}" destId="{F3B13A27-4C1C-4440-A5A9-59CB4642944C}" srcOrd="1" destOrd="0" presId="urn:microsoft.com/office/officeart/2005/8/layout/target3"/>
    <dgm:cxn modelId="{FE3199DF-29B1-48C4-9D6C-83A74F20D533}" srcId="{4555FF38-BB7A-4E16-BD73-DB574E80FD27}" destId="{7A12B114-5AEC-44FE-9F1E-104FC42CE8AB}" srcOrd="0" destOrd="0" parTransId="{193AFC07-234D-4F13-9E08-F40BBF71B98E}" sibTransId="{8889C5E2-35F7-4A88-9881-A66D6F5BD367}"/>
    <dgm:cxn modelId="{66E4CD51-6724-412C-B105-0D103B2C7D78}" srcId="{A9F6E17E-97FB-4136-B6FB-6BC347BDE9C3}" destId="{8C37FDFA-D7F8-48C4-9612-AFCA5BC1ED6F}" srcOrd="0" destOrd="0" parTransId="{F58FE96F-77AA-4E6F-8522-C4A96259376B}" sibTransId="{BEDE5BAF-D7BD-4C6F-B576-1730E065DB8F}"/>
    <dgm:cxn modelId="{683A0F8C-309D-4D39-AC5D-A1CF80800E83}" type="presOf" srcId="{7A12B114-5AEC-44FE-9F1E-104FC42CE8AB}" destId="{16D4276E-EEC7-4665-B588-B23D59120BC4}" srcOrd="0" destOrd="0" presId="urn:microsoft.com/office/officeart/2005/8/layout/target3"/>
    <dgm:cxn modelId="{0EDF8DD9-F242-4832-99EC-6E1D6E70265E}" type="presOf" srcId="{E7194703-02A4-4157-B0B8-85D4E815FEA0}" destId="{2F72AE49-ED91-479B-8D0B-4FBF8D0A436F}" srcOrd="0" destOrd="0" presId="urn:microsoft.com/office/officeart/2005/8/layout/target3"/>
    <dgm:cxn modelId="{1590D079-1C36-439A-A0F0-602220114627}" srcId="{8DB6D636-251C-48F2-B06D-A700EA78E927}" destId="{4555FF38-BB7A-4E16-BD73-DB574E80FD27}" srcOrd="2" destOrd="0" parTransId="{2ADB07E8-3099-4D80-BAF4-022C8FDC75F2}" sibTransId="{EC348A97-9A4B-49C1-A927-EBBEABF9DB51}"/>
    <dgm:cxn modelId="{66F03DDC-504C-43D2-B180-32EFBBDD2DA1}" type="presOf" srcId="{8C37FDFA-D7F8-48C4-9612-AFCA5BC1ED6F}" destId="{2217DD97-6464-4D8F-8A64-67248D0295B5}" srcOrd="0" destOrd="0" presId="urn:microsoft.com/office/officeart/2005/8/layout/target3"/>
    <dgm:cxn modelId="{EEC27B1A-2E0C-4131-B835-C75053B8F23F}" srcId="{E7194703-02A4-4157-B0B8-85D4E815FEA0}" destId="{38ECD220-D986-40B1-9EF0-F7BFED838BEF}" srcOrd="0" destOrd="0" parTransId="{413A66D3-29E7-46C8-B708-54713503DE51}" sibTransId="{AAC653CA-7238-4954-B5F6-BCE0F8AE5729}"/>
    <dgm:cxn modelId="{D2FE8E74-B9E2-4466-88DD-0EB07EA92DFA}" srcId="{8DB6D636-251C-48F2-B06D-A700EA78E927}" destId="{E7194703-02A4-4157-B0B8-85D4E815FEA0}" srcOrd="1" destOrd="0" parTransId="{A601F233-C4C7-46DB-8E0F-023A86C11C78}" sibTransId="{7A38990E-FE36-4F60-9699-C0A6089FD073}"/>
    <dgm:cxn modelId="{B11B3F2B-85A5-4214-BC2F-CE9FCCF58900}" type="presOf" srcId="{4555FF38-BB7A-4E16-BD73-DB574E80FD27}" destId="{885FEB3C-8965-4CF0-8640-DFE0980F75F8}" srcOrd="0" destOrd="0" presId="urn:microsoft.com/office/officeart/2005/8/layout/target3"/>
    <dgm:cxn modelId="{3F0871D3-2658-47FB-99FF-8F79FB262B71}" type="presOf" srcId="{E7194703-02A4-4157-B0B8-85D4E815FEA0}" destId="{411C50E5-CE8D-4270-A9D3-D66065B35992}" srcOrd="1" destOrd="0" presId="urn:microsoft.com/office/officeart/2005/8/layout/target3"/>
    <dgm:cxn modelId="{F3BDE3A8-91E0-45B7-A7F9-7BD9D5A6FE15}" srcId="{8DB6D636-251C-48F2-B06D-A700EA78E927}" destId="{A9F6E17E-97FB-4136-B6FB-6BC347BDE9C3}" srcOrd="0" destOrd="0" parTransId="{79C50FD3-9B93-4F21-A023-912FAB2F2325}" sibTransId="{BC91517F-C815-4708-BEC4-45609A68CD14}"/>
    <dgm:cxn modelId="{472D53F5-CC9E-48AE-B726-881ABA40EA06}" type="presOf" srcId="{A9F6E17E-97FB-4136-B6FB-6BC347BDE9C3}" destId="{42120EFD-B43D-4AB3-AF09-6B93100D710E}" srcOrd="0" destOrd="0" presId="urn:microsoft.com/office/officeart/2005/8/layout/target3"/>
    <dgm:cxn modelId="{FEB16556-5A0A-4CB3-993D-5ABD0411DDBF}" type="presParOf" srcId="{61C21911-EBBB-4B2B-B9F0-C424D951D0EA}" destId="{497A96FF-A23A-4E74-8EE0-B90F34CA3E83}" srcOrd="0" destOrd="0" presId="urn:microsoft.com/office/officeart/2005/8/layout/target3"/>
    <dgm:cxn modelId="{FCB5D29A-F705-4359-AF78-8BE8037B9CC3}" type="presParOf" srcId="{61C21911-EBBB-4B2B-B9F0-C424D951D0EA}" destId="{E8E13CB0-EA12-484E-8915-6BDCFA6D9C4D}" srcOrd="1" destOrd="0" presId="urn:microsoft.com/office/officeart/2005/8/layout/target3"/>
    <dgm:cxn modelId="{2E8A9025-12F9-403A-ABDC-14C98896DF6A}" type="presParOf" srcId="{61C21911-EBBB-4B2B-B9F0-C424D951D0EA}" destId="{42120EFD-B43D-4AB3-AF09-6B93100D710E}" srcOrd="2" destOrd="0" presId="urn:microsoft.com/office/officeart/2005/8/layout/target3"/>
    <dgm:cxn modelId="{18C99A0B-0AC3-45EC-BD81-1AB5A35CC0A4}" type="presParOf" srcId="{61C21911-EBBB-4B2B-B9F0-C424D951D0EA}" destId="{0FEC7064-BD3F-46D6-8E32-93530E24CDC3}" srcOrd="3" destOrd="0" presId="urn:microsoft.com/office/officeart/2005/8/layout/target3"/>
    <dgm:cxn modelId="{4C9333AF-A2E6-405E-B1CD-41123A4A4F16}" type="presParOf" srcId="{61C21911-EBBB-4B2B-B9F0-C424D951D0EA}" destId="{19ECF69D-BF57-4491-A0BA-688A03AF1FCC}" srcOrd="4" destOrd="0" presId="urn:microsoft.com/office/officeart/2005/8/layout/target3"/>
    <dgm:cxn modelId="{694C44B4-A00F-4B86-813D-CCB6B369AA59}" type="presParOf" srcId="{61C21911-EBBB-4B2B-B9F0-C424D951D0EA}" destId="{2F72AE49-ED91-479B-8D0B-4FBF8D0A436F}" srcOrd="5" destOrd="0" presId="urn:microsoft.com/office/officeart/2005/8/layout/target3"/>
    <dgm:cxn modelId="{35AF2198-6F33-45D2-9F51-FD7825D9B6FA}" type="presParOf" srcId="{61C21911-EBBB-4B2B-B9F0-C424D951D0EA}" destId="{7F82F137-C4A9-4B5C-8D4D-74F1E0BA75C1}" srcOrd="6" destOrd="0" presId="urn:microsoft.com/office/officeart/2005/8/layout/target3"/>
    <dgm:cxn modelId="{D6C2F324-C023-4B07-BFB7-FA8B7965CEF7}" type="presParOf" srcId="{61C21911-EBBB-4B2B-B9F0-C424D951D0EA}" destId="{D941C78C-A487-4DE5-962F-3357B323A73E}" srcOrd="7" destOrd="0" presId="urn:microsoft.com/office/officeart/2005/8/layout/target3"/>
    <dgm:cxn modelId="{0A4418ED-79EA-427A-8E36-DF6C8490B0B5}" type="presParOf" srcId="{61C21911-EBBB-4B2B-B9F0-C424D951D0EA}" destId="{885FEB3C-8965-4CF0-8640-DFE0980F75F8}" srcOrd="8" destOrd="0" presId="urn:microsoft.com/office/officeart/2005/8/layout/target3"/>
    <dgm:cxn modelId="{AD12763E-F136-4FD5-B57F-07CB65C787F4}" type="presParOf" srcId="{61C21911-EBBB-4B2B-B9F0-C424D951D0EA}" destId="{F3B13A27-4C1C-4440-A5A9-59CB4642944C}" srcOrd="9" destOrd="0" presId="urn:microsoft.com/office/officeart/2005/8/layout/target3"/>
    <dgm:cxn modelId="{F8511F75-8E6D-48B0-B7E9-822741B9BEB0}" type="presParOf" srcId="{61C21911-EBBB-4B2B-B9F0-C424D951D0EA}" destId="{2217DD97-6464-4D8F-8A64-67248D0295B5}" srcOrd="10" destOrd="0" presId="urn:microsoft.com/office/officeart/2005/8/layout/target3"/>
    <dgm:cxn modelId="{E9452F3F-FFF8-43CB-99A6-8204F5B474F9}" type="presParOf" srcId="{61C21911-EBBB-4B2B-B9F0-C424D951D0EA}" destId="{411C50E5-CE8D-4270-A9D3-D66065B35992}" srcOrd="11" destOrd="0" presId="urn:microsoft.com/office/officeart/2005/8/layout/target3"/>
    <dgm:cxn modelId="{1E9754A9-2B3B-45DC-ACA7-8CCA65FDD902}" type="presParOf" srcId="{61C21911-EBBB-4B2B-B9F0-C424D951D0EA}" destId="{AF1E07BC-D664-4A50-81AF-BB31920111D2}" srcOrd="12" destOrd="0" presId="urn:microsoft.com/office/officeart/2005/8/layout/target3"/>
    <dgm:cxn modelId="{FB46B529-F0A4-4BE6-87A5-F608A913866A}" type="presParOf" srcId="{61C21911-EBBB-4B2B-B9F0-C424D951D0EA}" destId="{58851151-363B-4B1C-BEB6-3C265325F012}" srcOrd="13" destOrd="0" presId="urn:microsoft.com/office/officeart/2005/8/layout/target3"/>
    <dgm:cxn modelId="{B74DEBD5-AF6C-41E0-BA57-B41D6C8C8FCF}" type="presParOf" srcId="{61C21911-EBBB-4B2B-B9F0-C424D951D0EA}" destId="{16D4276E-EEC7-4665-B588-B23D59120BC4}" srcOrd="1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E60BBC7-623D-483F-B756-FBF3AB5BEE5C}" type="doc">
      <dgm:prSet loTypeId="urn:microsoft.com/office/officeart/2008/layout/VerticalCurvedList" loCatId="list" qsTypeId="urn:microsoft.com/office/officeart/2005/8/quickstyle/simple1" qsCatId="simple" csTypeId="urn:microsoft.com/office/officeart/2005/8/colors/accent0_1" csCatId="mainScheme" phldr="1"/>
      <dgm:spPr/>
      <dgm:t>
        <a:bodyPr/>
        <a:lstStyle/>
        <a:p>
          <a:endParaRPr lang="es-CL"/>
        </a:p>
      </dgm:t>
    </dgm:pt>
    <dgm:pt modelId="{AC4CD350-1960-4C9B-B59A-ACB79D4BEE4C}">
      <dgm:prSet phldrT="[Texto]" custT="1"/>
      <dgm:spPr/>
      <dgm:t>
        <a:bodyPr/>
        <a:lstStyle/>
        <a:p>
          <a:r>
            <a:rPr lang="es-CL" sz="1200" dirty="0" smtClean="0"/>
            <a:t>Adolescente de 17 años, escolarizada, con retraso escolar de 3 años.</a:t>
          </a:r>
          <a:endParaRPr lang="es-CL" sz="1200" dirty="0"/>
        </a:p>
      </dgm:t>
    </dgm:pt>
    <dgm:pt modelId="{A68CE911-CD68-41E8-BEC5-DA21D1FE6299}" type="parTrans" cxnId="{0995CF3F-2A44-49E6-BFEB-331DD8D30A39}">
      <dgm:prSet/>
      <dgm:spPr/>
      <dgm:t>
        <a:bodyPr/>
        <a:lstStyle/>
        <a:p>
          <a:endParaRPr lang="es-CL"/>
        </a:p>
      </dgm:t>
    </dgm:pt>
    <dgm:pt modelId="{D30DE09F-1F43-4EAB-A502-3E64B5DAE2DA}" type="sibTrans" cxnId="{0995CF3F-2A44-49E6-BFEB-331DD8D30A39}">
      <dgm:prSet/>
      <dgm:spPr/>
      <dgm:t>
        <a:bodyPr/>
        <a:lstStyle/>
        <a:p>
          <a:endParaRPr lang="es-CL"/>
        </a:p>
      </dgm:t>
    </dgm:pt>
    <dgm:pt modelId="{19F6D297-CDAC-4A0B-80AD-97E9392557D1}">
      <dgm:prSet phldrT="[Texto]" custT="1"/>
      <dgm:spPr/>
      <dgm:t>
        <a:bodyPr/>
        <a:lstStyle/>
        <a:p>
          <a:pPr algn="just"/>
          <a:r>
            <a:rPr lang="es-CL" sz="1200" dirty="0" smtClean="0"/>
            <a:t>Contexto familiar: </a:t>
          </a:r>
        </a:p>
        <a:p>
          <a:pPr algn="just"/>
          <a:r>
            <a:rPr lang="es-CL" sz="1200" dirty="0" smtClean="0"/>
            <a:t>Cohabita con madre biológica y sus hermanos menores de 5 y 7 años. </a:t>
          </a:r>
        </a:p>
        <a:p>
          <a:pPr algn="just"/>
          <a:r>
            <a:rPr lang="es-CL" sz="1200" dirty="0" smtClean="0"/>
            <a:t>Familia monoparental de jefatura femenina.</a:t>
          </a:r>
        </a:p>
        <a:p>
          <a:pPr algn="just"/>
          <a:r>
            <a:rPr lang="es-CL" sz="1200" dirty="0" smtClean="0"/>
            <a:t>Ingresos bajo la línea de la pobreza, cuenta con FONOSA.</a:t>
          </a:r>
        </a:p>
        <a:p>
          <a:pPr algn="just"/>
          <a:r>
            <a:rPr lang="es-CL" sz="1200" dirty="0" smtClean="0"/>
            <a:t>Infraestructura de la vivienda de material ligero, se parecían indicadores de hacinamiento.   </a:t>
          </a:r>
          <a:endParaRPr lang="es-CL" sz="1200" dirty="0"/>
        </a:p>
      </dgm:t>
    </dgm:pt>
    <dgm:pt modelId="{DE813FDC-C2EE-4843-B615-85C9A3A4B9B0}" type="parTrans" cxnId="{D99E1758-D0D4-4581-994E-CC8BE09C12E3}">
      <dgm:prSet/>
      <dgm:spPr/>
      <dgm:t>
        <a:bodyPr/>
        <a:lstStyle/>
        <a:p>
          <a:endParaRPr lang="es-CL"/>
        </a:p>
      </dgm:t>
    </dgm:pt>
    <dgm:pt modelId="{F468838D-C007-45DB-AA13-CC00B6503218}" type="sibTrans" cxnId="{D99E1758-D0D4-4581-994E-CC8BE09C12E3}">
      <dgm:prSet/>
      <dgm:spPr/>
      <dgm:t>
        <a:bodyPr/>
        <a:lstStyle/>
        <a:p>
          <a:endParaRPr lang="es-CL"/>
        </a:p>
      </dgm:t>
    </dgm:pt>
    <dgm:pt modelId="{03DAA415-4FE0-4B42-B040-2144407A7537}">
      <dgm:prSet phldrT="[Texto]" custT="1"/>
      <dgm:spPr/>
      <dgm:t>
        <a:bodyPr/>
        <a:lstStyle/>
        <a:p>
          <a:pPr algn="just"/>
          <a:endParaRPr lang="es-CL" sz="1200" dirty="0" smtClean="0"/>
        </a:p>
        <a:p>
          <a:pPr algn="just"/>
          <a:r>
            <a:rPr lang="es-CL" sz="1400" dirty="0" smtClean="0"/>
            <a:t>Historia familiar: </a:t>
          </a:r>
        </a:p>
        <a:p>
          <a:pPr algn="just"/>
          <a:r>
            <a:rPr lang="es-CL" sz="1400" dirty="0" smtClean="0"/>
            <a:t>Madre institucionalizada.</a:t>
          </a:r>
        </a:p>
        <a:p>
          <a:pPr algn="just"/>
          <a:r>
            <a:rPr lang="es-CL" sz="1400" dirty="0" smtClean="0"/>
            <a:t>Estigmatización red institucional.</a:t>
          </a:r>
        </a:p>
        <a:p>
          <a:pPr algn="just"/>
          <a:r>
            <a:rPr lang="es-CL" sz="1400" dirty="0" err="1" smtClean="0"/>
            <a:t>Cronificación</a:t>
          </a:r>
          <a:r>
            <a:rPr lang="es-CL" sz="1400" dirty="0" smtClean="0"/>
            <a:t> situaciones de vulneración.</a:t>
          </a:r>
        </a:p>
        <a:p>
          <a:pPr algn="l"/>
          <a:endParaRPr lang="es-CL" sz="1300" dirty="0" smtClean="0"/>
        </a:p>
        <a:p>
          <a:pPr algn="l"/>
          <a:endParaRPr lang="es-CL" sz="1300" dirty="0"/>
        </a:p>
      </dgm:t>
    </dgm:pt>
    <dgm:pt modelId="{103D2A87-2CBC-4D40-BCCD-AF2D939065CC}" type="parTrans" cxnId="{33936D40-7670-4826-AD21-C729A93F122B}">
      <dgm:prSet/>
      <dgm:spPr/>
      <dgm:t>
        <a:bodyPr/>
        <a:lstStyle/>
        <a:p>
          <a:endParaRPr lang="es-CL"/>
        </a:p>
      </dgm:t>
    </dgm:pt>
    <dgm:pt modelId="{5F296A59-8767-4C89-855F-33F3534CC197}" type="sibTrans" cxnId="{33936D40-7670-4826-AD21-C729A93F122B}">
      <dgm:prSet/>
      <dgm:spPr/>
      <dgm:t>
        <a:bodyPr/>
        <a:lstStyle/>
        <a:p>
          <a:endParaRPr lang="es-CL"/>
        </a:p>
      </dgm:t>
    </dgm:pt>
    <dgm:pt modelId="{147A16AA-CF4B-42E0-AB42-9D90A8A6FA1B}" type="pres">
      <dgm:prSet presAssocID="{5E60BBC7-623D-483F-B756-FBF3AB5BEE5C}" presName="Name0" presStyleCnt="0">
        <dgm:presLayoutVars>
          <dgm:chMax val="7"/>
          <dgm:chPref val="7"/>
          <dgm:dir/>
        </dgm:presLayoutVars>
      </dgm:prSet>
      <dgm:spPr/>
      <dgm:t>
        <a:bodyPr/>
        <a:lstStyle/>
        <a:p>
          <a:endParaRPr lang="es-ES"/>
        </a:p>
      </dgm:t>
    </dgm:pt>
    <dgm:pt modelId="{124B9358-7D5C-4D35-9EA2-26C0E2AA38E5}" type="pres">
      <dgm:prSet presAssocID="{5E60BBC7-623D-483F-B756-FBF3AB5BEE5C}" presName="Name1" presStyleCnt="0"/>
      <dgm:spPr/>
    </dgm:pt>
    <dgm:pt modelId="{37A2CA41-C5FF-4EB7-85DD-9FF6EBB8757D}" type="pres">
      <dgm:prSet presAssocID="{5E60BBC7-623D-483F-B756-FBF3AB5BEE5C}" presName="cycle" presStyleCnt="0"/>
      <dgm:spPr/>
    </dgm:pt>
    <dgm:pt modelId="{7F6DFAB6-8E62-4CEE-8A44-76D13F5F6986}" type="pres">
      <dgm:prSet presAssocID="{5E60BBC7-623D-483F-B756-FBF3AB5BEE5C}" presName="srcNode" presStyleLbl="node1" presStyleIdx="0" presStyleCnt="3"/>
      <dgm:spPr/>
    </dgm:pt>
    <dgm:pt modelId="{B7B7FAA7-3080-463F-96BE-D0A87F3686A6}" type="pres">
      <dgm:prSet presAssocID="{5E60BBC7-623D-483F-B756-FBF3AB5BEE5C}" presName="conn" presStyleLbl="parChTrans1D2" presStyleIdx="0" presStyleCnt="1"/>
      <dgm:spPr/>
      <dgm:t>
        <a:bodyPr/>
        <a:lstStyle/>
        <a:p>
          <a:endParaRPr lang="es-ES"/>
        </a:p>
      </dgm:t>
    </dgm:pt>
    <dgm:pt modelId="{276391DB-6D1E-496C-A413-18B5A116D7BA}" type="pres">
      <dgm:prSet presAssocID="{5E60BBC7-623D-483F-B756-FBF3AB5BEE5C}" presName="extraNode" presStyleLbl="node1" presStyleIdx="0" presStyleCnt="3"/>
      <dgm:spPr/>
    </dgm:pt>
    <dgm:pt modelId="{A9218345-F622-424D-AC65-DFDE3AE3C9D5}" type="pres">
      <dgm:prSet presAssocID="{5E60BBC7-623D-483F-B756-FBF3AB5BEE5C}" presName="dstNode" presStyleLbl="node1" presStyleIdx="0" presStyleCnt="3"/>
      <dgm:spPr/>
    </dgm:pt>
    <dgm:pt modelId="{BB85AB01-C7BD-4602-95A4-1A954FFBFE4E}" type="pres">
      <dgm:prSet presAssocID="{AC4CD350-1960-4C9B-B59A-ACB79D4BEE4C}" presName="text_1" presStyleLbl="node1" presStyleIdx="0" presStyleCnt="3" custLinFactNeighborX="-680" custLinFactNeighborY="-30341">
        <dgm:presLayoutVars>
          <dgm:bulletEnabled val="1"/>
        </dgm:presLayoutVars>
      </dgm:prSet>
      <dgm:spPr/>
      <dgm:t>
        <a:bodyPr/>
        <a:lstStyle/>
        <a:p>
          <a:endParaRPr lang="es-CL"/>
        </a:p>
      </dgm:t>
    </dgm:pt>
    <dgm:pt modelId="{C6E66B37-791E-45A0-8139-D61F1FDCEDA3}" type="pres">
      <dgm:prSet presAssocID="{AC4CD350-1960-4C9B-B59A-ACB79D4BEE4C}" presName="accent_1" presStyleCnt="0"/>
      <dgm:spPr/>
    </dgm:pt>
    <dgm:pt modelId="{35F7107A-1378-4948-B072-EF057656E5B1}" type="pres">
      <dgm:prSet presAssocID="{AC4CD350-1960-4C9B-B59A-ACB79D4BEE4C}" presName="accentRepeatNode" presStyleLbl="solidFgAcc1" presStyleIdx="0" presStyleCnt="3"/>
      <dgm:spPr>
        <a:solidFill>
          <a:srgbClr val="FFFF00"/>
        </a:solidFill>
      </dgm:spPr>
      <dgm:t>
        <a:bodyPr/>
        <a:lstStyle/>
        <a:p>
          <a:endParaRPr lang="es-ES"/>
        </a:p>
      </dgm:t>
    </dgm:pt>
    <dgm:pt modelId="{6CC0FB61-1CC2-4CE7-9DB4-5B204F9F9ACA}" type="pres">
      <dgm:prSet presAssocID="{19F6D297-CDAC-4A0B-80AD-97E9392557D1}" presName="text_2" presStyleLbl="node1" presStyleIdx="1" presStyleCnt="3" custScaleY="177186" custLinFactNeighborX="528" custLinFactNeighborY="-26578">
        <dgm:presLayoutVars>
          <dgm:bulletEnabled val="1"/>
        </dgm:presLayoutVars>
      </dgm:prSet>
      <dgm:spPr/>
      <dgm:t>
        <a:bodyPr/>
        <a:lstStyle/>
        <a:p>
          <a:endParaRPr lang="es-CL"/>
        </a:p>
      </dgm:t>
    </dgm:pt>
    <dgm:pt modelId="{D5A745F4-C096-47CB-BA82-44C175641901}" type="pres">
      <dgm:prSet presAssocID="{19F6D297-CDAC-4A0B-80AD-97E9392557D1}" presName="accent_2" presStyleCnt="0"/>
      <dgm:spPr/>
    </dgm:pt>
    <dgm:pt modelId="{C6E18C7F-A045-4B77-92F0-9B79FA00B17B}" type="pres">
      <dgm:prSet presAssocID="{19F6D297-CDAC-4A0B-80AD-97E9392557D1}" presName="accentRepeatNode" presStyleLbl="solidFgAcc1" presStyleIdx="1" presStyleCnt="3"/>
      <dgm:spPr>
        <a:solidFill>
          <a:srgbClr val="FFC000"/>
        </a:solidFill>
      </dgm:spPr>
      <dgm:t>
        <a:bodyPr/>
        <a:lstStyle/>
        <a:p>
          <a:endParaRPr lang="es-ES"/>
        </a:p>
      </dgm:t>
    </dgm:pt>
    <dgm:pt modelId="{F40B9F36-1390-448E-8ADF-AC3706B128FC}" type="pres">
      <dgm:prSet presAssocID="{03DAA415-4FE0-4B42-B040-2144407A7537}" presName="text_3" presStyleLbl="node1" presStyleIdx="2" presStyleCnt="3" custScaleY="156868" custLinFactNeighborX="-228" custLinFactNeighborY="6919">
        <dgm:presLayoutVars>
          <dgm:bulletEnabled val="1"/>
        </dgm:presLayoutVars>
      </dgm:prSet>
      <dgm:spPr/>
      <dgm:t>
        <a:bodyPr/>
        <a:lstStyle/>
        <a:p>
          <a:endParaRPr lang="es-CL"/>
        </a:p>
      </dgm:t>
    </dgm:pt>
    <dgm:pt modelId="{4F183623-B291-4F74-87ED-BD0A67C09657}" type="pres">
      <dgm:prSet presAssocID="{03DAA415-4FE0-4B42-B040-2144407A7537}" presName="accent_3" presStyleCnt="0"/>
      <dgm:spPr/>
    </dgm:pt>
    <dgm:pt modelId="{4EE60CB4-759A-4C4E-8BFE-2AC6AFD9D3B2}" type="pres">
      <dgm:prSet presAssocID="{03DAA415-4FE0-4B42-B040-2144407A7537}" presName="accentRepeatNode" presStyleLbl="solidFgAcc1" presStyleIdx="2" presStyleCnt="3"/>
      <dgm:spPr>
        <a:solidFill>
          <a:srgbClr val="C00000"/>
        </a:solidFill>
      </dgm:spPr>
      <dgm:t>
        <a:bodyPr/>
        <a:lstStyle/>
        <a:p>
          <a:endParaRPr lang="es-ES"/>
        </a:p>
      </dgm:t>
    </dgm:pt>
  </dgm:ptLst>
  <dgm:cxnLst>
    <dgm:cxn modelId="{12282BF2-C23D-41D2-8176-A5A631E611FE}" type="presOf" srcId="{AC4CD350-1960-4C9B-B59A-ACB79D4BEE4C}" destId="{BB85AB01-C7BD-4602-95A4-1A954FFBFE4E}" srcOrd="0" destOrd="0" presId="urn:microsoft.com/office/officeart/2008/layout/VerticalCurvedList"/>
    <dgm:cxn modelId="{BBD0B8D8-2E7D-490A-B7D0-92B20D27B3C5}" type="presOf" srcId="{03DAA415-4FE0-4B42-B040-2144407A7537}" destId="{F40B9F36-1390-448E-8ADF-AC3706B128FC}" srcOrd="0" destOrd="0" presId="urn:microsoft.com/office/officeart/2008/layout/VerticalCurvedList"/>
    <dgm:cxn modelId="{0995CF3F-2A44-49E6-BFEB-331DD8D30A39}" srcId="{5E60BBC7-623D-483F-B756-FBF3AB5BEE5C}" destId="{AC4CD350-1960-4C9B-B59A-ACB79D4BEE4C}" srcOrd="0" destOrd="0" parTransId="{A68CE911-CD68-41E8-BEC5-DA21D1FE6299}" sibTransId="{D30DE09F-1F43-4EAB-A502-3E64B5DAE2DA}"/>
    <dgm:cxn modelId="{D99E1758-D0D4-4581-994E-CC8BE09C12E3}" srcId="{5E60BBC7-623D-483F-B756-FBF3AB5BEE5C}" destId="{19F6D297-CDAC-4A0B-80AD-97E9392557D1}" srcOrd="1" destOrd="0" parTransId="{DE813FDC-C2EE-4843-B615-85C9A3A4B9B0}" sibTransId="{F468838D-C007-45DB-AA13-CC00B6503218}"/>
    <dgm:cxn modelId="{33936D40-7670-4826-AD21-C729A93F122B}" srcId="{5E60BBC7-623D-483F-B756-FBF3AB5BEE5C}" destId="{03DAA415-4FE0-4B42-B040-2144407A7537}" srcOrd="2" destOrd="0" parTransId="{103D2A87-2CBC-4D40-BCCD-AF2D939065CC}" sibTransId="{5F296A59-8767-4C89-855F-33F3534CC197}"/>
    <dgm:cxn modelId="{1603D998-700D-49EF-BCB7-4A65C09B56D4}" type="presOf" srcId="{5E60BBC7-623D-483F-B756-FBF3AB5BEE5C}" destId="{147A16AA-CF4B-42E0-AB42-9D90A8A6FA1B}" srcOrd="0" destOrd="0" presId="urn:microsoft.com/office/officeart/2008/layout/VerticalCurvedList"/>
    <dgm:cxn modelId="{FB1C3C16-5C6A-461D-A2F2-EB4A387C4382}" type="presOf" srcId="{D30DE09F-1F43-4EAB-A502-3E64B5DAE2DA}" destId="{B7B7FAA7-3080-463F-96BE-D0A87F3686A6}" srcOrd="0" destOrd="0" presId="urn:microsoft.com/office/officeart/2008/layout/VerticalCurvedList"/>
    <dgm:cxn modelId="{B4F40C83-0BDA-4CDF-B392-6B95B4295EE6}" type="presOf" srcId="{19F6D297-CDAC-4A0B-80AD-97E9392557D1}" destId="{6CC0FB61-1CC2-4CE7-9DB4-5B204F9F9ACA}" srcOrd="0" destOrd="0" presId="urn:microsoft.com/office/officeart/2008/layout/VerticalCurvedList"/>
    <dgm:cxn modelId="{DE43E7F6-0C7F-40A5-9D19-A3E072991787}" type="presParOf" srcId="{147A16AA-CF4B-42E0-AB42-9D90A8A6FA1B}" destId="{124B9358-7D5C-4D35-9EA2-26C0E2AA38E5}" srcOrd="0" destOrd="0" presId="urn:microsoft.com/office/officeart/2008/layout/VerticalCurvedList"/>
    <dgm:cxn modelId="{FFE1EAF8-0182-4168-BBF8-F2988DE88810}" type="presParOf" srcId="{124B9358-7D5C-4D35-9EA2-26C0E2AA38E5}" destId="{37A2CA41-C5FF-4EB7-85DD-9FF6EBB8757D}" srcOrd="0" destOrd="0" presId="urn:microsoft.com/office/officeart/2008/layout/VerticalCurvedList"/>
    <dgm:cxn modelId="{0E3CC92D-8CF5-450B-BA86-68EAC9B788B4}" type="presParOf" srcId="{37A2CA41-C5FF-4EB7-85DD-9FF6EBB8757D}" destId="{7F6DFAB6-8E62-4CEE-8A44-76D13F5F6986}" srcOrd="0" destOrd="0" presId="urn:microsoft.com/office/officeart/2008/layout/VerticalCurvedList"/>
    <dgm:cxn modelId="{56970901-6161-4A52-B1CD-ABD32E0F49DD}" type="presParOf" srcId="{37A2CA41-C5FF-4EB7-85DD-9FF6EBB8757D}" destId="{B7B7FAA7-3080-463F-96BE-D0A87F3686A6}" srcOrd="1" destOrd="0" presId="urn:microsoft.com/office/officeart/2008/layout/VerticalCurvedList"/>
    <dgm:cxn modelId="{EECE7499-343E-45D0-8E01-D68712959496}" type="presParOf" srcId="{37A2CA41-C5FF-4EB7-85DD-9FF6EBB8757D}" destId="{276391DB-6D1E-496C-A413-18B5A116D7BA}" srcOrd="2" destOrd="0" presId="urn:microsoft.com/office/officeart/2008/layout/VerticalCurvedList"/>
    <dgm:cxn modelId="{DC93AF33-A5E2-4542-AA12-D0A331F1F3DC}" type="presParOf" srcId="{37A2CA41-C5FF-4EB7-85DD-9FF6EBB8757D}" destId="{A9218345-F622-424D-AC65-DFDE3AE3C9D5}" srcOrd="3" destOrd="0" presId="urn:microsoft.com/office/officeart/2008/layout/VerticalCurvedList"/>
    <dgm:cxn modelId="{E624B711-EB2D-4236-8296-60409997957F}" type="presParOf" srcId="{124B9358-7D5C-4D35-9EA2-26C0E2AA38E5}" destId="{BB85AB01-C7BD-4602-95A4-1A954FFBFE4E}" srcOrd="1" destOrd="0" presId="urn:microsoft.com/office/officeart/2008/layout/VerticalCurvedList"/>
    <dgm:cxn modelId="{E0AEC243-D417-4A1C-9B4D-1735E8EC46AD}" type="presParOf" srcId="{124B9358-7D5C-4D35-9EA2-26C0E2AA38E5}" destId="{C6E66B37-791E-45A0-8139-D61F1FDCEDA3}" srcOrd="2" destOrd="0" presId="urn:microsoft.com/office/officeart/2008/layout/VerticalCurvedList"/>
    <dgm:cxn modelId="{DB598976-838B-4365-A83E-02D92619DD0A}" type="presParOf" srcId="{C6E66B37-791E-45A0-8139-D61F1FDCEDA3}" destId="{35F7107A-1378-4948-B072-EF057656E5B1}" srcOrd="0" destOrd="0" presId="urn:microsoft.com/office/officeart/2008/layout/VerticalCurvedList"/>
    <dgm:cxn modelId="{2A67FE88-D76D-4521-91FC-2DFFDF0A9AC7}" type="presParOf" srcId="{124B9358-7D5C-4D35-9EA2-26C0E2AA38E5}" destId="{6CC0FB61-1CC2-4CE7-9DB4-5B204F9F9ACA}" srcOrd="3" destOrd="0" presId="urn:microsoft.com/office/officeart/2008/layout/VerticalCurvedList"/>
    <dgm:cxn modelId="{702A090C-012C-45AD-BDCD-E8FEB5243639}" type="presParOf" srcId="{124B9358-7D5C-4D35-9EA2-26C0E2AA38E5}" destId="{D5A745F4-C096-47CB-BA82-44C175641901}" srcOrd="4" destOrd="0" presId="urn:microsoft.com/office/officeart/2008/layout/VerticalCurvedList"/>
    <dgm:cxn modelId="{5054B80C-454B-48BD-8696-3D78F7B23E30}" type="presParOf" srcId="{D5A745F4-C096-47CB-BA82-44C175641901}" destId="{C6E18C7F-A045-4B77-92F0-9B79FA00B17B}" srcOrd="0" destOrd="0" presId="urn:microsoft.com/office/officeart/2008/layout/VerticalCurvedList"/>
    <dgm:cxn modelId="{CB38E388-E3EC-43AB-A026-8F4ACE7C13AA}" type="presParOf" srcId="{124B9358-7D5C-4D35-9EA2-26C0E2AA38E5}" destId="{F40B9F36-1390-448E-8ADF-AC3706B128FC}" srcOrd="5" destOrd="0" presId="urn:microsoft.com/office/officeart/2008/layout/VerticalCurvedList"/>
    <dgm:cxn modelId="{39B8E27A-B8BA-463F-8D33-726AE9439D73}" type="presParOf" srcId="{124B9358-7D5C-4D35-9EA2-26C0E2AA38E5}" destId="{4F183623-B291-4F74-87ED-BD0A67C09657}" srcOrd="6" destOrd="0" presId="urn:microsoft.com/office/officeart/2008/layout/VerticalCurvedList"/>
    <dgm:cxn modelId="{E47F83C7-5DE0-4610-91EE-1300E036AFDA}" type="presParOf" srcId="{4F183623-B291-4F74-87ED-BD0A67C09657}" destId="{4EE60CB4-759A-4C4E-8BFE-2AC6AFD9D3B2}"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6E9022-72E4-4BF9-B072-6575ED8A32A7}">
      <dsp:nvSpPr>
        <dsp:cNvPr id="0" name=""/>
        <dsp:cNvSpPr/>
      </dsp:nvSpPr>
      <dsp:spPr>
        <a:xfrm>
          <a:off x="-26194" y="0"/>
          <a:ext cx="2722746" cy="5040560"/>
        </a:xfrm>
        <a:prstGeom prst="triangl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D31122-1D03-40A0-BB14-1CD3AD0CE2DF}">
      <dsp:nvSpPr>
        <dsp:cNvPr id="0" name=""/>
        <dsp:cNvSpPr/>
      </dsp:nvSpPr>
      <dsp:spPr>
        <a:xfrm>
          <a:off x="990493" y="506763"/>
          <a:ext cx="2228313" cy="1193195"/>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S" sz="1700" kern="1200" dirty="0" smtClean="0"/>
            <a:t>3. Comprensión de los Fenómenos Ocurridos.</a:t>
          </a:r>
          <a:endParaRPr lang="es-ES" sz="1700" kern="1200" dirty="0"/>
        </a:p>
      </dsp:txBody>
      <dsp:txXfrm>
        <a:off x="1048740" y="565010"/>
        <a:ext cx="2111819" cy="1076701"/>
      </dsp:txXfrm>
    </dsp:sp>
    <dsp:sp modelId="{36797429-6A83-47F2-80E1-FF2867389915}">
      <dsp:nvSpPr>
        <dsp:cNvPr id="0" name=""/>
        <dsp:cNvSpPr/>
      </dsp:nvSpPr>
      <dsp:spPr>
        <a:xfrm>
          <a:off x="735367" y="1849107"/>
          <a:ext cx="2738565" cy="1193195"/>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S" sz="1700" kern="1200" dirty="0" smtClean="0"/>
            <a:t>2. Nivel Operativo</a:t>
          </a:r>
          <a:endParaRPr lang="es-ES" sz="1700" kern="1200" dirty="0"/>
        </a:p>
      </dsp:txBody>
      <dsp:txXfrm>
        <a:off x="793614" y="1907354"/>
        <a:ext cx="2622071" cy="1076701"/>
      </dsp:txXfrm>
    </dsp:sp>
    <dsp:sp modelId="{0B0BAB17-6968-4B85-B00E-E51F33180CF5}">
      <dsp:nvSpPr>
        <dsp:cNvPr id="0" name=""/>
        <dsp:cNvSpPr/>
      </dsp:nvSpPr>
      <dsp:spPr>
        <a:xfrm>
          <a:off x="438690" y="3191452"/>
          <a:ext cx="3331920" cy="1193195"/>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S" sz="1700" kern="1200" dirty="0" smtClean="0"/>
            <a:t>1. Recogida de Información </a:t>
          </a:r>
          <a:endParaRPr lang="es-ES" sz="1700" kern="1200" dirty="0"/>
        </a:p>
      </dsp:txBody>
      <dsp:txXfrm>
        <a:off x="496937" y="3249699"/>
        <a:ext cx="3215426" cy="10767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19E374-DDD1-4FA2-B115-4C4C93B083E3}">
      <dsp:nvSpPr>
        <dsp:cNvPr id="0" name=""/>
        <dsp:cNvSpPr/>
      </dsp:nvSpPr>
      <dsp:spPr>
        <a:xfrm>
          <a:off x="56040" y="0"/>
          <a:ext cx="2338565" cy="4699000"/>
        </a:xfrm>
        <a:prstGeom prst="triangl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C2ECF0-93B5-4760-9EA0-A0FB4ACD75FB}">
      <dsp:nvSpPr>
        <dsp:cNvPr id="0" name=""/>
        <dsp:cNvSpPr/>
      </dsp:nvSpPr>
      <dsp:spPr>
        <a:xfrm>
          <a:off x="444533" y="467331"/>
          <a:ext cx="3019811" cy="1670347"/>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t>5. Acciones Técnicas- Directrices</a:t>
          </a:r>
          <a:endParaRPr lang="es-ES" sz="2400" kern="1200" dirty="0"/>
        </a:p>
      </dsp:txBody>
      <dsp:txXfrm>
        <a:off x="526073" y="548871"/>
        <a:ext cx="2856731" cy="1507267"/>
      </dsp:txXfrm>
    </dsp:sp>
    <dsp:sp modelId="{45733B0F-4A26-4A3D-AFA8-AB4A89788135}">
      <dsp:nvSpPr>
        <dsp:cNvPr id="0" name=""/>
        <dsp:cNvSpPr/>
      </dsp:nvSpPr>
      <dsp:spPr>
        <a:xfrm>
          <a:off x="501748" y="2349500"/>
          <a:ext cx="2967217" cy="1670347"/>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t>4. Hipótesis Teórica/Técnica </a:t>
          </a:r>
          <a:endParaRPr lang="es-ES" sz="2400" kern="1200" dirty="0"/>
        </a:p>
      </dsp:txBody>
      <dsp:txXfrm>
        <a:off x="583288" y="2431040"/>
        <a:ext cx="2804137" cy="15072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7A96FF-A23A-4E74-8EE0-B90F34CA3E83}">
      <dsp:nvSpPr>
        <dsp:cNvPr id="0" name=""/>
        <dsp:cNvSpPr/>
      </dsp:nvSpPr>
      <dsp:spPr>
        <a:xfrm>
          <a:off x="0" y="16528"/>
          <a:ext cx="4467200" cy="4467200"/>
        </a:xfrm>
        <a:prstGeom prst="pie">
          <a:avLst>
            <a:gd name="adj1" fmla="val 5400000"/>
            <a:gd name="adj2" fmla="val 162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120EFD-B43D-4AB3-AF09-6B93100D710E}">
      <dsp:nvSpPr>
        <dsp:cNvPr id="0" name=""/>
        <dsp:cNvSpPr/>
      </dsp:nvSpPr>
      <dsp:spPr>
        <a:xfrm>
          <a:off x="2233600" y="0"/>
          <a:ext cx="5538800" cy="44672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ES" sz="2300" kern="1200" dirty="0" smtClean="0"/>
            <a:t>Nivel de impacto-Grupal</a:t>
          </a:r>
          <a:endParaRPr lang="es-ES" sz="2300" kern="1200" dirty="0"/>
        </a:p>
      </dsp:txBody>
      <dsp:txXfrm>
        <a:off x="2233600" y="0"/>
        <a:ext cx="2769400" cy="1340162"/>
      </dsp:txXfrm>
    </dsp:sp>
    <dsp:sp modelId="{19ECF69D-BF57-4491-A0BA-688A03AF1FCC}">
      <dsp:nvSpPr>
        <dsp:cNvPr id="0" name=""/>
        <dsp:cNvSpPr/>
      </dsp:nvSpPr>
      <dsp:spPr>
        <a:xfrm>
          <a:off x="781761" y="1340162"/>
          <a:ext cx="2903677" cy="2903677"/>
        </a:xfrm>
        <a:prstGeom prst="pie">
          <a:avLst>
            <a:gd name="adj1" fmla="val 5400000"/>
            <a:gd name="adj2" fmla="val 162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72AE49-ED91-479B-8D0B-4FBF8D0A436F}">
      <dsp:nvSpPr>
        <dsp:cNvPr id="0" name=""/>
        <dsp:cNvSpPr/>
      </dsp:nvSpPr>
      <dsp:spPr>
        <a:xfrm>
          <a:off x="2233600" y="1340162"/>
          <a:ext cx="5538800" cy="2903677"/>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ES" sz="2300" kern="1200" dirty="0" smtClean="0"/>
            <a:t>Nivel de impacto Vivencial-Personal</a:t>
          </a:r>
          <a:endParaRPr lang="es-ES" sz="2300" kern="1200" dirty="0"/>
        </a:p>
      </dsp:txBody>
      <dsp:txXfrm>
        <a:off x="2233600" y="1340162"/>
        <a:ext cx="2769400" cy="1340158"/>
      </dsp:txXfrm>
    </dsp:sp>
    <dsp:sp modelId="{D941C78C-A487-4DE5-962F-3357B323A73E}">
      <dsp:nvSpPr>
        <dsp:cNvPr id="0" name=""/>
        <dsp:cNvSpPr/>
      </dsp:nvSpPr>
      <dsp:spPr>
        <a:xfrm>
          <a:off x="1563520" y="2680321"/>
          <a:ext cx="1340158" cy="1340158"/>
        </a:xfrm>
        <a:prstGeom prst="pie">
          <a:avLst>
            <a:gd name="adj1" fmla="val 5400000"/>
            <a:gd name="adj2" fmla="val 162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5FEB3C-8965-4CF0-8640-DFE0980F75F8}">
      <dsp:nvSpPr>
        <dsp:cNvPr id="0" name=""/>
        <dsp:cNvSpPr/>
      </dsp:nvSpPr>
      <dsp:spPr>
        <a:xfrm>
          <a:off x="2233600" y="2680321"/>
          <a:ext cx="5538800" cy="1340158"/>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s-ES" sz="2300" kern="1200" dirty="0" smtClean="0"/>
            <a:t>Impacto Experiencial</a:t>
          </a:r>
          <a:endParaRPr lang="es-ES" sz="2300" kern="1200" dirty="0"/>
        </a:p>
      </dsp:txBody>
      <dsp:txXfrm>
        <a:off x="2233600" y="2680321"/>
        <a:ext cx="2769400" cy="1340158"/>
      </dsp:txXfrm>
    </dsp:sp>
    <dsp:sp modelId="{2217DD97-6464-4D8F-8A64-67248D0295B5}">
      <dsp:nvSpPr>
        <dsp:cNvPr id="0" name=""/>
        <dsp:cNvSpPr/>
      </dsp:nvSpPr>
      <dsp:spPr>
        <a:xfrm>
          <a:off x="5003000" y="0"/>
          <a:ext cx="2769400" cy="1340162"/>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171450" lvl="1" indent="-171450" algn="l" defTabSz="755650">
            <a:lnSpc>
              <a:spcPct val="90000"/>
            </a:lnSpc>
            <a:spcBef>
              <a:spcPct val="0"/>
            </a:spcBef>
            <a:spcAft>
              <a:spcPct val="15000"/>
            </a:spcAft>
            <a:buChar char="••"/>
          </a:pPr>
          <a:r>
            <a:rPr lang="es-ES" sz="1700" kern="1200" dirty="0" smtClean="0"/>
            <a:t>Emociones, significados que va adoptando el equipo</a:t>
          </a:r>
          <a:endParaRPr lang="es-ES" sz="1700" kern="1200" dirty="0"/>
        </a:p>
      </dsp:txBody>
      <dsp:txXfrm>
        <a:off x="5003000" y="0"/>
        <a:ext cx="2769400" cy="1340162"/>
      </dsp:txXfrm>
    </dsp:sp>
    <dsp:sp modelId="{AF1E07BC-D664-4A50-81AF-BB31920111D2}">
      <dsp:nvSpPr>
        <dsp:cNvPr id="0" name=""/>
        <dsp:cNvSpPr/>
      </dsp:nvSpPr>
      <dsp:spPr>
        <a:xfrm>
          <a:off x="5003000" y="1340162"/>
          <a:ext cx="2769400" cy="1340158"/>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171450" lvl="1" indent="-171450" algn="just" defTabSz="755650">
            <a:lnSpc>
              <a:spcPct val="90000"/>
            </a:lnSpc>
            <a:spcBef>
              <a:spcPct val="0"/>
            </a:spcBef>
            <a:spcAft>
              <a:spcPct val="15000"/>
            </a:spcAft>
            <a:buChar char="••"/>
          </a:pPr>
          <a:r>
            <a:rPr lang="es-ES" sz="1700" kern="1200" dirty="0" smtClean="0"/>
            <a:t>Concepciones personales respecto al Genero-Infancia-Historia personal.</a:t>
          </a:r>
          <a:endParaRPr lang="es-ES" sz="1700" kern="1200" dirty="0"/>
        </a:p>
      </dsp:txBody>
      <dsp:txXfrm>
        <a:off x="5003000" y="1340162"/>
        <a:ext cx="2769400" cy="1340158"/>
      </dsp:txXfrm>
    </dsp:sp>
    <dsp:sp modelId="{16D4276E-EEC7-4665-B588-B23D59120BC4}">
      <dsp:nvSpPr>
        <dsp:cNvPr id="0" name=""/>
        <dsp:cNvSpPr/>
      </dsp:nvSpPr>
      <dsp:spPr>
        <a:xfrm>
          <a:off x="5003000" y="2680321"/>
          <a:ext cx="2769400" cy="1340158"/>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171450" lvl="1" indent="-171450" algn="l" defTabSz="755650">
            <a:lnSpc>
              <a:spcPct val="90000"/>
            </a:lnSpc>
            <a:spcBef>
              <a:spcPct val="0"/>
            </a:spcBef>
            <a:spcAft>
              <a:spcPct val="15000"/>
            </a:spcAft>
            <a:buChar char="••"/>
          </a:pPr>
          <a:r>
            <a:rPr lang="es-ES" sz="1700" kern="1200" dirty="0" smtClean="0"/>
            <a:t>Emociones de primera respuesta (rabia-angustia-deseos de ayuda-Confusión)</a:t>
          </a:r>
          <a:endParaRPr lang="es-ES" sz="1700" kern="1200" dirty="0"/>
        </a:p>
      </dsp:txBody>
      <dsp:txXfrm>
        <a:off x="5003000" y="2680321"/>
        <a:ext cx="2769400" cy="134015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B7FAA7-3080-463F-96BE-D0A87F3686A6}">
      <dsp:nvSpPr>
        <dsp:cNvPr id="0" name=""/>
        <dsp:cNvSpPr/>
      </dsp:nvSpPr>
      <dsp:spPr>
        <a:xfrm>
          <a:off x="-4983829" y="-763621"/>
          <a:ext cx="5935506" cy="5935506"/>
        </a:xfrm>
        <a:prstGeom prst="blockArc">
          <a:avLst>
            <a:gd name="adj1" fmla="val 18900000"/>
            <a:gd name="adj2" fmla="val 2700000"/>
            <a:gd name="adj3" fmla="val 364"/>
          </a:avLst>
        </a:prstGeom>
        <a:noFill/>
        <a:ln w="15875" cap="rnd"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85AB01-C7BD-4602-95A4-1A954FFBFE4E}">
      <dsp:nvSpPr>
        <dsp:cNvPr id="0" name=""/>
        <dsp:cNvSpPr/>
      </dsp:nvSpPr>
      <dsp:spPr>
        <a:xfrm>
          <a:off x="575198" y="173324"/>
          <a:ext cx="5423298" cy="881652"/>
        </a:xfrm>
        <a:prstGeom prst="rect">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9812" tIns="30480" rIns="30480" bIns="30480" numCol="1" spcCol="1270" anchor="ctr" anchorCtr="0">
          <a:noAutofit/>
        </a:bodyPr>
        <a:lstStyle/>
        <a:p>
          <a:pPr lvl="0" algn="l" defTabSz="533400">
            <a:lnSpc>
              <a:spcPct val="90000"/>
            </a:lnSpc>
            <a:spcBef>
              <a:spcPct val="0"/>
            </a:spcBef>
            <a:spcAft>
              <a:spcPct val="35000"/>
            </a:spcAft>
          </a:pPr>
          <a:r>
            <a:rPr lang="es-CL" sz="1200" kern="1200" dirty="0" smtClean="0"/>
            <a:t>Adolescente de 17 años, escolarizada, con retraso escolar de 3 años.</a:t>
          </a:r>
          <a:endParaRPr lang="es-CL" sz="1200" kern="1200" dirty="0"/>
        </a:p>
      </dsp:txBody>
      <dsp:txXfrm>
        <a:off x="575198" y="173324"/>
        <a:ext cx="5423298" cy="881652"/>
      </dsp:txXfrm>
    </dsp:sp>
    <dsp:sp modelId="{35F7107A-1378-4948-B072-EF057656E5B1}">
      <dsp:nvSpPr>
        <dsp:cNvPr id="0" name=""/>
        <dsp:cNvSpPr/>
      </dsp:nvSpPr>
      <dsp:spPr>
        <a:xfrm>
          <a:off x="61044" y="330619"/>
          <a:ext cx="1102066" cy="1102066"/>
        </a:xfrm>
        <a:prstGeom prst="ellipse">
          <a:avLst/>
        </a:prstGeom>
        <a:solidFill>
          <a:srgbClr val="FFFF00"/>
        </a:solidFill>
        <a:ln w="15875" cap="rnd"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CC0FB61-1CC2-4CE7-9DB4-5B204F9F9ACA}">
      <dsp:nvSpPr>
        <dsp:cNvPr id="0" name=""/>
        <dsp:cNvSpPr/>
      </dsp:nvSpPr>
      <dsp:spPr>
        <a:xfrm>
          <a:off x="959500" y="1188723"/>
          <a:ext cx="5102818" cy="1562165"/>
        </a:xfrm>
        <a:prstGeom prst="rect">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9812" tIns="30480" rIns="30480" bIns="30480" numCol="1" spcCol="1270" anchor="ctr" anchorCtr="0">
          <a:noAutofit/>
        </a:bodyPr>
        <a:lstStyle/>
        <a:p>
          <a:pPr lvl="0" algn="just" defTabSz="533400">
            <a:lnSpc>
              <a:spcPct val="90000"/>
            </a:lnSpc>
            <a:spcBef>
              <a:spcPct val="0"/>
            </a:spcBef>
            <a:spcAft>
              <a:spcPct val="35000"/>
            </a:spcAft>
          </a:pPr>
          <a:r>
            <a:rPr lang="es-CL" sz="1200" kern="1200" dirty="0" smtClean="0"/>
            <a:t>Contexto familiar: </a:t>
          </a:r>
        </a:p>
        <a:p>
          <a:pPr lvl="0" algn="just" defTabSz="533400">
            <a:lnSpc>
              <a:spcPct val="90000"/>
            </a:lnSpc>
            <a:spcBef>
              <a:spcPct val="0"/>
            </a:spcBef>
            <a:spcAft>
              <a:spcPct val="35000"/>
            </a:spcAft>
          </a:pPr>
          <a:r>
            <a:rPr lang="es-CL" sz="1200" kern="1200" dirty="0" smtClean="0"/>
            <a:t>Cohabita con madre biológica y sus hermanos menores de 5 y 7 años. </a:t>
          </a:r>
        </a:p>
        <a:p>
          <a:pPr lvl="0" algn="just" defTabSz="533400">
            <a:lnSpc>
              <a:spcPct val="90000"/>
            </a:lnSpc>
            <a:spcBef>
              <a:spcPct val="0"/>
            </a:spcBef>
            <a:spcAft>
              <a:spcPct val="35000"/>
            </a:spcAft>
          </a:pPr>
          <a:r>
            <a:rPr lang="es-CL" sz="1200" kern="1200" dirty="0" smtClean="0"/>
            <a:t>Familia monoparental de jefatura femenina.</a:t>
          </a:r>
        </a:p>
        <a:p>
          <a:pPr lvl="0" algn="just" defTabSz="533400">
            <a:lnSpc>
              <a:spcPct val="90000"/>
            </a:lnSpc>
            <a:spcBef>
              <a:spcPct val="0"/>
            </a:spcBef>
            <a:spcAft>
              <a:spcPct val="35000"/>
            </a:spcAft>
          </a:pPr>
          <a:r>
            <a:rPr lang="es-CL" sz="1200" kern="1200" dirty="0" smtClean="0"/>
            <a:t>Ingresos bajo la línea de la pobreza, cuenta con FONOSA.</a:t>
          </a:r>
        </a:p>
        <a:p>
          <a:pPr lvl="0" algn="just" defTabSz="533400">
            <a:lnSpc>
              <a:spcPct val="90000"/>
            </a:lnSpc>
            <a:spcBef>
              <a:spcPct val="0"/>
            </a:spcBef>
            <a:spcAft>
              <a:spcPct val="35000"/>
            </a:spcAft>
          </a:pPr>
          <a:r>
            <a:rPr lang="es-CL" sz="1200" kern="1200" dirty="0" smtClean="0"/>
            <a:t>Infraestructura de la vivienda de material ligero, se parecían indicadores de hacinamiento.   </a:t>
          </a:r>
          <a:endParaRPr lang="es-CL" sz="1200" kern="1200" dirty="0"/>
        </a:p>
      </dsp:txBody>
      <dsp:txXfrm>
        <a:off x="959500" y="1188723"/>
        <a:ext cx="5102818" cy="1562165"/>
      </dsp:txXfrm>
    </dsp:sp>
    <dsp:sp modelId="{C6E18C7F-A045-4B77-92F0-9B79FA00B17B}">
      <dsp:nvSpPr>
        <dsp:cNvPr id="0" name=""/>
        <dsp:cNvSpPr/>
      </dsp:nvSpPr>
      <dsp:spPr>
        <a:xfrm>
          <a:off x="381525" y="1653098"/>
          <a:ext cx="1102066" cy="1102066"/>
        </a:xfrm>
        <a:prstGeom prst="ellipse">
          <a:avLst/>
        </a:prstGeom>
        <a:solidFill>
          <a:srgbClr val="FFC000"/>
        </a:solidFill>
        <a:ln w="15875" cap="rnd"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40B9F36-1390-448E-8ADF-AC3706B128FC}">
      <dsp:nvSpPr>
        <dsp:cNvPr id="0" name=""/>
        <dsp:cNvSpPr/>
      </dsp:nvSpPr>
      <dsp:spPr>
        <a:xfrm>
          <a:off x="599712" y="2896097"/>
          <a:ext cx="5423298" cy="1383031"/>
        </a:xfrm>
        <a:prstGeom prst="rect">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9812" tIns="30480" rIns="30480" bIns="30480" numCol="1" spcCol="1270" anchor="ctr" anchorCtr="0">
          <a:noAutofit/>
        </a:bodyPr>
        <a:lstStyle/>
        <a:p>
          <a:pPr lvl="0" algn="just" defTabSz="533400">
            <a:lnSpc>
              <a:spcPct val="90000"/>
            </a:lnSpc>
            <a:spcBef>
              <a:spcPct val="0"/>
            </a:spcBef>
            <a:spcAft>
              <a:spcPct val="35000"/>
            </a:spcAft>
          </a:pPr>
          <a:endParaRPr lang="es-CL" sz="1200" kern="1200" dirty="0" smtClean="0"/>
        </a:p>
        <a:p>
          <a:pPr lvl="0" algn="just" defTabSz="533400">
            <a:lnSpc>
              <a:spcPct val="90000"/>
            </a:lnSpc>
            <a:spcBef>
              <a:spcPct val="0"/>
            </a:spcBef>
            <a:spcAft>
              <a:spcPct val="35000"/>
            </a:spcAft>
          </a:pPr>
          <a:r>
            <a:rPr lang="es-CL" sz="1400" kern="1200" dirty="0" smtClean="0"/>
            <a:t>Historia familiar: </a:t>
          </a:r>
        </a:p>
        <a:p>
          <a:pPr lvl="0" algn="just" defTabSz="533400">
            <a:lnSpc>
              <a:spcPct val="90000"/>
            </a:lnSpc>
            <a:spcBef>
              <a:spcPct val="0"/>
            </a:spcBef>
            <a:spcAft>
              <a:spcPct val="35000"/>
            </a:spcAft>
          </a:pPr>
          <a:r>
            <a:rPr lang="es-CL" sz="1400" kern="1200" dirty="0" smtClean="0"/>
            <a:t>Madre institucionalizada.</a:t>
          </a:r>
        </a:p>
        <a:p>
          <a:pPr lvl="0" algn="just" defTabSz="533400">
            <a:lnSpc>
              <a:spcPct val="90000"/>
            </a:lnSpc>
            <a:spcBef>
              <a:spcPct val="0"/>
            </a:spcBef>
            <a:spcAft>
              <a:spcPct val="35000"/>
            </a:spcAft>
          </a:pPr>
          <a:r>
            <a:rPr lang="es-CL" sz="1400" kern="1200" dirty="0" smtClean="0"/>
            <a:t>Estigmatización red institucional.</a:t>
          </a:r>
        </a:p>
        <a:p>
          <a:pPr lvl="0" algn="just" defTabSz="533400">
            <a:lnSpc>
              <a:spcPct val="90000"/>
            </a:lnSpc>
            <a:spcBef>
              <a:spcPct val="0"/>
            </a:spcBef>
            <a:spcAft>
              <a:spcPct val="35000"/>
            </a:spcAft>
          </a:pPr>
          <a:r>
            <a:rPr lang="es-CL" sz="1400" kern="1200" dirty="0" err="1" smtClean="0"/>
            <a:t>Cronificación</a:t>
          </a:r>
          <a:r>
            <a:rPr lang="es-CL" sz="1400" kern="1200" dirty="0" smtClean="0"/>
            <a:t> situaciones de vulneración.</a:t>
          </a:r>
        </a:p>
        <a:p>
          <a:pPr lvl="0" algn="l" defTabSz="533400">
            <a:lnSpc>
              <a:spcPct val="90000"/>
            </a:lnSpc>
            <a:spcBef>
              <a:spcPct val="0"/>
            </a:spcBef>
            <a:spcAft>
              <a:spcPct val="35000"/>
            </a:spcAft>
          </a:pPr>
          <a:endParaRPr lang="es-CL" sz="1300" kern="1200" dirty="0" smtClean="0"/>
        </a:p>
        <a:p>
          <a:pPr lvl="0" algn="l" defTabSz="533400">
            <a:lnSpc>
              <a:spcPct val="90000"/>
            </a:lnSpc>
            <a:spcBef>
              <a:spcPct val="0"/>
            </a:spcBef>
            <a:spcAft>
              <a:spcPct val="35000"/>
            </a:spcAft>
          </a:pPr>
          <a:endParaRPr lang="es-CL" sz="1300" kern="1200" dirty="0"/>
        </a:p>
      </dsp:txBody>
      <dsp:txXfrm>
        <a:off x="599712" y="2896097"/>
        <a:ext cx="5423298" cy="1383031"/>
      </dsp:txXfrm>
    </dsp:sp>
    <dsp:sp modelId="{4EE60CB4-759A-4C4E-8BFE-2AC6AFD9D3B2}">
      <dsp:nvSpPr>
        <dsp:cNvPr id="0" name=""/>
        <dsp:cNvSpPr/>
      </dsp:nvSpPr>
      <dsp:spPr>
        <a:xfrm>
          <a:off x="61044" y="2975578"/>
          <a:ext cx="1102066" cy="1102066"/>
        </a:xfrm>
        <a:prstGeom prst="ellipse">
          <a:avLst/>
        </a:prstGeom>
        <a:solidFill>
          <a:srgbClr val="C00000"/>
        </a:solidFill>
        <a:ln w="15875" cap="rnd"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265788-F257-4FA5-B3C5-9C1F7234A8AB}" type="datetimeFigureOut">
              <a:rPr lang="es-CL" smtClean="0"/>
              <a:t>06-10-2020</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AE8CF5-3E17-4653-B56A-072161A7E861}" type="slidenum">
              <a:rPr lang="es-CL" smtClean="0"/>
              <a:t>‹Nº›</a:t>
            </a:fld>
            <a:endParaRPr lang="es-CL"/>
          </a:p>
        </p:txBody>
      </p:sp>
    </p:spTree>
    <p:extLst>
      <p:ext uri="{BB962C8B-B14F-4D97-AF65-F5344CB8AC3E}">
        <p14:creationId xmlns:p14="http://schemas.microsoft.com/office/powerpoint/2010/main" val="4239880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L" altLang="es-CL" smtClean="0"/>
          </a:p>
        </p:txBody>
      </p:sp>
      <p:sp>
        <p:nvSpPr>
          <p:cNvPr id="2662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F8E6624C-08D7-4B3D-96C7-89A974B9CEA3}" type="slidenum">
              <a:rPr kumimoji="0" lang="es-CL" altLang="es-CL" sz="1200" b="0" i="0" u="none" strike="noStrike" kern="1200" cap="none" spc="0" normalizeH="0" baseline="0" noProof="0" smtClean="0">
                <a:ln>
                  <a:noFill/>
                </a:ln>
                <a:solidFill>
                  <a:prstClr val="black"/>
                </a:solidFill>
                <a:effectLst/>
                <a:uLnTx/>
                <a:uFillTx/>
                <a:latin typeface="Arial" charset="0"/>
                <a:ea typeface="MS PGothic"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s-CL" altLang="es-CL" sz="1200" b="0" i="0" u="none" strike="noStrike" kern="1200" cap="none" spc="0" normalizeH="0" baseline="0" noProof="0" smtClean="0">
              <a:ln>
                <a:noFill/>
              </a:ln>
              <a:solidFill>
                <a:prstClr val="black"/>
              </a:solidFill>
              <a:effectLst/>
              <a:uLnTx/>
              <a:uFillTx/>
              <a:latin typeface="Arial" charset="0"/>
              <a:ea typeface="MS PGothic" pitchFamily="34" charset="-128"/>
              <a:cs typeface="+mn-cs"/>
            </a:endParaRPr>
          </a:p>
        </p:txBody>
      </p:sp>
    </p:spTree>
    <p:extLst>
      <p:ext uri="{BB962C8B-B14F-4D97-AF65-F5344CB8AC3E}">
        <p14:creationId xmlns:p14="http://schemas.microsoft.com/office/powerpoint/2010/main" val="15233270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54" name="Google Shape;254;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5" name="Google Shape;255;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CL" sz="1200" b="0" i="0" u="none" strike="noStrike" cap="none">
                <a:solidFill>
                  <a:srgbClr val="000000"/>
                </a:solidFill>
                <a:latin typeface="Arial"/>
                <a:ea typeface="Arial"/>
                <a:cs typeface="Arial"/>
                <a:sym typeface="Arial"/>
              </a:rPr>
              <a:t>18</a:t>
            </a:fld>
            <a:endParaRPr sz="12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8789527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g595e2d0371_0_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64" name="Google Shape;264;g595e2d0371_0_3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5" name="Google Shape;265;g595e2d0371_0_3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CL" sz="1200" b="0" i="0" u="none" strike="noStrike" cap="none">
                <a:solidFill>
                  <a:srgbClr val="000000"/>
                </a:solidFill>
                <a:latin typeface="Arial"/>
                <a:ea typeface="Arial"/>
                <a:cs typeface="Arial"/>
                <a:sym typeface="Arial"/>
              </a:rPr>
              <a:t>19</a:t>
            </a:fld>
            <a:endParaRPr sz="12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5141602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595e2d0371_0_4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74" name="Google Shape;274;g595e2d0371_0_4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5" name="Google Shape;275;g595e2d0371_0_4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CL" sz="1200" b="0" i="0" u="none" strike="noStrike" cap="none">
                <a:solidFill>
                  <a:srgbClr val="000000"/>
                </a:solidFill>
                <a:latin typeface="Arial"/>
                <a:ea typeface="Arial"/>
                <a:cs typeface="Arial"/>
                <a:sym typeface="Arial"/>
              </a:rPr>
              <a:t>20</a:t>
            </a:fld>
            <a:endParaRPr sz="12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567314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L" altLang="es-CL" smtClean="0"/>
          </a:p>
        </p:txBody>
      </p:sp>
      <p:sp>
        <p:nvSpPr>
          <p:cNvPr id="2765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521709D1-6F96-4F1F-A1F0-0FACA44498EE}" type="slidenum">
              <a:rPr kumimoji="0" lang="es-CL" altLang="es-CL" sz="1200" b="0" i="0" u="none" strike="noStrike" kern="1200" cap="none" spc="0" normalizeH="0" baseline="0" noProof="0" smtClean="0">
                <a:ln>
                  <a:noFill/>
                </a:ln>
                <a:solidFill>
                  <a:prstClr val="black"/>
                </a:solidFill>
                <a:effectLst/>
                <a:uLnTx/>
                <a:uFillTx/>
                <a:latin typeface="Arial" charset="0"/>
                <a:ea typeface="MS PGothic"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s-CL" altLang="es-CL" sz="1200" b="0" i="0" u="none" strike="noStrike" kern="1200" cap="none" spc="0" normalizeH="0" baseline="0" noProof="0" smtClean="0">
              <a:ln>
                <a:noFill/>
              </a:ln>
              <a:solidFill>
                <a:prstClr val="black"/>
              </a:solidFill>
              <a:effectLst/>
              <a:uLnTx/>
              <a:uFillTx/>
              <a:latin typeface="Arial" charset="0"/>
              <a:ea typeface="MS PGothic" pitchFamily="34" charset="-128"/>
              <a:cs typeface="+mn-cs"/>
            </a:endParaRPr>
          </a:p>
        </p:txBody>
      </p:sp>
    </p:spTree>
    <p:extLst>
      <p:ext uri="{BB962C8B-B14F-4D97-AF65-F5344CB8AC3E}">
        <p14:creationId xmlns:p14="http://schemas.microsoft.com/office/powerpoint/2010/main" val="1993325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84" name="Google Shape;184;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5" name="Google Shape;185;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CL" sz="1200" b="0" i="0" u="none" strike="noStrike" cap="none">
                <a:solidFill>
                  <a:srgbClr val="000000"/>
                </a:solidFill>
                <a:latin typeface="Arial"/>
                <a:ea typeface="Arial"/>
                <a:cs typeface="Arial"/>
                <a:sym typeface="Arial"/>
              </a:rPr>
              <a:t>11</a:t>
            </a:fld>
            <a:endParaRPr sz="12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203250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92" name="Google Shape;192;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3" name="Google Shape;193;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CL" sz="1200" b="0" i="0" u="none" strike="noStrike" cap="none">
                <a:solidFill>
                  <a:srgbClr val="000000"/>
                </a:solidFill>
                <a:latin typeface="Arial"/>
                <a:ea typeface="Arial"/>
                <a:cs typeface="Arial"/>
                <a:sym typeface="Arial"/>
              </a:rPr>
              <a:t>12</a:t>
            </a:fld>
            <a:endParaRPr sz="12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305265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595bdc21e6_5_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02" name="Google Shape;202;g595bdc21e6_5_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3" name="Google Shape;203;g595bdc21e6_5_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CL" sz="1200" b="0" i="0" u="none" strike="noStrike" cap="none">
                <a:solidFill>
                  <a:srgbClr val="000000"/>
                </a:solidFill>
                <a:latin typeface="Arial"/>
                <a:ea typeface="Arial"/>
                <a:cs typeface="Arial"/>
                <a:sym typeface="Arial"/>
              </a:rPr>
              <a:t>13</a:t>
            </a:fld>
            <a:endParaRPr sz="12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46926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595bdc21e6_5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12" name="Google Shape;212;g595bdc21e6_5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3" name="Google Shape;213;g595bdc21e6_5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CL" sz="1200" b="0" i="0" u="none" strike="noStrike" cap="none">
                <a:solidFill>
                  <a:srgbClr val="000000"/>
                </a:solidFill>
                <a:latin typeface="Arial"/>
                <a:ea typeface="Arial"/>
                <a:cs typeface="Arial"/>
                <a:sym typeface="Arial"/>
              </a:rPr>
              <a:t>14</a:t>
            </a:fld>
            <a:endParaRPr sz="12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0810207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22" name="Google Shape;222;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3" name="Google Shape;223;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CL" sz="1200" b="0" i="0" u="none" strike="noStrike" cap="none">
                <a:solidFill>
                  <a:srgbClr val="000000"/>
                </a:solidFill>
                <a:latin typeface="Arial"/>
                <a:ea typeface="Arial"/>
                <a:cs typeface="Arial"/>
                <a:sym typeface="Arial"/>
              </a:rPr>
              <a:t>15</a:t>
            </a:fld>
            <a:endParaRPr sz="12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6557343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595e2d0371_0_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33" name="Google Shape;233;g595e2d0371_0_1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4" name="Google Shape;234;g595e2d0371_0_1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CL" sz="1200" b="0" i="0" u="none" strike="noStrike" cap="none">
                <a:solidFill>
                  <a:srgbClr val="000000"/>
                </a:solidFill>
                <a:latin typeface="Arial"/>
                <a:ea typeface="Arial"/>
                <a:cs typeface="Arial"/>
                <a:sym typeface="Arial"/>
              </a:rPr>
              <a:t>16</a:t>
            </a:fld>
            <a:endParaRPr sz="12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053372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246" name="Google Shape;246;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7" name="Google Shape;247;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CL" sz="1200" b="0" i="0" u="none" strike="noStrike" cap="none">
                <a:solidFill>
                  <a:srgbClr val="000000"/>
                </a:solidFill>
                <a:latin typeface="Arial"/>
                <a:ea typeface="Arial"/>
                <a:cs typeface="Arial"/>
                <a:sym typeface="Arial"/>
              </a:rPr>
              <a:t>17</a:t>
            </a:fld>
            <a:endParaRPr sz="12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527352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6AAB512B-CB73-4D47-B51B-4EAF94C034DD}" type="datetimeFigureOut">
              <a:rPr lang="es-CL" smtClean="0"/>
              <a:t>06-10-2020</a:t>
            </a:fld>
            <a:endParaRPr lang="es-CL"/>
          </a:p>
        </p:txBody>
      </p:sp>
      <p:sp>
        <p:nvSpPr>
          <p:cNvPr id="5" name="Footer Placeholder 4"/>
          <p:cNvSpPr>
            <a:spLocks noGrp="1"/>
          </p:cNvSpPr>
          <p:nvPr>
            <p:ph type="ftr" sz="quarter" idx="11"/>
          </p:nvPr>
        </p:nvSpPr>
        <p:spPr/>
        <p:txBody>
          <a:bodyPr/>
          <a:lstStyle/>
          <a:p>
            <a:endParaRPr lang="es-CL"/>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E53A876-8AD9-4D55-9046-D09A1760450E}" type="slidenum">
              <a:rPr lang="es-CL" smtClean="0"/>
              <a:t>‹Nº›</a:t>
            </a:fld>
            <a:endParaRPr lang="es-CL"/>
          </a:p>
        </p:txBody>
      </p:sp>
    </p:spTree>
    <p:extLst>
      <p:ext uri="{BB962C8B-B14F-4D97-AF65-F5344CB8AC3E}">
        <p14:creationId xmlns:p14="http://schemas.microsoft.com/office/powerpoint/2010/main" val="2186354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6AAB512B-CB73-4D47-B51B-4EAF94C034DD}" type="datetimeFigureOut">
              <a:rPr lang="es-CL" smtClean="0"/>
              <a:t>06-10-2020</a:t>
            </a:fld>
            <a:endParaRPr lang="es-CL"/>
          </a:p>
        </p:txBody>
      </p:sp>
      <p:sp>
        <p:nvSpPr>
          <p:cNvPr id="5" name="Footer Placeholder 4"/>
          <p:cNvSpPr>
            <a:spLocks noGrp="1"/>
          </p:cNvSpPr>
          <p:nvPr>
            <p:ph type="ftr" sz="quarter" idx="11"/>
          </p:nvPr>
        </p:nvSpPr>
        <p:spPr/>
        <p:txBody>
          <a:bodyPr/>
          <a:lstStyle/>
          <a:p>
            <a:endParaRPr lang="es-C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E53A876-8AD9-4D55-9046-D09A1760450E}" type="slidenum">
              <a:rPr lang="es-CL" smtClean="0"/>
              <a:t>‹Nº›</a:t>
            </a:fld>
            <a:endParaRPr lang="es-CL"/>
          </a:p>
        </p:txBody>
      </p:sp>
    </p:spTree>
    <p:extLst>
      <p:ext uri="{BB962C8B-B14F-4D97-AF65-F5344CB8AC3E}">
        <p14:creationId xmlns:p14="http://schemas.microsoft.com/office/powerpoint/2010/main" val="3147451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6AAB512B-CB73-4D47-B51B-4EAF94C034DD}" type="datetimeFigureOut">
              <a:rPr lang="es-CL" smtClean="0"/>
              <a:t>06-10-2020</a:t>
            </a:fld>
            <a:endParaRPr lang="es-CL"/>
          </a:p>
        </p:txBody>
      </p:sp>
      <p:sp>
        <p:nvSpPr>
          <p:cNvPr id="5" name="Footer Placeholder 4"/>
          <p:cNvSpPr>
            <a:spLocks noGrp="1"/>
          </p:cNvSpPr>
          <p:nvPr>
            <p:ph type="ftr" sz="quarter" idx="11"/>
          </p:nvPr>
        </p:nvSpPr>
        <p:spPr/>
        <p:txBody>
          <a:bodyPr/>
          <a:lstStyle/>
          <a:p>
            <a:endParaRPr lang="es-CL"/>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E53A876-8AD9-4D55-9046-D09A1760450E}" type="slidenum">
              <a:rPr lang="es-CL" smtClean="0"/>
              <a:t>‹Nº›</a:t>
            </a:fld>
            <a:endParaRPr lang="es-CL"/>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905376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6AAB512B-CB73-4D47-B51B-4EAF94C034DD}" type="datetimeFigureOut">
              <a:rPr lang="es-CL" smtClean="0"/>
              <a:t>06-10-2020</a:t>
            </a:fld>
            <a:endParaRPr lang="es-CL"/>
          </a:p>
        </p:txBody>
      </p:sp>
      <p:sp>
        <p:nvSpPr>
          <p:cNvPr id="6" name="Footer Placeholder 5"/>
          <p:cNvSpPr>
            <a:spLocks noGrp="1"/>
          </p:cNvSpPr>
          <p:nvPr>
            <p:ph type="ftr" sz="quarter" idx="11"/>
          </p:nvPr>
        </p:nvSpPr>
        <p:spPr/>
        <p:txBody>
          <a:bodyPr/>
          <a:lstStyle/>
          <a:p>
            <a:endParaRPr lang="es-C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E53A876-8AD9-4D55-9046-D09A1760450E}" type="slidenum">
              <a:rPr lang="es-CL" smtClean="0"/>
              <a:t>‹Nº›</a:t>
            </a:fld>
            <a:endParaRPr lang="es-CL"/>
          </a:p>
        </p:txBody>
      </p:sp>
    </p:spTree>
    <p:extLst>
      <p:ext uri="{BB962C8B-B14F-4D97-AF65-F5344CB8AC3E}">
        <p14:creationId xmlns:p14="http://schemas.microsoft.com/office/powerpoint/2010/main" val="7863109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6AAB512B-CB73-4D47-B51B-4EAF94C034DD}" type="datetimeFigureOut">
              <a:rPr lang="es-CL" smtClean="0"/>
              <a:t>06-10-2020</a:t>
            </a:fld>
            <a:endParaRPr lang="es-CL"/>
          </a:p>
        </p:txBody>
      </p:sp>
      <p:sp>
        <p:nvSpPr>
          <p:cNvPr id="6" name="Footer Placeholder 5"/>
          <p:cNvSpPr>
            <a:spLocks noGrp="1"/>
          </p:cNvSpPr>
          <p:nvPr>
            <p:ph type="ftr" sz="quarter" idx="11"/>
          </p:nvPr>
        </p:nvSpPr>
        <p:spPr/>
        <p:txBody>
          <a:bodyPr/>
          <a:lstStyle/>
          <a:p>
            <a:endParaRPr lang="es-CL"/>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E53A876-8AD9-4D55-9046-D09A1760450E}" type="slidenum">
              <a:rPr lang="es-CL" smtClean="0"/>
              <a:t>‹Nº›</a:t>
            </a:fld>
            <a:endParaRPr lang="es-CL"/>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909606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6AAB512B-CB73-4D47-B51B-4EAF94C034DD}" type="datetimeFigureOut">
              <a:rPr lang="es-CL" smtClean="0"/>
              <a:t>06-10-2020</a:t>
            </a:fld>
            <a:endParaRPr lang="es-CL"/>
          </a:p>
        </p:txBody>
      </p:sp>
      <p:sp>
        <p:nvSpPr>
          <p:cNvPr id="6" name="Footer Placeholder 5"/>
          <p:cNvSpPr>
            <a:spLocks noGrp="1"/>
          </p:cNvSpPr>
          <p:nvPr>
            <p:ph type="ftr" sz="quarter" idx="11"/>
          </p:nvPr>
        </p:nvSpPr>
        <p:spPr/>
        <p:txBody>
          <a:bodyPr/>
          <a:lstStyle/>
          <a:p>
            <a:endParaRPr lang="es-C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E53A876-8AD9-4D55-9046-D09A1760450E}" type="slidenum">
              <a:rPr lang="es-CL" smtClean="0"/>
              <a:t>‹Nº›</a:t>
            </a:fld>
            <a:endParaRPr lang="es-CL"/>
          </a:p>
        </p:txBody>
      </p:sp>
    </p:spTree>
    <p:extLst>
      <p:ext uri="{BB962C8B-B14F-4D97-AF65-F5344CB8AC3E}">
        <p14:creationId xmlns:p14="http://schemas.microsoft.com/office/powerpoint/2010/main" val="5418853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AAB512B-CB73-4D47-B51B-4EAF94C034DD}" type="datetimeFigureOut">
              <a:rPr lang="es-CL" smtClean="0"/>
              <a:t>06-10-2020</a:t>
            </a:fld>
            <a:endParaRPr lang="es-CL"/>
          </a:p>
        </p:txBody>
      </p:sp>
      <p:sp>
        <p:nvSpPr>
          <p:cNvPr id="5" name="Footer Placeholder 4"/>
          <p:cNvSpPr>
            <a:spLocks noGrp="1"/>
          </p:cNvSpPr>
          <p:nvPr>
            <p:ph type="ftr" sz="quarter" idx="11"/>
          </p:nvPr>
        </p:nvSpPr>
        <p:spPr/>
        <p:txBody>
          <a:bodyPr/>
          <a:lstStyle/>
          <a:p>
            <a:endParaRPr lang="es-C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E53A876-8AD9-4D55-9046-D09A1760450E}" type="slidenum">
              <a:rPr lang="es-CL" smtClean="0"/>
              <a:t>‹Nº›</a:t>
            </a:fld>
            <a:endParaRPr lang="es-CL"/>
          </a:p>
        </p:txBody>
      </p:sp>
    </p:spTree>
    <p:extLst>
      <p:ext uri="{BB962C8B-B14F-4D97-AF65-F5344CB8AC3E}">
        <p14:creationId xmlns:p14="http://schemas.microsoft.com/office/powerpoint/2010/main" val="26776125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AAB512B-CB73-4D47-B51B-4EAF94C034DD}" type="datetimeFigureOut">
              <a:rPr lang="es-CL" smtClean="0"/>
              <a:t>06-10-2020</a:t>
            </a:fld>
            <a:endParaRPr lang="es-CL"/>
          </a:p>
        </p:txBody>
      </p:sp>
      <p:sp>
        <p:nvSpPr>
          <p:cNvPr id="5" name="Footer Placeholder 4"/>
          <p:cNvSpPr>
            <a:spLocks noGrp="1"/>
          </p:cNvSpPr>
          <p:nvPr>
            <p:ph type="ftr" sz="quarter" idx="11"/>
          </p:nvPr>
        </p:nvSpPr>
        <p:spPr/>
        <p:txBody>
          <a:bodyPr/>
          <a:lstStyle/>
          <a:p>
            <a:endParaRPr lang="es-C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E53A876-8AD9-4D55-9046-D09A1760450E}" type="slidenum">
              <a:rPr lang="es-CL" smtClean="0"/>
              <a:t>‹Nº›</a:t>
            </a:fld>
            <a:endParaRPr lang="es-CL"/>
          </a:p>
        </p:txBody>
      </p:sp>
    </p:spTree>
    <p:extLst>
      <p:ext uri="{BB962C8B-B14F-4D97-AF65-F5344CB8AC3E}">
        <p14:creationId xmlns:p14="http://schemas.microsoft.com/office/powerpoint/2010/main" val="2065123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AAB512B-CB73-4D47-B51B-4EAF94C034DD}" type="datetimeFigureOut">
              <a:rPr lang="es-CL" smtClean="0"/>
              <a:t>06-10-2020</a:t>
            </a:fld>
            <a:endParaRPr lang="es-CL"/>
          </a:p>
        </p:txBody>
      </p:sp>
      <p:sp>
        <p:nvSpPr>
          <p:cNvPr id="5" name="Footer Placeholder 4"/>
          <p:cNvSpPr>
            <a:spLocks noGrp="1"/>
          </p:cNvSpPr>
          <p:nvPr>
            <p:ph type="ftr" sz="quarter" idx="11"/>
          </p:nvPr>
        </p:nvSpPr>
        <p:spPr/>
        <p:txBody>
          <a:bodyPr/>
          <a:lstStyle/>
          <a:p>
            <a:endParaRPr lang="es-C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E53A876-8AD9-4D55-9046-D09A1760450E}" type="slidenum">
              <a:rPr lang="es-CL" smtClean="0"/>
              <a:t>‹Nº›</a:t>
            </a:fld>
            <a:endParaRPr lang="es-CL"/>
          </a:p>
        </p:txBody>
      </p:sp>
    </p:spTree>
    <p:extLst>
      <p:ext uri="{BB962C8B-B14F-4D97-AF65-F5344CB8AC3E}">
        <p14:creationId xmlns:p14="http://schemas.microsoft.com/office/powerpoint/2010/main" val="1722505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6AAB512B-CB73-4D47-B51B-4EAF94C034DD}" type="datetimeFigureOut">
              <a:rPr lang="es-CL" smtClean="0"/>
              <a:t>06-10-2020</a:t>
            </a:fld>
            <a:endParaRPr lang="es-CL"/>
          </a:p>
        </p:txBody>
      </p:sp>
      <p:sp>
        <p:nvSpPr>
          <p:cNvPr id="5" name="Footer Placeholder 4"/>
          <p:cNvSpPr>
            <a:spLocks noGrp="1"/>
          </p:cNvSpPr>
          <p:nvPr>
            <p:ph type="ftr" sz="quarter" idx="11"/>
          </p:nvPr>
        </p:nvSpPr>
        <p:spPr/>
        <p:txBody>
          <a:bodyPr/>
          <a:lstStyle/>
          <a:p>
            <a:endParaRPr lang="es-C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E53A876-8AD9-4D55-9046-D09A1760450E}" type="slidenum">
              <a:rPr lang="es-CL" smtClean="0"/>
              <a:t>‹Nº›</a:t>
            </a:fld>
            <a:endParaRPr lang="es-CL"/>
          </a:p>
        </p:txBody>
      </p:sp>
    </p:spTree>
    <p:extLst>
      <p:ext uri="{BB962C8B-B14F-4D97-AF65-F5344CB8AC3E}">
        <p14:creationId xmlns:p14="http://schemas.microsoft.com/office/powerpoint/2010/main" val="70802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6AAB512B-CB73-4D47-B51B-4EAF94C034DD}" type="datetimeFigureOut">
              <a:rPr lang="es-CL" smtClean="0"/>
              <a:t>06-10-2020</a:t>
            </a:fld>
            <a:endParaRPr lang="es-CL"/>
          </a:p>
        </p:txBody>
      </p:sp>
      <p:sp>
        <p:nvSpPr>
          <p:cNvPr id="6" name="Footer Placeholder 5"/>
          <p:cNvSpPr>
            <a:spLocks noGrp="1"/>
          </p:cNvSpPr>
          <p:nvPr>
            <p:ph type="ftr" sz="quarter" idx="11"/>
          </p:nvPr>
        </p:nvSpPr>
        <p:spPr/>
        <p:txBody>
          <a:bodyPr/>
          <a:lstStyle/>
          <a:p>
            <a:endParaRPr lang="es-CL"/>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E53A876-8AD9-4D55-9046-D09A1760450E}" type="slidenum">
              <a:rPr lang="es-CL" smtClean="0"/>
              <a:t>‹Nº›</a:t>
            </a:fld>
            <a:endParaRPr lang="es-CL"/>
          </a:p>
        </p:txBody>
      </p:sp>
    </p:spTree>
    <p:extLst>
      <p:ext uri="{BB962C8B-B14F-4D97-AF65-F5344CB8AC3E}">
        <p14:creationId xmlns:p14="http://schemas.microsoft.com/office/powerpoint/2010/main" val="1552163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6AAB512B-CB73-4D47-B51B-4EAF94C034DD}" type="datetimeFigureOut">
              <a:rPr lang="es-CL" smtClean="0"/>
              <a:t>06-10-2020</a:t>
            </a:fld>
            <a:endParaRPr lang="es-CL"/>
          </a:p>
        </p:txBody>
      </p:sp>
      <p:sp>
        <p:nvSpPr>
          <p:cNvPr id="8" name="Footer Placeholder 7"/>
          <p:cNvSpPr>
            <a:spLocks noGrp="1"/>
          </p:cNvSpPr>
          <p:nvPr>
            <p:ph type="ftr" sz="quarter" idx="11"/>
          </p:nvPr>
        </p:nvSpPr>
        <p:spPr/>
        <p:txBody>
          <a:bodyPr/>
          <a:lstStyle/>
          <a:p>
            <a:endParaRPr lang="es-CL"/>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E53A876-8AD9-4D55-9046-D09A1760450E}" type="slidenum">
              <a:rPr lang="es-CL" smtClean="0"/>
              <a:t>‹Nº›</a:t>
            </a:fld>
            <a:endParaRPr lang="es-CL"/>
          </a:p>
        </p:txBody>
      </p:sp>
    </p:spTree>
    <p:extLst>
      <p:ext uri="{BB962C8B-B14F-4D97-AF65-F5344CB8AC3E}">
        <p14:creationId xmlns:p14="http://schemas.microsoft.com/office/powerpoint/2010/main" val="3391483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6AAB512B-CB73-4D47-B51B-4EAF94C034DD}" type="datetimeFigureOut">
              <a:rPr lang="es-CL" smtClean="0"/>
              <a:t>06-10-2020</a:t>
            </a:fld>
            <a:endParaRPr lang="es-CL"/>
          </a:p>
        </p:txBody>
      </p:sp>
      <p:sp>
        <p:nvSpPr>
          <p:cNvPr id="4" name="Footer Placeholder 3"/>
          <p:cNvSpPr>
            <a:spLocks noGrp="1"/>
          </p:cNvSpPr>
          <p:nvPr>
            <p:ph type="ftr" sz="quarter" idx="11"/>
          </p:nvPr>
        </p:nvSpPr>
        <p:spPr/>
        <p:txBody>
          <a:bodyPr/>
          <a:lstStyle/>
          <a:p>
            <a:endParaRPr lang="es-CL"/>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E53A876-8AD9-4D55-9046-D09A1760450E}" type="slidenum">
              <a:rPr lang="es-CL" smtClean="0"/>
              <a:t>‹Nº›</a:t>
            </a:fld>
            <a:endParaRPr lang="es-CL"/>
          </a:p>
        </p:txBody>
      </p:sp>
    </p:spTree>
    <p:extLst>
      <p:ext uri="{BB962C8B-B14F-4D97-AF65-F5344CB8AC3E}">
        <p14:creationId xmlns:p14="http://schemas.microsoft.com/office/powerpoint/2010/main" val="2814155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AB512B-CB73-4D47-B51B-4EAF94C034DD}" type="datetimeFigureOut">
              <a:rPr lang="es-CL" smtClean="0"/>
              <a:t>06-10-2020</a:t>
            </a:fld>
            <a:endParaRPr lang="es-CL"/>
          </a:p>
        </p:txBody>
      </p:sp>
      <p:sp>
        <p:nvSpPr>
          <p:cNvPr id="3" name="Footer Placeholder 2"/>
          <p:cNvSpPr>
            <a:spLocks noGrp="1"/>
          </p:cNvSpPr>
          <p:nvPr>
            <p:ph type="ftr" sz="quarter" idx="11"/>
          </p:nvPr>
        </p:nvSpPr>
        <p:spPr/>
        <p:txBody>
          <a:bodyPr/>
          <a:lstStyle/>
          <a:p>
            <a:endParaRPr lang="es-CL"/>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E53A876-8AD9-4D55-9046-D09A1760450E}" type="slidenum">
              <a:rPr lang="es-CL" smtClean="0"/>
              <a:t>‹Nº›</a:t>
            </a:fld>
            <a:endParaRPr lang="es-CL"/>
          </a:p>
        </p:txBody>
      </p:sp>
    </p:spTree>
    <p:extLst>
      <p:ext uri="{BB962C8B-B14F-4D97-AF65-F5344CB8AC3E}">
        <p14:creationId xmlns:p14="http://schemas.microsoft.com/office/powerpoint/2010/main" val="921160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6AAB512B-CB73-4D47-B51B-4EAF94C034DD}" type="datetimeFigureOut">
              <a:rPr lang="es-CL" smtClean="0"/>
              <a:t>06-10-2020</a:t>
            </a:fld>
            <a:endParaRPr lang="es-CL"/>
          </a:p>
        </p:txBody>
      </p:sp>
      <p:sp>
        <p:nvSpPr>
          <p:cNvPr id="6" name="Footer Placeholder 5"/>
          <p:cNvSpPr>
            <a:spLocks noGrp="1"/>
          </p:cNvSpPr>
          <p:nvPr>
            <p:ph type="ftr" sz="quarter" idx="11"/>
          </p:nvPr>
        </p:nvSpPr>
        <p:spPr/>
        <p:txBody>
          <a:bodyPr/>
          <a:lstStyle/>
          <a:p>
            <a:endParaRPr lang="es-CL"/>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E53A876-8AD9-4D55-9046-D09A1760450E}" type="slidenum">
              <a:rPr lang="es-CL" smtClean="0"/>
              <a:t>‹Nº›</a:t>
            </a:fld>
            <a:endParaRPr lang="es-CL"/>
          </a:p>
        </p:txBody>
      </p:sp>
    </p:spTree>
    <p:extLst>
      <p:ext uri="{BB962C8B-B14F-4D97-AF65-F5344CB8AC3E}">
        <p14:creationId xmlns:p14="http://schemas.microsoft.com/office/powerpoint/2010/main" val="3403348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6AAB512B-CB73-4D47-B51B-4EAF94C034DD}" type="datetimeFigureOut">
              <a:rPr lang="es-CL" smtClean="0"/>
              <a:t>06-10-2020</a:t>
            </a:fld>
            <a:endParaRPr lang="es-CL"/>
          </a:p>
        </p:txBody>
      </p:sp>
      <p:sp>
        <p:nvSpPr>
          <p:cNvPr id="6" name="Footer Placeholder 5"/>
          <p:cNvSpPr>
            <a:spLocks noGrp="1"/>
          </p:cNvSpPr>
          <p:nvPr>
            <p:ph type="ftr" sz="quarter" idx="11"/>
          </p:nvPr>
        </p:nvSpPr>
        <p:spPr/>
        <p:txBody>
          <a:bodyPr/>
          <a:lstStyle/>
          <a:p>
            <a:endParaRPr lang="es-C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E53A876-8AD9-4D55-9046-D09A1760450E}" type="slidenum">
              <a:rPr lang="es-CL" smtClean="0"/>
              <a:t>‹Nº›</a:t>
            </a:fld>
            <a:endParaRPr lang="es-CL"/>
          </a:p>
        </p:txBody>
      </p:sp>
    </p:spTree>
    <p:extLst>
      <p:ext uri="{BB962C8B-B14F-4D97-AF65-F5344CB8AC3E}">
        <p14:creationId xmlns:p14="http://schemas.microsoft.com/office/powerpoint/2010/main" val="3007779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AAB512B-CB73-4D47-B51B-4EAF94C034DD}" type="datetimeFigureOut">
              <a:rPr lang="es-CL" smtClean="0"/>
              <a:t>06-10-2020</a:t>
            </a:fld>
            <a:endParaRPr lang="es-CL"/>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CL"/>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E53A876-8AD9-4D55-9046-D09A1760450E}" type="slidenum">
              <a:rPr lang="es-CL" smtClean="0"/>
              <a:t>‹Nº›</a:t>
            </a:fld>
            <a:endParaRPr lang="es-CL"/>
          </a:p>
        </p:txBody>
      </p:sp>
    </p:spTree>
    <p:extLst>
      <p:ext uri="{BB962C8B-B14F-4D97-AF65-F5344CB8AC3E}">
        <p14:creationId xmlns:p14="http://schemas.microsoft.com/office/powerpoint/2010/main" val="14122440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pPr algn="ctr"/>
            <a:r>
              <a:rPr lang="es-ES_tradnl" altLang="es-CL" kern="0" dirty="0" smtClean="0">
                <a:solidFill>
                  <a:srgbClr val="0070C0"/>
                </a:solidFill>
                <a:effectLst>
                  <a:outerShdw blurRad="38100" dist="38100" dir="2700000" algn="tl">
                    <a:srgbClr val="000000">
                      <a:alpha val="43137"/>
                    </a:srgbClr>
                  </a:outerShdw>
                </a:effectLst>
                <a:latin typeface="Calibri" pitchFamily="34" charset="0"/>
              </a:rPr>
              <a:t/>
            </a:r>
            <a:br>
              <a:rPr lang="es-ES_tradnl" altLang="es-CL" kern="0" dirty="0" smtClean="0">
                <a:solidFill>
                  <a:srgbClr val="0070C0"/>
                </a:solidFill>
                <a:effectLst>
                  <a:outerShdw blurRad="38100" dist="38100" dir="2700000" algn="tl">
                    <a:srgbClr val="000000">
                      <a:alpha val="43137"/>
                    </a:srgbClr>
                  </a:outerShdw>
                </a:effectLst>
                <a:latin typeface="Calibri" pitchFamily="34" charset="0"/>
              </a:rPr>
            </a:br>
            <a:r>
              <a:rPr lang="es-ES_tradnl" altLang="es-CL" kern="0" dirty="0" smtClean="0">
                <a:solidFill>
                  <a:srgbClr val="0070C0"/>
                </a:solidFill>
                <a:effectLst>
                  <a:outerShdw blurRad="38100" dist="38100" dir="2700000" algn="tl">
                    <a:srgbClr val="000000">
                      <a:alpha val="43137"/>
                    </a:srgbClr>
                  </a:outerShdw>
                </a:effectLst>
                <a:latin typeface="Calibri" pitchFamily="34" charset="0"/>
              </a:rPr>
              <a:t/>
            </a:r>
            <a:br>
              <a:rPr lang="es-ES_tradnl" altLang="es-CL" kern="0" dirty="0" smtClean="0">
                <a:solidFill>
                  <a:srgbClr val="0070C0"/>
                </a:solidFill>
                <a:effectLst>
                  <a:outerShdw blurRad="38100" dist="38100" dir="2700000" algn="tl">
                    <a:srgbClr val="000000">
                      <a:alpha val="43137"/>
                    </a:srgbClr>
                  </a:outerShdw>
                </a:effectLst>
                <a:latin typeface="Calibri" pitchFamily="34" charset="0"/>
              </a:rPr>
            </a:br>
            <a:r>
              <a:rPr lang="es-ES_tradnl" altLang="es-CL" kern="0" dirty="0" smtClean="0">
                <a:solidFill>
                  <a:srgbClr val="0070C0"/>
                </a:solidFill>
                <a:effectLst>
                  <a:outerShdw blurRad="38100" dist="38100" dir="2700000" algn="tl">
                    <a:srgbClr val="000000">
                      <a:alpha val="43137"/>
                    </a:srgbClr>
                  </a:outerShdw>
                </a:effectLst>
                <a:latin typeface="Calibri" pitchFamily="34" charset="0"/>
              </a:rPr>
              <a:t>MESA </a:t>
            </a:r>
            <a:r>
              <a:rPr lang="es-ES_tradnl" altLang="es-CL" kern="0" dirty="0">
                <a:solidFill>
                  <a:srgbClr val="0070C0"/>
                </a:solidFill>
                <a:effectLst>
                  <a:outerShdw blurRad="38100" dist="38100" dir="2700000" algn="tl">
                    <a:srgbClr val="000000">
                      <a:alpha val="43137"/>
                    </a:srgbClr>
                  </a:outerShdw>
                </a:effectLst>
                <a:latin typeface="Calibri" pitchFamily="34" charset="0"/>
              </a:rPr>
              <a:t>PIE</a:t>
            </a:r>
            <a:br>
              <a:rPr lang="es-ES_tradnl" altLang="es-CL" kern="0" dirty="0">
                <a:solidFill>
                  <a:srgbClr val="0070C0"/>
                </a:solidFill>
                <a:effectLst>
                  <a:outerShdw blurRad="38100" dist="38100" dir="2700000" algn="tl">
                    <a:srgbClr val="000000">
                      <a:alpha val="43137"/>
                    </a:srgbClr>
                  </a:outerShdw>
                </a:effectLst>
                <a:latin typeface="Calibri" pitchFamily="34" charset="0"/>
              </a:rPr>
            </a:br>
            <a:r>
              <a:rPr lang="es-ES_tradnl" altLang="es-CL" kern="0" dirty="0">
                <a:solidFill>
                  <a:srgbClr val="0070C0"/>
                </a:solidFill>
                <a:latin typeface="Calibri" pitchFamily="34" charset="0"/>
              </a:rPr>
              <a:t>11 y 12 de junio de </a:t>
            </a:r>
            <a:r>
              <a:rPr lang="es-ES_tradnl" altLang="es-CL" kern="0" dirty="0" smtClean="0">
                <a:solidFill>
                  <a:srgbClr val="0070C0"/>
                </a:solidFill>
                <a:latin typeface="Calibri" pitchFamily="34" charset="0"/>
              </a:rPr>
              <a:t>2019</a:t>
            </a:r>
            <a:endParaRPr lang="es-CL" dirty="0"/>
          </a:p>
        </p:txBody>
      </p:sp>
      <p:sp>
        <p:nvSpPr>
          <p:cNvPr id="3" name="Subtítulo 2"/>
          <p:cNvSpPr>
            <a:spLocks noGrp="1"/>
          </p:cNvSpPr>
          <p:nvPr>
            <p:ph type="subTitle" idx="1"/>
          </p:nvPr>
        </p:nvSpPr>
        <p:spPr/>
        <p:txBody>
          <a:bodyPr>
            <a:noAutofit/>
          </a:bodyPr>
          <a:lstStyle/>
          <a:p>
            <a:pPr algn="ctr"/>
            <a:r>
              <a:rPr lang="es-ES_tradnl" altLang="es-CL" sz="4400" kern="0" dirty="0">
                <a:solidFill>
                  <a:srgbClr val="0070C0"/>
                </a:solidFill>
                <a:latin typeface="Calibri" pitchFamily="34" charset="0"/>
              </a:rPr>
              <a:t>Santiago</a:t>
            </a:r>
            <a:endParaRPr lang="es-CL" sz="4400" dirty="0"/>
          </a:p>
          <a:p>
            <a:endParaRPr lang="es-CL" sz="4400" dirty="0">
              <a:latin typeface="Calibri" panose="020F0502020204030204" pitchFamily="34" charset="0"/>
            </a:endParaRPr>
          </a:p>
        </p:txBody>
      </p:sp>
      <p:pic>
        <p:nvPicPr>
          <p:cNvPr id="4" name="Imagen 3" descr="nuevo logo fundacion transparente"/>
          <p:cNvPicPr/>
          <p:nvPr/>
        </p:nvPicPr>
        <p:blipFill>
          <a:blip r:embed="rId2">
            <a:extLst>
              <a:ext uri="{28A0092B-C50C-407E-A947-70E740481C1C}">
                <a14:useLocalDpi xmlns:a14="http://schemas.microsoft.com/office/drawing/2010/main" val="0"/>
              </a:ext>
            </a:extLst>
          </a:blip>
          <a:srcRect/>
          <a:stretch>
            <a:fillRect/>
          </a:stretch>
        </p:blipFill>
        <p:spPr bwMode="auto">
          <a:xfrm>
            <a:off x="1752601" y="1164192"/>
            <a:ext cx="3514858" cy="1746433"/>
          </a:xfrm>
          <a:prstGeom prst="rect">
            <a:avLst/>
          </a:prstGeom>
          <a:noFill/>
        </p:spPr>
      </p:pic>
      <p:pic>
        <p:nvPicPr>
          <p:cNvPr id="5" name="Imagen 4" descr="C:\Users\Odelgado\Downloads\FCN 85 años - PNG.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9600" y="1177071"/>
            <a:ext cx="1395815" cy="1527267"/>
          </a:xfrm>
          <a:prstGeom prst="rect">
            <a:avLst/>
          </a:prstGeom>
          <a:noFill/>
          <a:ln>
            <a:noFill/>
          </a:ln>
        </p:spPr>
      </p:pic>
    </p:spTree>
    <p:extLst>
      <p:ext uri="{BB962C8B-B14F-4D97-AF65-F5344CB8AC3E}">
        <p14:creationId xmlns:p14="http://schemas.microsoft.com/office/powerpoint/2010/main" val="20267204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solidFill>
                  <a:srgbClr val="0070C0"/>
                </a:solidFill>
              </a:rPr>
              <a:t>Presentación de caso</a:t>
            </a:r>
            <a:endParaRPr lang="es-CL" dirty="0">
              <a:solidFill>
                <a:srgbClr val="0070C0"/>
              </a:solidFill>
            </a:endParaRPr>
          </a:p>
        </p:txBody>
      </p:sp>
      <p:sp>
        <p:nvSpPr>
          <p:cNvPr id="3" name="Marcador de contenido 2"/>
          <p:cNvSpPr>
            <a:spLocks noGrp="1"/>
          </p:cNvSpPr>
          <p:nvPr>
            <p:ph idx="1"/>
          </p:nvPr>
        </p:nvSpPr>
        <p:spPr/>
        <p:txBody>
          <a:bodyPr/>
          <a:lstStyle/>
          <a:p>
            <a:r>
              <a:rPr lang="es-CL" dirty="0" smtClean="0"/>
              <a:t>PIE Angol. </a:t>
            </a:r>
            <a:endParaRPr lang="es-CL" dirty="0"/>
          </a:p>
          <a:p>
            <a:r>
              <a:rPr lang="es-CL" u="sng" dirty="0" smtClean="0">
                <a:solidFill>
                  <a:schemeClr val="tx1"/>
                </a:solidFill>
                <a:latin typeface="+mj-lt"/>
                <a:ea typeface="Calibri"/>
                <a:cs typeface="Calibri"/>
                <a:sym typeface="Calibri"/>
              </a:rPr>
              <a:t>TRIADA </a:t>
            </a:r>
            <a:r>
              <a:rPr lang="es-CL" u="sng" dirty="0">
                <a:solidFill>
                  <a:schemeClr val="tx1"/>
                </a:solidFill>
                <a:latin typeface="+mj-lt"/>
                <a:ea typeface="Calibri"/>
                <a:cs typeface="Calibri"/>
                <a:sym typeface="Calibri"/>
              </a:rPr>
              <a:t>DEL CASO</a:t>
            </a:r>
            <a:r>
              <a:rPr lang="es-CL" dirty="0">
                <a:solidFill>
                  <a:schemeClr val="tx1"/>
                </a:solidFill>
                <a:latin typeface="+mj-lt"/>
                <a:ea typeface="Calibri"/>
                <a:cs typeface="Calibri"/>
                <a:sym typeface="Calibri"/>
              </a:rPr>
              <a:t>:</a:t>
            </a:r>
            <a:endParaRPr lang="es-CL" dirty="0">
              <a:solidFill>
                <a:schemeClr val="tx1"/>
              </a:solidFill>
              <a:latin typeface="+mj-lt"/>
            </a:endParaRPr>
          </a:p>
          <a:p>
            <a:pPr marL="0" lvl="0" indent="0" algn="just">
              <a:spcBef>
                <a:spcPts val="0"/>
              </a:spcBef>
              <a:buClr>
                <a:srgbClr val="002060"/>
              </a:buClr>
              <a:buSzPts val="1800"/>
              <a:buNone/>
            </a:pPr>
            <a:r>
              <a:rPr lang="es-CL" dirty="0" smtClean="0">
                <a:solidFill>
                  <a:schemeClr val="tx1"/>
                </a:solidFill>
                <a:latin typeface="+mj-lt"/>
                <a:ea typeface="Calibri"/>
                <a:cs typeface="Calibri"/>
                <a:sym typeface="Calibri"/>
              </a:rPr>
              <a:t>	TS </a:t>
            </a:r>
            <a:r>
              <a:rPr lang="es-CL" dirty="0">
                <a:solidFill>
                  <a:schemeClr val="tx1"/>
                </a:solidFill>
                <a:latin typeface="+mj-lt"/>
                <a:ea typeface="Calibri"/>
                <a:cs typeface="Calibri"/>
                <a:sym typeface="Calibri"/>
              </a:rPr>
              <a:t>Jacqueline Alarcón Escobar.</a:t>
            </a:r>
          </a:p>
          <a:p>
            <a:pPr marL="0" lvl="0" indent="0" algn="just">
              <a:spcBef>
                <a:spcPts val="0"/>
              </a:spcBef>
              <a:buClr>
                <a:srgbClr val="002060"/>
              </a:buClr>
              <a:buSzPts val="1800"/>
              <a:buNone/>
            </a:pPr>
            <a:r>
              <a:rPr lang="es-CL" dirty="0" smtClean="0">
                <a:solidFill>
                  <a:schemeClr val="tx1"/>
                </a:solidFill>
                <a:latin typeface="+mj-lt"/>
                <a:ea typeface="Calibri"/>
                <a:cs typeface="Calibri"/>
                <a:sym typeface="Calibri"/>
              </a:rPr>
              <a:t>	</a:t>
            </a:r>
            <a:r>
              <a:rPr lang="es-CL" dirty="0" err="1" smtClean="0">
                <a:solidFill>
                  <a:schemeClr val="tx1"/>
                </a:solidFill>
                <a:latin typeface="+mj-lt"/>
                <a:ea typeface="Calibri"/>
                <a:cs typeface="Calibri"/>
                <a:sym typeface="Calibri"/>
              </a:rPr>
              <a:t>Ps</a:t>
            </a:r>
            <a:r>
              <a:rPr lang="es-CL" dirty="0">
                <a:solidFill>
                  <a:schemeClr val="tx1"/>
                </a:solidFill>
                <a:latin typeface="+mj-lt"/>
                <a:ea typeface="Calibri"/>
                <a:cs typeface="Calibri"/>
                <a:sym typeface="Calibri"/>
              </a:rPr>
              <a:t>. Pablo Guzmán </a:t>
            </a:r>
            <a:r>
              <a:rPr lang="es-CL" dirty="0" err="1">
                <a:solidFill>
                  <a:schemeClr val="tx1"/>
                </a:solidFill>
                <a:latin typeface="+mj-lt"/>
                <a:ea typeface="Calibri"/>
                <a:cs typeface="Calibri"/>
                <a:sym typeface="Calibri"/>
              </a:rPr>
              <a:t>Guiñez</a:t>
            </a:r>
            <a:r>
              <a:rPr lang="es-CL" dirty="0">
                <a:solidFill>
                  <a:schemeClr val="tx1"/>
                </a:solidFill>
                <a:latin typeface="+mj-lt"/>
                <a:ea typeface="Calibri"/>
                <a:cs typeface="Calibri"/>
                <a:sym typeface="Calibri"/>
              </a:rPr>
              <a:t>.</a:t>
            </a:r>
          </a:p>
          <a:p>
            <a:pPr marL="0" lvl="0" indent="0" algn="just">
              <a:spcBef>
                <a:spcPts val="0"/>
              </a:spcBef>
              <a:buClr>
                <a:srgbClr val="002060"/>
              </a:buClr>
              <a:buSzPts val="1800"/>
              <a:buNone/>
            </a:pPr>
            <a:r>
              <a:rPr lang="es-CL" dirty="0" smtClean="0">
                <a:solidFill>
                  <a:schemeClr val="tx1"/>
                </a:solidFill>
                <a:latin typeface="+mj-lt"/>
                <a:ea typeface="Calibri"/>
                <a:cs typeface="Calibri"/>
                <a:sym typeface="Calibri"/>
              </a:rPr>
              <a:t>	Ed</a:t>
            </a:r>
            <a:r>
              <a:rPr lang="es-CL" dirty="0">
                <a:solidFill>
                  <a:schemeClr val="tx1"/>
                </a:solidFill>
                <a:latin typeface="+mj-lt"/>
                <a:ea typeface="Calibri"/>
                <a:cs typeface="Calibri"/>
                <a:sym typeface="Calibri"/>
              </a:rPr>
              <a:t>. Ivonne Paris </a:t>
            </a:r>
            <a:r>
              <a:rPr lang="es-CL" dirty="0" err="1">
                <a:solidFill>
                  <a:schemeClr val="tx1"/>
                </a:solidFill>
                <a:latin typeface="+mj-lt"/>
                <a:ea typeface="Calibri"/>
                <a:cs typeface="Calibri"/>
                <a:sym typeface="Calibri"/>
              </a:rPr>
              <a:t>Cayumán</a:t>
            </a:r>
            <a:r>
              <a:rPr lang="es-CL" dirty="0">
                <a:solidFill>
                  <a:schemeClr val="tx1"/>
                </a:solidFill>
                <a:latin typeface="+mj-lt"/>
                <a:ea typeface="Calibri"/>
                <a:cs typeface="Calibri"/>
                <a:sym typeface="Calibri"/>
              </a:rPr>
              <a:t>.</a:t>
            </a:r>
          </a:p>
          <a:p>
            <a:endParaRPr lang="es-CL" dirty="0"/>
          </a:p>
        </p:txBody>
      </p:sp>
    </p:spTree>
    <p:extLst>
      <p:ext uri="{BB962C8B-B14F-4D97-AF65-F5344CB8AC3E}">
        <p14:creationId xmlns:p14="http://schemas.microsoft.com/office/powerpoint/2010/main" val="4848618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20"/>
          <p:cNvSpPr txBox="1">
            <a:spLocks noGrp="1"/>
          </p:cNvSpPr>
          <p:nvPr>
            <p:ph type="title"/>
          </p:nvPr>
        </p:nvSpPr>
        <p:spPr>
          <a:xfrm>
            <a:off x="2749126" y="702959"/>
            <a:ext cx="7772400" cy="731838"/>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0000FF"/>
              </a:buClr>
              <a:buSzPts val="3200"/>
              <a:buFont typeface="Calibri"/>
              <a:buNone/>
            </a:pPr>
            <a:r>
              <a:rPr lang="es-CL" dirty="0">
                <a:solidFill>
                  <a:srgbClr val="0070C0"/>
                </a:solidFill>
                <a:latin typeface="Calibri"/>
                <a:ea typeface="Calibri"/>
                <a:cs typeface="Calibri"/>
                <a:sym typeface="Calibri"/>
              </a:rPr>
              <a:t>Antecedentes de Ingreso</a:t>
            </a:r>
            <a:endParaRPr dirty="0">
              <a:solidFill>
                <a:srgbClr val="0070C0"/>
              </a:solidFill>
              <a:latin typeface="Calibri"/>
              <a:ea typeface="Calibri"/>
              <a:cs typeface="Calibri"/>
              <a:sym typeface="Calibri"/>
            </a:endParaRPr>
          </a:p>
        </p:txBody>
      </p:sp>
      <p:sp>
        <p:nvSpPr>
          <p:cNvPr id="188" name="Google Shape;188;p20"/>
          <p:cNvSpPr txBox="1">
            <a:spLocks noGrp="1"/>
          </p:cNvSpPr>
          <p:nvPr>
            <p:ph type="body" idx="1"/>
          </p:nvPr>
        </p:nvSpPr>
        <p:spPr>
          <a:xfrm>
            <a:off x="1068945" y="1434798"/>
            <a:ext cx="10267269" cy="5018392"/>
          </a:xfrm>
          <a:prstGeom prst="rect">
            <a:avLst/>
          </a:prstGeom>
          <a:noFill/>
          <a:ln>
            <a:noFill/>
          </a:ln>
        </p:spPr>
        <p:txBody>
          <a:bodyPr spcFirstLastPara="1" wrap="square" lIns="91425" tIns="45700" rIns="91425" bIns="45700" anchor="t" anchorCtr="0">
            <a:noAutofit/>
          </a:bodyPr>
          <a:lstStyle/>
          <a:p>
            <a:pPr marL="0" lvl="0" indent="0" algn="just" rtl="0">
              <a:spcBef>
                <a:spcPts val="0"/>
              </a:spcBef>
              <a:spcAft>
                <a:spcPts val="0"/>
              </a:spcAft>
              <a:buSzPts val="1800"/>
              <a:buNone/>
            </a:pPr>
            <a:endParaRPr dirty="0"/>
          </a:p>
          <a:p>
            <a:pPr marL="0" lvl="1" indent="0" algn="just" rtl="0">
              <a:spcBef>
                <a:spcPts val="240"/>
              </a:spcBef>
              <a:spcAft>
                <a:spcPts val="0"/>
              </a:spcAft>
              <a:buClr>
                <a:srgbClr val="000000"/>
              </a:buClr>
              <a:buSzPts val="2400"/>
              <a:buNone/>
            </a:pPr>
            <a:r>
              <a:rPr lang="es-CL" sz="2000" b="1" dirty="0">
                <a:solidFill>
                  <a:srgbClr val="000000"/>
                </a:solidFill>
                <a:latin typeface="+mj-lt"/>
                <a:ea typeface="Calibri"/>
                <a:cs typeface="Calibri"/>
                <a:sym typeface="Calibri"/>
              </a:rPr>
              <a:t>Motivo de Ingreso a PIE</a:t>
            </a:r>
            <a:r>
              <a:rPr lang="es-CL" sz="2000" dirty="0">
                <a:solidFill>
                  <a:srgbClr val="000000"/>
                </a:solidFill>
                <a:latin typeface="+mj-lt"/>
                <a:ea typeface="Calibri"/>
                <a:cs typeface="Calibri"/>
                <a:sym typeface="Calibri"/>
              </a:rPr>
              <a:t>: Reforzar los roles y habilidades parentales y los vínculos afectivos entre ellos- Otorgar las herramientas para resolución de conflictos familiares , sin </a:t>
            </a:r>
            <a:r>
              <a:rPr lang="es-CL" sz="2000" dirty="0" smtClean="0">
                <a:solidFill>
                  <a:srgbClr val="000000"/>
                </a:solidFill>
                <a:latin typeface="+mj-lt"/>
                <a:ea typeface="Calibri"/>
                <a:cs typeface="Calibri"/>
                <a:sym typeface="Calibri"/>
              </a:rPr>
              <a:t>violencia. </a:t>
            </a:r>
          </a:p>
          <a:p>
            <a:pPr marL="0" lvl="1" indent="0" algn="just" rtl="0">
              <a:spcBef>
                <a:spcPts val="240"/>
              </a:spcBef>
              <a:spcAft>
                <a:spcPts val="0"/>
              </a:spcAft>
              <a:buClr>
                <a:srgbClr val="000000"/>
              </a:buClr>
              <a:buSzPts val="2400"/>
              <a:buNone/>
            </a:pPr>
            <a:endParaRPr sz="2000" dirty="0">
              <a:solidFill>
                <a:srgbClr val="000000"/>
              </a:solidFill>
              <a:latin typeface="+mj-lt"/>
            </a:endParaRPr>
          </a:p>
          <a:p>
            <a:pPr marL="0" lvl="1" indent="0" algn="just" rtl="0">
              <a:spcBef>
                <a:spcPts val="240"/>
              </a:spcBef>
              <a:spcAft>
                <a:spcPts val="0"/>
              </a:spcAft>
              <a:buClr>
                <a:srgbClr val="000000"/>
              </a:buClr>
              <a:buSzPts val="2400"/>
              <a:buNone/>
            </a:pPr>
            <a:r>
              <a:rPr lang="es-CL" sz="2000" b="1" dirty="0">
                <a:solidFill>
                  <a:srgbClr val="000000"/>
                </a:solidFill>
                <a:latin typeface="+mj-lt"/>
                <a:ea typeface="Calibri"/>
                <a:cs typeface="Calibri"/>
                <a:sym typeface="Calibri"/>
              </a:rPr>
              <a:t>Fecha de Ingreso: </a:t>
            </a:r>
            <a:r>
              <a:rPr lang="es-CL" sz="2000" dirty="0" smtClean="0">
                <a:solidFill>
                  <a:srgbClr val="000000"/>
                </a:solidFill>
                <a:latin typeface="+mj-lt"/>
                <a:ea typeface="Calibri"/>
                <a:cs typeface="Calibri"/>
                <a:sym typeface="Calibri"/>
              </a:rPr>
              <a:t>07-06-2018</a:t>
            </a:r>
          </a:p>
          <a:p>
            <a:pPr marL="0" lvl="1" indent="0" algn="just" rtl="0">
              <a:spcBef>
                <a:spcPts val="240"/>
              </a:spcBef>
              <a:spcAft>
                <a:spcPts val="0"/>
              </a:spcAft>
              <a:buClr>
                <a:srgbClr val="000000"/>
              </a:buClr>
              <a:buSzPts val="2400"/>
              <a:buNone/>
            </a:pPr>
            <a:endParaRPr sz="2000" dirty="0">
              <a:solidFill>
                <a:srgbClr val="000000"/>
              </a:solidFill>
              <a:latin typeface="+mj-lt"/>
              <a:ea typeface="Calibri"/>
              <a:cs typeface="Calibri"/>
              <a:sym typeface="Calibri"/>
            </a:endParaRPr>
          </a:p>
          <a:p>
            <a:pPr marL="0" lvl="1" indent="0" algn="just" rtl="0">
              <a:spcBef>
                <a:spcPts val="240"/>
              </a:spcBef>
              <a:spcAft>
                <a:spcPts val="0"/>
              </a:spcAft>
              <a:buClr>
                <a:srgbClr val="000000"/>
              </a:buClr>
              <a:buSzPts val="2400"/>
              <a:buNone/>
            </a:pPr>
            <a:r>
              <a:rPr lang="es-CL" sz="2000" b="1" dirty="0">
                <a:solidFill>
                  <a:srgbClr val="000000"/>
                </a:solidFill>
                <a:latin typeface="+mj-lt"/>
                <a:ea typeface="Calibri"/>
                <a:cs typeface="Calibri"/>
                <a:sym typeface="Calibri"/>
              </a:rPr>
              <a:t>Tiempo de permanencia: </a:t>
            </a:r>
            <a:r>
              <a:rPr lang="es-CL" sz="2000" dirty="0">
                <a:solidFill>
                  <a:srgbClr val="000000"/>
                </a:solidFill>
                <a:latin typeface="+mj-lt"/>
                <a:ea typeface="Calibri"/>
                <a:cs typeface="Calibri"/>
                <a:sym typeface="Calibri"/>
              </a:rPr>
              <a:t>1 año </a:t>
            </a:r>
            <a:endParaRPr lang="es-CL" sz="2000" dirty="0" smtClean="0">
              <a:solidFill>
                <a:srgbClr val="000000"/>
              </a:solidFill>
              <a:latin typeface="+mj-lt"/>
              <a:ea typeface="Calibri"/>
              <a:cs typeface="Calibri"/>
              <a:sym typeface="Calibri"/>
            </a:endParaRPr>
          </a:p>
          <a:p>
            <a:pPr marL="0" lvl="1" indent="0" algn="just" rtl="0">
              <a:spcBef>
                <a:spcPts val="240"/>
              </a:spcBef>
              <a:spcAft>
                <a:spcPts val="0"/>
              </a:spcAft>
              <a:buClr>
                <a:srgbClr val="000000"/>
              </a:buClr>
              <a:buSzPts val="2400"/>
              <a:buNone/>
            </a:pPr>
            <a:endParaRPr sz="2000" dirty="0">
              <a:solidFill>
                <a:srgbClr val="000000"/>
              </a:solidFill>
              <a:latin typeface="+mj-lt"/>
              <a:ea typeface="Calibri"/>
              <a:cs typeface="Calibri"/>
              <a:sym typeface="Calibri"/>
            </a:endParaRPr>
          </a:p>
          <a:p>
            <a:pPr marL="0" lvl="1" indent="0" algn="just" rtl="0">
              <a:spcBef>
                <a:spcPts val="240"/>
              </a:spcBef>
              <a:spcAft>
                <a:spcPts val="0"/>
              </a:spcAft>
              <a:buClr>
                <a:srgbClr val="000000"/>
              </a:buClr>
              <a:buSzPts val="2400"/>
              <a:buNone/>
            </a:pPr>
            <a:r>
              <a:rPr lang="es-CL" sz="2000" b="1" dirty="0">
                <a:solidFill>
                  <a:srgbClr val="000000"/>
                </a:solidFill>
                <a:latin typeface="+mj-lt"/>
                <a:ea typeface="Calibri"/>
                <a:cs typeface="Calibri"/>
                <a:sym typeface="Calibri"/>
              </a:rPr>
              <a:t>Otros programas de la Red: </a:t>
            </a:r>
            <a:r>
              <a:rPr lang="es-CL" sz="2000" dirty="0">
                <a:solidFill>
                  <a:srgbClr val="000000"/>
                </a:solidFill>
                <a:latin typeface="+mj-lt"/>
                <a:ea typeface="Calibri"/>
                <a:cs typeface="Calibri"/>
                <a:sym typeface="Calibri"/>
              </a:rPr>
              <a:t>PAI  La Roca -RPA,  PLA MALLECO </a:t>
            </a:r>
            <a:r>
              <a:rPr lang="es-CL" sz="2000" b="1" dirty="0">
                <a:solidFill>
                  <a:srgbClr val="000000"/>
                </a:solidFill>
                <a:latin typeface="+mj-lt"/>
                <a:ea typeface="Calibri"/>
                <a:cs typeface="Calibri"/>
                <a:sym typeface="Calibri"/>
              </a:rPr>
              <a:t>- </a:t>
            </a:r>
            <a:r>
              <a:rPr lang="es-CL" sz="2000" dirty="0">
                <a:solidFill>
                  <a:srgbClr val="000000"/>
                </a:solidFill>
                <a:latin typeface="+mj-lt"/>
                <a:ea typeface="Calibri"/>
                <a:cs typeface="Calibri"/>
                <a:sym typeface="Calibri"/>
              </a:rPr>
              <a:t> PIE Ciudad del Niño</a:t>
            </a:r>
            <a:r>
              <a:rPr lang="es-CL" sz="2000" b="1" dirty="0" smtClean="0">
                <a:solidFill>
                  <a:srgbClr val="000000"/>
                </a:solidFill>
                <a:latin typeface="+mj-lt"/>
                <a:ea typeface="Calibri"/>
                <a:cs typeface="Calibri"/>
                <a:sym typeface="Calibri"/>
              </a:rPr>
              <a:t>.</a:t>
            </a:r>
          </a:p>
          <a:p>
            <a:pPr marL="0" lvl="1" indent="0" algn="just" rtl="0">
              <a:spcBef>
                <a:spcPts val="240"/>
              </a:spcBef>
              <a:spcAft>
                <a:spcPts val="0"/>
              </a:spcAft>
              <a:buClr>
                <a:srgbClr val="000000"/>
              </a:buClr>
              <a:buSzPts val="2400"/>
              <a:buNone/>
            </a:pPr>
            <a:endParaRPr sz="2000" dirty="0">
              <a:solidFill>
                <a:srgbClr val="000000"/>
              </a:solidFill>
              <a:latin typeface="+mj-lt"/>
              <a:ea typeface="Calibri"/>
              <a:cs typeface="Calibri"/>
              <a:sym typeface="Calibri"/>
            </a:endParaRPr>
          </a:p>
          <a:p>
            <a:pPr marL="0" lvl="1" indent="0" algn="just" rtl="0">
              <a:spcBef>
                <a:spcPts val="240"/>
              </a:spcBef>
              <a:spcAft>
                <a:spcPts val="0"/>
              </a:spcAft>
              <a:buClr>
                <a:srgbClr val="000000"/>
              </a:buClr>
              <a:buSzPts val="2400"/>
              <a:buNone/>
            </a:pPr>
            <a:r>
              <a:rPr lang="es-CL" sz="2000" b="1" dirty="0">
                <a:solidFill>
                  <a:srgbClr val="000000"/>
                </a:solidFill>
                <a:latin typeface="+mj-lt"/>
                <a:ea typeface="Calibri"/>
                <a:cs typeface="Calibri"/>
                <a:sym typeface="Calibri"/>
              </a:rPr>
              <a:t>Reporte de conducta delictiva: </a:t>
            </a:r>
            <a:r>
              <a:rPr lang="es-CL" sz="2000" dirty="0" smtClean="0">
                <a:solidFill>
                  <a:srgbClr val="000000"/>
                </a:solidFill>
                <a:latin typeface="+mj-lt"/>
                <a:ea typeface="Calibri"/>
                <a:cs typeface="Calibri"/>
                <a:sym typeface="Calibri"/>
              </a:rPr>
              <a:t>SI</a:t>
            </a:r>
          </a:p>
          <a:p>
            <a:pPr marL="0" lvl="1" indent="0" algn="just" rtl="0">
              <a:spcBef>
                <a:spcPts val="240"/>
              </a:spcBef>
              <a:spcAft>
                <a:spcPts val="0"/>
              </a:spcAft>
              <a:buClr>
                <a:srgbClr val="000000"/>
              </a:buClr>
              <a:buSzPts val="2400"/>
              <a:buNone/>
            </a:pPr>
            <a:endParaRPr lang="es-CL" sz="2000" dirty="0" smtClean="0">
              <a:solidFill>
                <a:srgbClr val="000000"/>
              </a:solidFill>
              <a:latin typeface="+mj-lt"/>
              <a:ea typeface="Calibri"/>
              <a:cs typeface="Calibri"/>
              <a:sym typeface="Calibri"/>
            </a:endParaRPr>
          </a:p>
          <a:p>
            <a:pPr marL="0" lvl="1" indent="0" algn="just" rtl="0">
              <a:spcBef>
                <a:spcPts val="240"/>
              </a:spcBef>
              <a:spcAft>
                <a:spcPts val="0"/>
              </a:spcAft>
              <a:buClr>
                <a:srgbClr val="000000"/>
              </a:buClr>
              <a:buSzPts val="2400"/>
              <a:buNone/>
            </a:pPr>
            <a:r>
              <a:rPr lang="es-CL" sz="2000" b="1" dirty="0" smtClean="0">
                <a:solidFill>
                  <a:srgbClr val="000000"/>
                </a:solidFill>
                <a:latin typeface="+mj-lt"/>
                <a:ea typeface="Calibri"/>
                <a:cs typeface="Calibri"/>
                <a:sym typeface="Calibri"/>
              </a:rPr>
              <a:t>Otros </a:t>
            </a:r>
            <a:r>
              <a:rPr lang="es-CL" sz="2000" b="1" dirty="0">
                <a:solidFill>
                  <a:srgbClr val="000000"/>
                </a:solidFill>
                <a:latin typeface="+mj-lt"/>
                <a:ea typeface="Calibri"/>
                <a:cs typeface="Calibri"/>
                <a:sym typeface="Calibri"/>
              </a:rPr>
              <a:t>relevantes: </a:t>
            </a:r>
            <a:r>
              <a:rPr lang="es-CL" sz="2000" dirty="0">
                <a:solidFill>
                  <a:srgbClr val="000000"/>
                </a:solidFill>
                <a:latin typeface="+mj-lt"/>
                <a:ea typeface="Calibri"/>
                <a:cs typeface="Calibri"/>
                <a:sym typeface="Calibri"/>
              </a:rPr>
              <a:t>Consumo alcohol y marihuana.</a:t>
            </a:r>
            <a:endParaRPr sz="2000" dirty="0">
              <a:solidFill>
                <a:srgbClr val="000000"/>
              </a:solidFill>
              <a:latin typeface="+mj-lt"/>
              <a:ea typeface="Calibri"/>
              <a:cs typeface="Calibri"/>
              <a:sym typeface="Calibri"/>
            </a:endParaRPr>
          </a:p>
          <a:p>
            <a:pPr marL="0" lvl="0" indent="0" algn="just" rtl="0">
              <a:lnSpc>
                <a:spcPct val="150000"/>
              </a:lnSpc>
              <a:spcBef>
                <a:spcPts val="0"/>
              </a:spcBef>
              <a:spcAft>
                <a:spcPts val="0"/>
              </a:spcAft>
              <a:buSzPts val="1800"/>
              <a:buNone/>
            </a:pPr>
            <a:endParaRPr sz="1800" dirty="0">
              <a:solidFill>
                <a:srgbClr val="FF0000"/>
              </a:solidFill>
              <a:latin typeface="Calibri"/>
              <a:ea typeface="Calibri"/>
              <a:cs typeface="Calibri"/>
              <a:sym typeface="Calibri"/>
            </a:endParaRPr>
          </a:p>
        </p:txBody>
      </p:sp>
      <p:pic>
        <p:nvPicPr>
          <p:cNvPr id="189" name="Google Shape;189;p20" descr="C:\Users\Odelgado\Downloads\FCN 85 años - PNG.png"/>
          <p:cNvPicPr preferRelativeResize="0"/>
          <p:nvPr/>
        </p:nvPicPr>
        <p:blipFill rotWithShape="1">
          <a:blip r:embed="rId3">
            <a:alphaModFix/>
          </a:blip>
          <a:srcRect/>
          <a:stretch/>
        </p:blipFill>
        <p:spPr>
          <a:xfrm>
            <a:off x="10809064" y="315086"/>
            <a:ext cx="1057275" cy="1308100"/>
          </a:xfrm>
          <a:prstGeom prst="rect">
            <a:avLst/>
          </a:prstGeom>
          <a:noFill/>
          <a:ln>
            <a:noFill/>
          </a:ln>
        </p:spPr>
      </p:pic>
    </p:spTree>
    <p:extLst>
      <p:ext uri="{BB962C8B-B14F-4D97-AF65-F5344CB8AC3E}">
        <p14:creationId xmlns:p14="http://schemas.microsoft.com/office/powerpoint/2010/main" val="41305914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21"/>
          <p:cNvSpPr txBox="1">
            <a:spLocks noGrp="1"/>
          </p:cNvSpPr>
          <p:nvPr>
            <p:ph type="title"/>
          </p:nvPr>
        </p:nvSpPr>
        <p:spPr>
          <a:xfrm>
            <a:off x="2209800" y="609600"/>
            <a:ext cx="7614138" cy="65649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000099"/>
              </a:buClr>
              <a:buSzPts val="3200"/>
              <a:buFont typeface="Arimo"/>
              <a:buNone/>
            </a:pPr>
            <a:r>
              <a:rPr lang="es-CL" sz="3200" dirty="0">
                <a:solidFill>
                  <a:srgbClr val="0070C0"/>
                </a:solidFill>
                <a:ea typeface="Arimo"/>
                <a:cs typeface="Arimo"/>
                <a:sym typeface="Arimo"/>
              </a:rPr>
              <a:t>SÍNTESIS DIAGNÓSTICA</a:t>
            </a:r>
            <a:endParaRPr sz="4000" dirty="0">
              <a:solidFill>
                <a:srgbClr val="0070C0"/>
              </a:solidFill>
              <a:ea typeface="Century Gothic"/>
              <a:cs typeface="Century Gothic"/>
              <a:sym typeface="Century Gothic"/>
            </a:endParaRPr>
          </a:p>
        </p:txBody>
      </p:sp>
      <p:sp>
        <p:nvSpPr>
          <p:cNvPr id="196" name="Google Shape;196;p21"/>
          <p:cNvSpPr txBox="1">
            <a:spLocks noGrp="1"/>
          </p:cNvSpPr>
          <p:nvPr>
            <p:ph type="body" idx="1"/>
          </p:nvPr>
        </p:nvSpPr>
        <p:spPr>
          <a:xfrm>
            <a:off x="1056068" y="1844676"/>
            <a:ext cx="8926132" cy="4608513"/>
          </a:xfrm>
          <a:prstGeom prst="rect">
            <a:avLst/>
          </a:prstGeom>
          <a:noFill/>
          <a:ln>
            <a:noFill/>
          </a:ln>
        </p:spPr>
        <p:txBody>
          <a:bodyPr spcFirstLastPara="1" wrap="square" lIns="91425" tIns="45700" rIns="91425" bIns="45700" anchor="t" anchorCtr="0">
            <a:noAutofit/>
          </a:bodyPr>
          <a:lstStyle/>
          <a:p>
            <a:pPr marL="0" lvl="0" indent="0" algn="just" rtl="0">
              <a:lnSpc>
                <a:spcPct val="150000"/>
              </a:lnSpc>
              <a:spcBef>
                <a:spcPts val="0"/>
              </a:spcBef>
              <a:spcAft>
                <a:spcPts val="0"/>
              </a:spcAft>
              <a:buSzPts val="1800"/>
              <a:buNone/>
            </a:pPr>
            <a:endParaRPr sz="1800">
              <a:solidFill>
                <a:srgbClr val="000000"/>
              </a:solidFill>
            </a:endParaRPr>
          </a:p>
          <a:p>
            <a:pPr marL="0" lvl="0" indent="0" algn="just" rtl="0">
              <a:lnSpc>
                <a:spcPct val="150000"/>
              </a:lnSpc>
              <a:spcBef>
                <a:spcPts val="0"/>
              </a:spcBef>
              <a:spcAft>
                <a:spcPts val="0"/>
              </a:spcAft>
              <a:buSzPts val="1800"/>
              <a:buNone/>
            </a:pPr>
            <a:r>
              <a:rPr lang="es-CL" sz="1800">
                <a:solidFill>
                  <a:srgbClr val="000000"/>
                </a:solidFill>
                <a:latin typeface="Calibri"/>
                <a:ea typeface="Calibri"/>
                <a:cs typeface="Calibri"/>
                <a:sym typeface="Calibri"/>
              </a:rPr>
              <a:t> </a:t>
            </a:r>
            <a:endParaRPr sz="1800">
              <a:solidFill>
                <a:srgbClr val="000000"/>
              </a:solidFill>
              <a:latin typeface="Calibri"/>
              <a:ea typeface="Calibri"/>
              <a:cs typeface="Calibri"/>
              <a:sym typeface="Calibri"/>
            </a:endParaRPr>
          </a:p>
        </p:txBody>
      </p:sp>
      <p:pic>
        <p:nvPicPr>
          <p:cNvPr id="197" name="Google Shape;197;p21" descr="C:\Users\Odelgado\Downloads\FCN 85 años - PNG.png"/>
          <p:cNvPicPr preferRelativeResize="0"/>
          <p:nvPr/>
        </p:nvPicPr>
        <p:blipFill rotWithShape="1">
          <a:blip r:embed="rId3">
            <a:alphaModFix/>
          </a:blip>
          <a:srcRect/>
          <a:stretch/>
        </p:blipFill>
        <p:spPr>
          <a:xfrm>
            <a:off x="10809063" y="321469"/>
            <a:ext cx="1057275" cy="1308100"/>
          </a:xfrm>
          <a:prstGeom prst="rect">
            <a:avLst/>
          </a:prstGeom>
          <a:noFill/>
          <a:ln>
            <a:noFill/>
          </a:ln>
        </p:spPr>
      </p:pic>
      <p:sp>
        <p:nvSpPr>
          <p:cNvPr id="198" name="Google Shape;198;p21"/>
          <p:cNvSpPr txBox="1"/>
          <p:nvPr/>
        </p:nvSpPr>
        <p:spPr>
          <a:xfrm>
            <a:off x="1404162" y="2787600"/>
            <a:ext cx="7974300" cy="1224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2060"/>
              </a:buClr>
              <a:buSzPts val="2400"/>
              <a:buFont typeface="Calibri"/>
              <a:buNone/>
            </a:pPr>
            <a:r>
              <a:rPr lang="es-CL" sz="2400" b="1" i="0" u="none" strike="noStrike" cap="none">
                <a:solidFill>
                  <a:srgbClr val="002060"/>
                </a:solidFill>
                <a:latin typeface="Calibri"/>
                <a:ea typeface="Calibri"/>
                <a:cs typeface="Calibri"/>
                <a:sym typeface="Calibri"/>
              </a:rPr>
              <a:t/>
            </a:r>
            <a:br>
              <a:rPr lang="es-CL" sz="2400" b="1" i="0" u="none" strike="noStrike" cap="none">
                <a:solidFill>
                  <a:srgbClr val="002060"/>
                </a:solidFill>
                <a:latin typeface="Calibri"/>
                <a:ea typeface="Calibri"/>
                <a:cs typeface="Calibri"/>
                <a:sym typeface="Calibri"/>
              </a:rPr>
            </a:br>
            <a:r>
              <a:rPr lang="es-CL" sz="2400" b="1" i="0" u="none" strike="noStrike" cap="none">
                <a:solidFill>
                  <a:srgbClr val="002060"/>
                </a:solidFill>
                <a:latin typeface="Calibri"/>
                <a:ea typeface="Calibri"/>
                <a:cs typeface="Calibri"/>
                <a:sym typeface="Calibri"/>
              </a:rPr>
              <a:t/>
            </a:r>
            <a:br>
              <a:rPr lang="es-CL" sz="2400" b="1" i="0" u="none" strike="noStrike" cap="none">
                <a:solidFill>
                  <a:srgbClr val="002060"/>
                </a:solidFill>
                <a:latin typeface="Calibri"/>
                <a:ea typeface="Calibri"/>
                <a:cs typeface="Calibri"/>
                <a:sym typeface="Calibri"/>
              </a:rPr>
            </a:br>
            <a:endParaRPr sz="3600" b="0" i="0" u="none" strike="noStrike" cap="none">
              <a:solidFill>
                <a:srgbClr val="262626"/>
              </a:solidFill>
              <a:latin typeface="Century Gothic"/>
              <a:ea typeface="Century Gothic"/>
              <a:cs typeface="Century Gothic"/>
              <a:sym typeface="Century Gothic"/>
            </a:endParaRPr>
          </a:p>
        </p:txBody>
      </p:sp>
      <p:sp>
        <p:nvSpPr>
          <p:cNvPr id="199" name="Google Shape;199;p21"/>
          <p:cNvSpPr/>
          <p:nvPr/>
        </p:nvSpPr>
        <p:spPr>
          <a:xfrm>
            <a:off x="694950" y="1266125"/>
            <a:ext cx="10512300" cy="5592000"/>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r>
              <a:rPr lang="es-CL" sz="2400" i="0" u="sng" strike="noStrike" cap="small" dirty="0">
                <a:latin typeface="+mj-lt"/>
                <a:ea typeface="Calibri"/>
                <a:cs typeface="Calibri"/>
                <a:sym typeface="Calibri"/>
              </a:rPr>
              <a:t>A NIVEL INDIVIDUAL</a:t>
            </a:r>
            <a:r>
              <a:rPr lang="es-CL" sz="2400" i="0" u="none" strike="noStrike" cap="small" dirty="0">
                <a:latin typeface="+mj-lt"/>
                <a:ea typeface="Calibri"/>
                <a:cs typeface="Calibri"/>
                <a:sym typeface="Calibri"/>
              </a:rPr>
              <a:t>:</a:t>
            </a:r>
            <a:r>
              <a:rPr lang="es-CL" sz="1800" i="0" u="none" strike="noStrike" cap="small" dirty="0">
                <a:latin typeface="+mj-lt"/>
                <a:ea typeface="Calibri"/>
                <a:cs typeface="Calibri"/>
                <a:sym typeface="Calibri"/>
              </a:rPr>
              <a:t> </a:t>
            </a:r>
            <a:endParaRPr sz="1800" dirty="0">
              <a:latin typeface="+mj-lt"/>
              <a:ea typeface="Calibri"/>
              <a:cs typeface="Calibri"/>
              <a:sym typeface="Calibri"/>
            </a:endParaRPr>
          </a:p>
          <a:p>
            <a:pPr marL="0" lvl="0" indent="0" algn="just" rtl="0">
              <a:spcBef>
                <a:spcPts val="0"/>
              </a:spcBef>
              <a:spcAft>
                <a:spcPts val="0"/>
              </a:spcAft>
              <a:buClr>
                <a:schemeClr val="lt2"/>
              </a:buClr>
              <a:buSzPts val="900"/>
              <a:buFont typeface="Century Gothic"/>
              <a:buNone/>
            </a:pPr>
            <a:r>
              <a:rPr lang="es-CL" sz="1800" dirty="0">
                <a:latin typeface="+mj-lt"/>
              </a:rPr>
              <a:t>Juan presenta historial de vulneración (negligencia grave,) por parte de progenitores, lo cual ha impactado significativamente a nivel emocional, a partir de capacidad para identificar y expresar emociones, búsqueda de disminución de niveles de angustia y estrés a partir de conductas </a:t>
            </a:r>
            <a:r>
              <a:rPr lang="es-CL" sz="1800" dirty="0" err="1">
                <a:latin typeface="+mj-lt"/>
              </a:rPr>
              <a:t>autolesivas</a:t>
            </a:r>
            <a:r>
              <a:rPr lang="es-CL" sz="1800" dirty="0">
                <a:latin typeface="+mj-lt"/>
              </a:rPr>
              <a:t>, como también del consumo de sustancias (marihuana, benzodiacepinas) con pares que presentan conductas de riesgo.</a:t>
            </a:r>
            <a:endParaRPr sz="1800" dirty="0">
              <a:latin typeface="+mj-lt"/>
            </a:endParaRPr>
          </a:p>
          <a:p>
            <a:pPr marL="0" lvl="0" indent="0" algn="just" rtl="0">
              <a:spcBef>
                <a:spcPts val="0"/>
              </a:spcBef>
              <a:spcAft>
                <a:spcPts val="0"/>
              </a:spcAft>
              <a:buClr>
                <a:schemeClr val="lt2"/>
              </a:buClr>
              <a:buSzPts val="900"/>
              <a:buFont typeface="Century Gothic"/>
              <a:buNone/>
            </a:pPr>
            <a:r>
              <a:rPr lang="es-CL" sz="1800" dirty="0">
                <a:latin typeface="+mj-lt"/>
              </a:rPr>
              <a:t>En cuanto al consumo de sustancias que Juan presenta, es posible apreciar que la sustancia principal que consume es marihuana, manteniendo frecuencia habitual, lo cual ha disminuido de manera progresiva. Además, presenta consumo ocasional de benzodiacepinas, lo cual genera descontrol respecto de su conducta.</a:t>
            </a:r>
            <a:endParaRPr sz="1800" dirty="0">
              <a:latin typeface="+mj-lt"/>
            </a:endParaRPr>
          </a:p>
          <a:p>
            <a:pPr marL="0" lvl="0" indent="0" algn="just" rtl="0">
              <a:spcBef>
                <a:spcPts val="0"/>
              </a:spcBef>
              <a:spcAft>
                <a:spcPts val="0"/>
              </a:spcAft>
              <a:buClr>
                <a:schemeClr val="lt2"/>
              </a:buClr>
              <a:buSzPts val="900"/>
              <a:buFont typeface="Century Gothic"/>
              <a:buNone/>
            </a:pPr>
            <a:r>
              <a:rPr lang="es-CL" sz="1800" dirty="0">
                <a:latin typeface="+mj-lt"/>
              </a:rPr>
              <a:t>Respecto a su relación con pares, mantiene tendencia a relacionarse con pares que presentan conductas de riesgo, Es en este contexto donde Juan comienza a involucrarse en situaciones de hurto, siendo a la vez motivado por su figura paterna y siendo posteriormente recluido en CIP CRC Chol </a:t>
            </a:r>
            <a:r>
              <a:rPr lang="es-CL" sz="1800" dirty="0" err="1">
                <a:latin typeface="+mj-lt"/>
              </a:rPr>
              <a:t>Chol</a:t>
            </a:r>
            <a:r>
              <a:rPr lang="es-CL" sz="1800" dirty="0">
                <a:latin typeface="+mj-lt"/>
              </a:rPr>
              <a:t> en dos oportunidades. </a:t>
            </a:r>
            <a:endParaRPr sz="1800" dirty="0">
              <a:latin typeface="+mj-lt"/>
            </a:endParaRPr>
          </a:p>
          <a:p>
            <a:pPr marL="0" lvl="0" indent="0" algn="just" rtl="0">
              <a:spcBef>
                <a:spcPts val="0"/>
              </a:spcBef>
              <a:spcAft>
                <a:spcPts val="0"/>
              </a:spcAft>
              <a:buClr>
                <a:schemeClr val="lt2"/>
              </a:buClr>
              <a:buSzPts val="900"/>
              <a:buFont typeface="Century Gothic"/>
              <a:buNone/>
            </a:pPr>
            <a:r>
              <a:rPr lang="es-CL" sz="1800" dirty="0">
                <a:latin typeface="+mj-lt"/>
              </a:rPr>
              <a:t>A nivel emocional, es posible identificar malestar significativo relacionado con experiencias de vulneración durante su infancia, percepción de abandono y soledad respecto de sus figuras significativas, lo cual es traducido en conductas de consumo y conductas </a:t>
            </a:r>
            <a:r>
              <a:rPr lang="es-CL" sz="1800" dirty="0" err="1">
                <a:latin typeface="+mj-lt"/>
              </a:rPr>
              <a:t>autolesivas</a:t>
            </a:r>
            <a:r>
              <a:rPr lang="es-CL" sz="1800" dirty="0">
                <a:latin typeface="+mj-lt"/>
              </a:rPr>
              <a:t> como intento de modular estados de angustia y estrés.</a:t>
            </a:r>
            <a:endParaRPr sz="1800" b="1" cap="small" dirty="0">
              <a:solidFill>
                <a:srgbClr val="C00000"/>
              </a:solidFill>
              <a:latin typeface="+mj-lt"/>
              <a:ea typeface="Calibri"/>
              <a:cs typeface="Calibri"/>
              <a:sym typeface="Calibri"/>
            </a:endParaRPr>
          </a:p>
          <a:p>
            <a:pPr marL="0" marR="0" lvl="0" indent="0" algn="just" rtl="0">
              <a:spcBef>
                <a:spcPts val="240"/>
              </a:spcBef>
              <a:spcAft>
                <a:spcPts val="0"/>
              </a:spcAft>
              <a:buClr>
                <a:schemeClr val="lt2"/>
              </a:buClr>
              <a:buSzPts val="900"/>
              <a:buFont typeface="Calibri"/>
              <a:buNone/>
            </a:pPr>
            <a:endParaRPr sz="1800" b="1" i="0" u="sng" strike="noStrike" cap="small" dirty="0">
              <a:solidFill>
                <a:srgbClr val="C00000"/>
              </a:solidFill>
              <a:latin typeface="+mj-lt"/>
              <a:ea typeface="Calibri"/>
              <a:cs typeface="Calibri"/>
              <a:sym typeface="Calibri"/>
            </a:endParaRPr>
          </a:p>
          <a:p>
            <a:pPr marL="0" marR="0" lvl="0" indent="-57150" algn="just" rtl="0">
              <a:spcBef>
                <a:spcPts val="240"/>
              </a:spcBef>
              <a:spcAft>
                <a:spcPts val="0"/>
              </a:spcAft>
              <a:buClr>
                <a:schemeClr val="lt2"/>
              </a:buClr>
              <a:buSzPts val="900"/>
              <a:buFont typeface="Calibri"/>
              <a:buChar char="•"/>
            </a:pPr>
            <a:endParaRPr sz="1600" i="0" u="none" strike="noStrike" cap="none" dirty="0">
              <a:solidFill>
                <a:srgbClr val="0B5394"/>
              </a:solidFill>
              <a:latin typeface="+mj-lt"/>
              <a:ea typeface="Calibri"/>
              <a:cs typeface="Calibri"/>
              <a:sym typeface="Calibri"/>
            </a:endParaRPr>
          </a:p>
        </p:txBody>
      </p:sp>
    </p:spTree>
    <p:extLst>
      <p:ext uri="{BB962C8B-B14F-4D97-AF65-F5344CB8AC3E}">
        <p14:creationId xmlns:p14="http://schemas.microsoft.com/office/powerpoint/2010/main" val="18649795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22"/>
          <p:cNvSpPr txBox="1">
            <a:spLocks noGrp="1"/>
          </p:cNvSpPr>
          <p:nvPr>
            <p:ph type="title"/>
          </p:nvPr>
        </p:nvSpPr>
        <p:spPr>
          <a:xfrm>
            <a:off x="2209800" y="609600"/>
            <a:ext cx="7614000" cy="6564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000099"/>
              </a:buClr>
              <a:buSzPts val="3200"/>
              <a:buFont typeface="Arimo"/>
              <a:buNone/>
            </a:pPr>
            <a:r>
              <a:rPr lang="es-CL" sz="3200" dirty="0">
                <a:solidFill>
                  <a:srgbClr val="0070C0"/>
                </a:solidFill>
                <a:ea typeface="Arimo"/>
                <a:cs typeface="Arimo"/>
                <a:sym typeface="Arimo"/>
              </a:rPr>
              <a:t>SÍNTESIS DIAGNÓSTICA</a:t>
            </a:r>
            <a:endParaRPr sz="4000" dirty="0">
              <a:solidFill>
                <a:srgbClr val="0070C0"/>
              </a:solidFill>
              <a:ea typeface="Century Gothic"/>
              <a:cs typeface="Century Gothic"/>
              <a:sym typeface="Century Gothic"/>
            </a:endParaRPr>
          </a:p>
        </p:txBody>
      </p:sp>
      <p:sp>
        <p:nvSpPr>
          <p:cNvPr id="206" name="Google Shape;206;p22"/>
          <p:cNvSpPr txBox="1">
            <a:spLocks noGrp="1"/>
          </p:cNvSpPr>
          <p:nvPr>
            <p:ph type="body" idx="1"/>
          </p:nvPr>
        </p:nvSpPr>
        <p:spPr>
          <a:xfrm>
            <a:off x="1056068" y="1844676"/>
            <a:ext cx="8926200" cy="4608600"/>
          </a:xfrm>
          <a:prstGeom prst="rect">
            <a:avLst/>
          </a:prstGeom>
          <a:noFill/>
          <a:ln>
            <a:noFill/>
          </a:ln>
        </p:spPr>
        <p:txBody>
          <a:bodyPr spcFirstLastPara="1" wrap="square" lIns="91425" tIns="45700" rIns="91425" bIns="45700" anchor="t" anchorCtr="0">
            <a:noAutofit/>
          </a:bodyPr>
          <a:lstStyle/>
          <a:p>
            <a:pPr marL="0" lvl="0" indent="0" algn="just" rtl="0">
              <a:lnSpc>
                <a:spcPct val="150000"/>
              </a:lnSpc>
              <a:spcBef>
                <a:spcPts val="0"/>
              </a:spcBef>
              <a:spcAft>
                <a:spcPts val="0"/>
              </a:spcAft>
              <a:buSzPts val="1800"/>
              <a:buNone/>
            </a:pPr>
            <a:endParaRPr sz="1800">
              <a:solidFill>
                <a:srgbClr val="000000"/>
              </a:solidFill>
            </a:endParaRPr>
          </a:p>
          <a:p>
            <a:pPr marL="0" lvl="0" indent="0" algn="just" rtl="0">
              <a:lnSpc>
                <a:spcPct val="150000"/>
              </a:lnSpc>
              <a:spcBef>
                <a:spcPts val="0"/>
              </a:spcBef>
              <a:spcAft>
                <a:spcPts val="0"/>
              </a:spcAft>
              <a:buSzPts val="1800"/>
              <a:buNone/>
            </a:pPr>
            <a:r>
              <a:rPr lang="es-CL" sz="1800">
                <a:solidFill>
                  <a:srgbClr val="000000"/>
                </a:solidFill>
                <a:latin typeface="Calibri"/>
                <a:ea typeface="Calibri"/>
                <a:cs typeface="Calibri"/>
                <a:sym typeface="Calibri"/>
              </a:rPr>
              <a:t> </a:t>
            </a:r>
            <a:endParaRPr sz="1800">
              <a:solidFill>
                <a:srgbClr val="000000"/>
              </a:solidFill>
              <a:latin typeface="Calibri"/>
              <a:ea typeface="Calibri"/>
              <a:cs typeface="Calibri"/>
              <a:sym typeface="Calibri"/>
            </a:endParaRPr>
          </a:p>
        </p:txBody>
      </p:sp>
      <p:pic>
        <p:nvPicPr>
          <p:cNvPr id="207" name="Google Shape;207;p22" descr="C:\Users\Odelgado\Downloads\FCN 85 años - PNG.png"/>
          <p:cNvPicPr preferRelativeResize="0"/>
          <p:nvPr/>
        </p:nvPicPr>
        <p:blipFill rotWithShape="1">
          <a:blip r:embed="rId3">
            <a:alphaModFix/>
          </a:blip>
          <a:srcRect/>
          <a:stretch/>
        </p:blipFill>
        <p:spPr>
          <a:xfrm>
            <a:off x="10809063" y="321469"/>
            <a:ext cx="1057275" cy="1308100"/>
          </a:xfrm>
          <a:prstGeom prst="rect">
            <a:avLst/>
          </a:prstGeom>
          <a:noFill/>
          <a:ln>
            <a:noFill/>
          </a:ln>
        </p:spPr>
      </p:pic>
      <p:sp>
        <p:nvSpPr>
          <p:cNvPr id="208" name="Google Shape;208;p22"/>
          <p:cNvSpPr txBox="1"/>
          <p:nvPr/>
        </p:nvSpPr>
        <p:spPr>
          <a:xfrm>
            <a:off x="1404162" y="2787600"/>
            <a:ext cx="7974300" cy="1224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2060"/>
              </a:buClr>
              <a:buSzPts val="2400"/>
              <a:buFont typeface="Calibri"/>
              <a:buNone/>
            </a:pPr>
            <a:r>
              <a:rPr lang="es-CL" sz="2400" b="1" i="0" u="none" strike="noStrike" cap="none">
                <a:solidFill>
                  <a:srgbClr val="002060"/>
                </a:solidFill>
                <a:latin typeface="Calibri"/>
                <a:ea typeface="Calibri"/>
                <a:cs typeface="Calibri"/>
                <a:sym typeface="Calibri"/>
              </a:rPr>
              <a:t/>
            </a:r>
            <a:br>
              <a:rPr lang="es-CL" sz="2400" b="1" i="0" u="none" strike="noStrike" cap="none">
                <a:solidFill>
                  <a:srgbClr val="002060"/>
                </a:solidFill>
                <a:latin typeface="Calibri"/>
                <a:ea typeface="Calibri"/>
                <a:cs typeface="Calibri"/>
                <a:sym typeface="Calibri"/>
              </a:rPr>
            </a:br>
            <a:r>
              <a:rPr lang="es-CL" sz="2400" b="1" i="0" u="none" strike="noStrike" cap="none">
                <a:solidFill>
                  <a:srgbClr val="002060"/>
                </a:solidFill>
                <a:latin typeface="Calibri"/>
                <a:ea typeface="Calibri"/>
                <a:cs typeface="Calibri"/>
                <a:sym typeface="Calibri"/>
              </a:rPr>
              <a:t/>
            </a:r>
            <a:br>
              <a:rPr lang="es-CL" sz="2400" b="1" i="0" u="none" strike="noStrike" cap="none">
                <a:solidFill>
                  <a:srgbClr val="002060"/>
                </a:solidFill>
                <a:latin typeface="Calibri"/>
                <a:ea typeface="Calibri"/>
                <a:cs typeface="Calibri"/>
                <a:sym typeface="Calibri"/>
              </a:rPr>
            </a:br>
            <a:endParaRPr sz="3600" b="0" i="0" u="none" strike="noStrike" cap="none">
              <a:solidFill>
                <a:srgbClr val="262626"/>
              </a:solidFill>
              <a:latin typeface="Century Gothic"/>
              <a:ea typeface="Century Gothic"/>
              <a:cs typeface="Century Gothic"/>
              <a:sym typeface="Century Gothic"/>
            </a:endParaRPr>
          </a:p>
        </p:txBody>
      </p:sp>
      <p:sp>
        <p:nvSpPr>
          <p:cNvPr id="209" name="Google Shape;209;p22"/>
          <p:cNvSpPr/>
          <p:nvPr/>
        </p:nvSpPr>
        <p:spPr>
          <a:xfrm>
            <a:off x="1019900" y="1266125"/>
            <a:ext cx="10187400" cy="5272800"/>
          </a:xfrm>
          <a:prstGeom prst="rect">
            <a:avLst/>
          </a:prstGeom>
          <a:noFill/>
          <a:ln>
            <a:noFill/>
          </a:ln>
        </p:spPr>
        <p:txBody>
          <a:bodyPr spcFirstLastPara="1" wrap="square" lIns="91425" tIns="45700" rIns="91425" bIns="45700" anchor="t" anchorCtr="0">
            <a:noAutofit/>
          </a:bodyPr>
          <a:lstStyle/>
          <a:p>
            <a:pPr marR="0" lvl="0" algn="just" rtl="0">
              <a:spcBef>
                <a:spcPts val="240"/>
              </a:spcBef>
              <a:spcAft>
                <a:spcPts val="0"/>
              </a:spcAft>
              <a:buClr>
                <a:schemeClr val="lt2"/>
              </a:buClr>
              <a:buSzPts val="2400"/>
            </a:pPr>
            <a:r>
              <a:rPr lang="es-CL" sz="2400" i="0" u="sng" strike="noStrike" cap="small" dirty="0">
                <a:latin typeface="+mj-lt"/>
                <a:ea typeface="Calibri"/>
                <a:cs typeface="Calibri"/>
                <a:sym typeface="Calibri"/>
              </a:rPr>
              <a:t>A NIVEL FAMILIAR</a:t>
            </a:r>
            <a:r>
              <a:rPr lang="es-CL" sz="2400" i="0" u="none" strike="noStrike" cap="small" dirty="0">
                <a:latin typeface="+mj-lt"/>
                <a:ea typeface="Calibri"/>
                <a:cs typeface="Calibri"/>
                <a:sym typeface="Calibri"/>
              </a:rPr>
              <a:t>: </a:t>
            </a:r>
            <a:endParaRPr sz="2400" i="0" u="none" strike="noStrike" cap="small" dirty="0">
              <a:latin typeface="+mj-lt"/>
              <a:ea typeface="Calibri"/>
              <a:cs typeface="Calibri"/>
              <a:sym typeface="Calibri"/>
            </a:endParaRPr>
          </a:p>
          <a:p>
            <a:pPr marR="0" lvl="0" algn="just" rtl="0">
              <a:spcBef>
                <a:spcPts val="240"/>
              </a:spcBef>
              <a:spcAft>
                <a:spcPts val="0"/>
              </a:spcAft>
              <a:buSzPts val="2400"/>
            </a:pPr>
            <a:r>
              <a:rPr lang="es-CL" sz="2400" cap="small" dirty="0">
                <a:latin typeface="+mj-lt"/>
                <a:ea typeface="Calibri"/>
                <a:cs typeface="Calibri"/>
                <a:sym typeface="Calibri"/>
              </a:rPr>
              <a:t>Abandono físico afectivo de las figuras parentales desde temprana edad de Juan</a:t>
            </a:r>
            <a:r>
              <a:rPr lang="es-CL" sz="2400" cap="small" dirty="0" smtClean="0">
                <a:latin typeface="+mj-lt"/>
                <a:ea typeface="Calibri"/>
                <a:cs typeface="Calibri"/>
                <a:sym typeface="Calibri"/>
              </a:rPr>
              <a:t>. </a:t>
            </a:r>
          </a:p>
          <a:p>
            <a:pPr marR="0" lvl="0" algn="just" rtl="0">
              <a:spcBef>
                <a:spcPts val="240"/>
              </a:spcBef>
              <a:spcAft>
                <a:spcPts val="0"/>
              </a:spcAft>
              <a:buSzPts val="2400"/>
            </a:pPr>
            <a:r>
              <a:rPr lang="es-CL" sz="2400" cap="small" dirty="0" smtClean="0">
                <a:latin typeface="+mj-lt"/>
                <a:ea typeface="Calibri"/>
                <a:cs typeface="Calibri"/>
                <a:sym typeface="Calibri"/>
              </a:rPr>
              <a:t>Historial </a:t>
            </a:r>
            <a:r>
              <a:rPr lang="es-CL" sz="2400" cap="small" dirty="0">
                <a:latin typeface="+mj-lt"/>
                <a:ea typeface="Calibri"/>
                <a:cs typeface="Calibri"/>
                <a:sym typeface="Calibri"/>
              </a:rPr>
              <a:t>de VIF durante la convivencia de los padres asociado a consumo de alcohol de ambos padres y pasta base del padre.</a:t>
            </a:r>
            <a:endParaRPr sz="2400" cap="small" dirty="0">
              <a:latin typeface="+mj-lt"/>
              <a:ea typeface="Calibri"/>
              <a:cs typeface="Calibri"/>
              <a:sym typeface="Calibri"/>
            </a:endParaRPr>
          </a:p>
          <a:p>
            <a:pPr marR="0" lvl="0" algn="just" rtl="0">
              <a:spcBef>
                <a:spcPts val="240"/>
              </a:spcBef>
              <a:spcAft>
                <a:spcPts val="0"/>
              </a:spcAft>
              <a:buSzPts val="2400"/>
            </a:pPr>
            <a:r>
              <a:rPr lang="es-CL" sz="2400" cap="small" dirty="0">
                <a:latin typeface="+mj-lt"/>
                <a:ea typeface="Calibri"/>
                <a:cs typeface="Calibri"/>
                <a:sym typeface="Calibri"/>
              </a:rPr>
              <a:t>Madre con inestabilidad en relaciones de pareja y con mantención de conducta de consumo de alcohol.</a:t>
            </a:r>
            <a:endParaRPr sz="2400" cap="small" dirty="0">
              <a:latin typeface="+mj-lt"/>
              <a:ea typeface="Calibri"/>
              <a:cs typeface="Calibri"/>
              <a:sym typeface="Calibri"/>
            </a:endParaRPr>
          </a:p>
          <a:p>
            <a:pPr marR="0" lvl="0" algn="just" rtl="0">
              <a:spcBef>
                <a:spcPts val="240"/>
              </a:spcBef>
              <a:spcAft>
                <a:spcPts val="0"/>
              </a:spcAft>
              <a:buSzPts val="2400"/>
            </a:pPr>
            <a:r>
              <a:rPr lang="es-CL" sz="2400" cap="small" dirty="0">
                <a:latin typeface="+mj-lt"/>
                <a:ea typeface="Calibri"/>
                <a:cs typeface="Calibri"/>
                <a:sym typeface="Calibri"/>
              </a:rPr>
              <a:t>Padre constituye factor de riesgo, dado su consumo de pasta base, conductas delictivas asociadas al consumo. Durante permanencia de Juan en el domicilio del padre incurre en primeras conductas delictivas asociadas a necesidad de alimentos y pago de suministros básicos de la casa dado la pasividad del padre.</a:t>
            </a:r>
            <a:endParaRPr sz="2400" cap="small" dirty="0">
              <a:latin typeface="+mj-lt"/>
              <a:ea typeface="Calibri"/>
              <a:cs typeface="Calibri"/>
              <a:sym typeface="Calibri"/>
            </a:endParaRPr>
          </a:p>
          <a:p>
            <a:pPr marR="0" lvl="0" algn="just" rtl="0">
              <a:spcBef>
                <a:spcPts val="240"/>
              </a:spcBef>
              <a:spcAft>
                <a:spcPts val="0"/>
              </a:spcAft>
              <a:buSzPts val="2400"/>
            </a:pPr>
            <a:r>
              <a:rPr lang="es-CL" sz="2400" cap="small" dirty="0">
                <a:latin typeface="+mj-lt"/>
                <a:ea typeface="Calibri"/>
                <a:cs typeface="Calibri"/>
                <a:sym typeface="Calibri"/>
              </a:rPr>
              <a:t>Abuela paterna con disponibilidad a mantenerse con juan y modificando estilos de crianza, apoyo de familia extensa.</a:t>
            </a:r>
            <a:endParaRPr sz="2400" cap="small" dirty="0">
              <a:latin typeface="+mj-lt"/>
              <a:ea typeface="Calibri"/>
              <a:cs typeface="Calibri"/>
              <a:sym typeface="Calibri"/>
            </a:endParaRPr>
          </a:p>
          <a:p>
            <a:pPr marL="457200" marR="0" lvl="0" indent="0" algn="just" rtl="0">
              <a:spcBef>
                <a:spcPts val="240"/>
              </a:spcBef>
              <a:spcAft>
                <a:spcPts val="0"/>
              </a:spcAft>
              <a:buNone/>
            </a:pPr>
            <a:endParaRPr sz="2400" b="1" cap="small" dirty="0">
              <a:solidFill>
                <a:srgbClr val="C00000"/>
              </a:solidFill>
              <a:latin typeface="Calibri"/>
              <a:ea typeface="Calibri"/>
              <a:cs typeface="Calibri"/>
              <a:sym typeface="Calibri"/>
            </a:endParaRPr>
          </a:p>
          <a:p>
            <a:pPr marL="0" marR="0" lvl="0" indent="0" algn="just" rtl="0">
              <a:spcBef>
                <a:spcPts val="240"/>
              </a:spcBef>
              <a:spcAft>
                <a:spcPts val="0"/>
              </a:spcAft>
              <a:buClr>
                <a:schemeClr val="lt2"/>
              </a:buClr>
              <a:buSzPts val="900"/>
              <a:buFont typeface="Calibri"/>
              <a:buNone/>
            </a:pPr>
            <a:endParaRPr sz="2400" b="1" i="0" u="sng" strike="noStrike" cap="small" dirty="0">
              <a:solidFill>
                <a:srgbClr val="C00000"/>
              </a:solidFill>
              <a:latin typeface="Calibri"/>
              <a:ea typeface="Calibri"/>
              <a:cs typeface="Calibri"/>
              <a:sym typeface="Calibri"/>
            </a:endParaRPr>
          </a:p>
          <a:p>
            <a:pPr marL="0" marR="0" lvl="0" indent="0" algn="just" rtl="0">
              <a:spcBef>
                <a:spcPts val="240"/>
              </a:spcBef>
              <a:spcAft>
                <a:spcPts val="0"/>
              </a:spcAft>
              <a:buClr>
                <a:schemeClr val="lt2"/>
              </a:buClr>
              <a:buSzPts val="900"/>
              <a:buFont typeface="Calibri"/>
              <a:buNone/>
            </a:pPr>
            <a:endParaRPr sz="1800" b="1" i="0" u="sng" strike="noStrike" cap="small" dirty="0">
              <a:solidFill>
                <a:srgbClr val="C00000"/>
              </a:solidFill>
              <a:latin typeface="Calibri"/>
              <a:ea typeface="Calibri"/>
              <a:cs typeface="Calibri"/>
              <a:sym typeface="Calibri"/>
            </a:endParaRPr>
          </a:p>
          <a:p>
            <a:pPr marL="0" marR="0" lvl="0" indent="-57150" algn="just" rtl="0">
              <a:spcBef>
                <a:spcPts val="240"/>
              </a:spcBef>
              <a:spcAft>
                <a:spcPts val="0"/>
              </a:spcAft>
              <a:buClr>
                <a:schemeClr val="lt2"/>
              </a:buClr>
              <a:buSzPts val="900"/>
              <a:buFont typeface="Calibri"/>
              <a:buChar char="•"/>
            </a:pPr>
            <a:endParaRPr sz="1600" i="0" u="none" strike="noStrike" cap="none" dirty="0">
              <a:solidFill>
                <a:srgbClr val="0B5394"/>
              </a:solidFill>
              <a:latin typeface="Calibri"/>
              <a:ea typeface="Calibri"/>
              <a:cs typeface="Calibri"/>
              <a:sym typeface="Calibri"/>
            </a:endParaRPr>
          </a:p>
        </p:txBody>
      </p:sp>
    </p:spTree>
    <p:extLst>
      <p:ext uri="{BB962C8B-B14F-4D97-AF65-F5344CB8AC3E}">
        <p14:creationId xmlns:p14="http://schemas.microsoft.com/office/powerpoint/2010/main" val="10822139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23"/>
          <p:cNvSpPr txBox="1">
            <a:spLocks noGrp="1"/>
          </p:cNvSpPr>
          <p:nvPr>
            <p:ph type="title"/>
          </p:nvPr>
        </p:nvSpPr>
        <p:spPr>
          <a:xfrm>
            <a:off x="2209800" y="609600"/>
            <a:ext cx="7614000" cy="6564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000099"/>
              </a:buClr>
              <a:buSzPts val="3200"/>
              <a:buFont typeface="Arimo"/>
              <a:buNone/>
            </a:pPr>
            <a:r>
              <a:rPr lang="es-CL" sz="3200" dirty="0">
                <a:solidFill>
                  <a:srgbClr val="0070C0"/>
                </a:solidFill>
                <a:ea typeface="Arimo"/>
                <a:cs typeface="Arimo"/>
                <a:sym typeface="Arimo"/>
              </a:rPr>
              <a:t>SÍNTESIS DIAGNÓSTICA</a:t>
            </a:r>
            <a:endParaRPr sz="4000" dirty="0">
              <a:solidFill>
                <a:srgbClr val="0070C0"/>
              </a:solidFill>
              <a:ea typeface="Century Gothic"/>
              <a:cs typeface="Century Gothic"/>
              <a:sym typeface="Century Gothic"/>
            </a:endParaRPr>
          </a:p>
        </p:txBody>
      </p:sp>
      <p:sp>
        <p:nvSpPr>
          <p:cNvPr id="216" name="Google Shape;216;p23"/>
          <p:cNvSpPr txBox="1">
            <a:spLocks noGrp="1"/>
          </p:cNvSpPr>
          <p:nvPr>
            <p:ph type="body" idx="1"/>
          </p:nvPr>
        </p:nvSpPr>
        <p:spPr>
          <a:xfrm>
            <a:off x="1056068" y="1844676"/>
            <a:ext cx="8926200" cy="4608600"/>
          </a:xfrm>
          <a:prstGeom prst="rect">
            <a:avLst/>
          </a:prstGeom>
          <a:noFill/>
          <a:ln>
            <a:noFill/>
          </a:ln>
        </p:spPr>
        <p:txBody>
          <a:bodyPr spcFirstLastPara="1" wrap="square" lIns="91425" tIns="45700" rIns="91425" bIns="45700" anchor="t" anchorCtr="0">
            <a:noAutofit/>
          </a:bodyPr>
          <a:lstStyle/>
          <a:p>
            <a:pPr marL="0" lvl="0" indent="0" algn="just" rtl="0">
              <a:lnSpc>
                <a:spcPct val="150000"/>
              </a:lnSpc>
              <a:spcBef>
                <a:spcPts val="0"/>
              </a:spcBef>
              <a:spcAft>
                <a:spcPts val="0"/>
              </a:spcAft>
              <a:buSzPts val="1800"/>
              <a:buNone/>
            </a:pPr>
            <a:endParaRPr sz="1800">
              <a:solidFill>
                <a:srgbClr val="000000"/>
              </a:solidFill>
            </a:endParaRPr>
          </a:p>
          <a:p>
            <a:pPr marL="0" lvl="0" indent="0" algn="just" rtl="0">
              <a:lnSpc>
                <a:spcPct val="150000"/>
              </a:lnSpc>
              <a:spcBef>
                <a:spcPts val="0"/>
              </a:spcBef>
              <a:spcAft>
                <a:spcPts val="0"/>
              </a:spcAft>
              <a:buSzPts val="1800"/>
              <a:buNone/>
            </a:pPr>
            <a:r>
              <a:rPr lang="es-CL" sz="1800">
                <a:solidFill>
                  <a:srgbClr val="000000"/>
                </a:solidFill>
                <a:latin typeface="Calibri"/>
                <a:ea typeface="Calibri"/>
                <a:cs typeface="Calibri"/>
                <a:sym typeface="Calibri"/>
              </a:rPr>
              <a:t> </a:t>
            </a:r>
            <a:endParaRPr sz="1800">
              <a:solidFill>
                <a:srgbClr val="000000"/>
              </a:solidFill>
              <a:latin typeface="Calibri"/>
              <a:ea typeface="Calibri"/>
              <a:cs typeface="Calibri"/>
              <a:sym typeface="Calibri"/>
            </a:endParaRPr>
          </a:p>
        </p:txBody>
      </p:sp>
      <p:pic>
        <p:nvPicPr>
          <p:cNvPr id="217" name="Google Shape;217;p23" descr="C:\Users\Odelgado\Downloads\FCN 85 años - PNG.png"/>
          <p:cNvPicPr preferRelativeResize="0"/>
          <p:nvPr/>
        </p:nvPicPr>
        <p:blipFill rotWithShape="1">
          <a:blip r:embed="rId3">
            <a:alphaModFix/>
          </a:blip>
          <a:srcRect/>
          <a:stretch/>
        </p:blipFill>
        <p:spPr>
          <a:xfrm>
            <a:off x="10809063" y="321469"/>
            <a:ext cx="1057275" cy="1308100"/>
          </a:xfrm>
          <a:prstGeom prst="rect">
            <a:avLst/>
          </a:prstGeom>
          <a:noFill/>
          <a:ln>
            <a:noFill/>
          </a:ln>
        </p:spPr>
      </p:pic>
      <p:sp>
        <p:nvSpPr>
          <p:cNvPr id="218" name="Google Shape;218;p23"/>
          <p:cNvSpPr txBox="1"/>
          <p:nvPr/>
        </p:nvSpPr>
        <p:spPr>
          <a:xfrm>
            <a:off x="1404162" y="2787600"/>
            <a:ext cx="7974300" cy="1224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2060"/>
              </a:buClr>
              <a:buSzPts val="2400"/>
              <a:buFont typeface="Calibri"/>
              <a:buNone/>
            </a:pPr>
            <a:r>
              <a:rPr lang="es-CL" sz="2400" b="1" i="0" u="none" strike="noStrike" cap="none">
                <a:solidFill>
                  <a:srgbClr val="002060"/>
                </a:solidFill>
                <a:latin typeface="Calibri"/>
                <a:ea typeface="Calibri"/>
                <a:cs typeface="Calibri"/>
                <a:sym typeface="Calibri"/>
              </a:rPr>
              <a:t/>
            </a:r>
            <a:br>
              <a:rPr lang="es-CL" sz="2400" b="1" i="0" u="none" strike="noStrike" cap="none">
                <a:solidFill>
                  <a:srgbClr val="002060"/>
                </a:solidFill>
                <a:latin typeface="Calibri"/>
                <a:ea typeface="Calibri"/>
                <a:cs typeface="Calibri"/>
                <a:sym typeface="Calibri"/>
              </a:rPr>
            </a:br>
            <a:r>
              <a:rPr lang="es-CL" sz="2400" b="1" i="0" u="none" strike="noStrike" cap="none">
                <a:solidFill>
                  <a:srgbClr val="002060"/>
                </a:solidFill>
                <a:latin typeface="Calibri"/>
                <a:ea typeface="Calibri"/>
                <a:cs typeface="Calibri"/>
                <a:sym typeface="Calibri"/>
              </a:rPr>
              <a:t/>
            </a:r>
            <a:br>
              <a:rPr lang="es-CL" sz="2400" b="1" i="0" u="none" strike="noStrike" cap="none">
                <a:solidFill>
                  <a:srgbClr val="002060"/>
                </a:solidFill>
                <a:latin typeface="Calibri"/>
                <a:ea typeface="Calibri"/>
                <a:cs typeface="Calibri"/>
                <a:sym typeface="Calibri"/>
              </a:rPr>
            </a:br>
            <a:endParaRPr sz="3600" b="0" i="0" u="none" strike="noStrike" cap="none">
              <a:solidFill>
                <a:srgbClr val="262626"/>
              </a:solidFill>
              <a:latin typeface="Century Gothic"/>
              <a:ea typeface="Century Gothic"/>
              <a:cs typeface="Century Gothic"/>
              <a:sym typeface="Century Gothic"/>
            </a:endParaRPr>
          </a:p>
        </p:txBody>
      </p:sp>
      <p:sp>
        <p:nvSpPr>
          <p:cNvPr id="219" name="Google Shape;219;p23"/>
          <p:cNvSpPr/>
          <p:nvPr/>
        </p:nvSpPr>
        <p:spPr>
          <a:xfrm>
            <a:off x="1019900" y="1266114"/>
            <a:ext cx="10187400" cy="5187000"/>
          </a:xfrm>
          <a:prstGeom prst="rect">
            <a:avLst/>
          </a:prstGeom>
          <a:noFill/>
          <a:ln>
            <a:noFill/>
          </a:ln>
        </p:spPr>
        <p:txBody>
          <a:bodyPr spcFirstLastPara="1" wrap="square" lIns="91425" tIns="45700" rIns="91425" bIns="45700" anchor="t" anchorCtr="0">
            <a:noAutofit/>
          </a:bodyPr>
          <a:lstStyle/>
          <a:p>
            <a:pPr marL="0" marR="0" lvl="0" indent="-57150" algn="just" rtl="0">
              <a:spcBef>
                <a:spcPts val="240"/>
              </a:spcBef>
              <a:spcAft>
                <a:spcPts val="0"/>
              </a:spcAft>
              <a:buClr>
                <a:schemeClr val="lt2"/>
              </a:buClr>
              <a:buSzPts val="900"/>
              <a:buFont typeface="Calibri"/>
              <a:buChar char="•"/>
            </a:pPr>
            <a:r>
              <a:rPr lang="es-CL" sz="1800" i="0" u="sng" strike="noStrike" cap="small" dirty="0">
                <a:latin typeface="+mj-lt"/>
                <a:ea typeface="Calibri"/>
                <a:cs typeface="Calibri"/>
                <a:sym typeface="Calibri"/>
              </a:rPr>
              <a:t>A NIVEL COMUNITARIO:</a:t>
            </a:r>
            <a:endParaRPr sz="1800" i="0" u="sng" strike="noStrike" cap="small" dirty="0">
              <a:latin typeface="+mj-lt"/>
              <a:ea typeface="Calibri"/>
              <a:cs typeface="Calibri"/>
              <a:sym typeface="Calibri"/>
            </a:endParaRPr>
          </a:p>
          <a:p>
            <a:pPr marR="0" lvl="0" algn="just" rtl="0">
              <a:spcBef>
                <a:spcPts val="240"/>
              </a:spcBef>
              <a:spcAft>
                <a:spcPts val="0"/>
              </a:spcAft>
              <a:buClr>
                <a:srgbClr val="002060"/>
              </a:buClr>
              <a:buSzPts val="1800"/>
            </a:pPr>
            <a:r>
              <a:rPr lang="es-CL" sz="1800" cap="small" dirty="0">
                <a:latin typeface="+mj-lt"/>
                <a:ea typeface="Calibri"/>
                <a:cs typeface="Calibri"/>
                <a:sym typeface="Calibri"/>
              </a:rPr>
              <a:t>En el ámbito de salud el adolescente desde muy pequeño no recibió los tratamientos de salud adecuados  a sus necesidades a temprana edad el </a:t>
            </a:r>
            <a:r>
              <a:rPr lang="es-CL" sz="1800" cap="small" dirty="0" err="1">
                <a:latin typeface="+mj-lt"/>
                <a:ea typeface="Calibri"/>
                <a:cs typeface="Calibri"/>
                <a:sym typeface="Calibri"/>
              </a:rPr>
              <a:t>necsito</a:t>
            </a:r>
            <a:r>
              <a:rPr lang="es-CL" sz="1800" cap="small" dirty="0">
                <a:latin typeface="+mj-lt"/>
                <a:ea typeface="Calibri"/>
                <a:cs typeface="Calibri"/>
                <a:sym typeface="Calibri"/>
              </a:rPr>
              <a:t> atención de especialista  su familia de origen no se activó, ante lo cual la adulta  señora </a:t>
            </a:r>
            <a:r>
              <a:rPr lang="es-CL" sz="1800" cap="small" dirty="0" err="1">
                <a:latin typeface="+mj-lt"/>
                <a:ea typeface="Calibri"/>
                <a:cs typeface="Calibri"/>
                <a:sym typeface="Calibri"/>
              </a:rPr>
              <a:t>carmen</a:t>
            </a:r>
            <a:r>
              <a:rPr lang="es-CL" sz="1800" cap="small" dirty="0">
                <a:latin typeface="+mj-lt"/>
                <a:ea typeface="Calibri"/>
                <a:cs typeface="Calibri"/>
                <a:sym typeface="Calibri"/>
              </a:rPr>
              <a:t> se moviliza y consigue apoyo monetario por parte de Fundación </a:t>
            </a:r>
            <a:r>
              <a:rPr lang="es-CL" sz="1800" cap="small" dirty="0" err="1">
                <a:latin typeface="+mj-lt"/>
                <a:ea typeface="Calibri"/>
                <a:cs typeface="Calibri"/>
                <a:sym typeface="Calibri"/>
              </a:rPr>
              <a:t>Gantz</a:t>
            </a:r>
            <a:r>
              <a:rPr lang="es-CL" sz="1800" cap="small" dirty="0">
                <a:latin typeface="+mj-lt"/>
                <a:ea typeface="Calibri"/>
                <a:cs typeface="Calibri"/>
                <a:sym typeface="Calibri"/>
              </a:rPr>
              <a:t> en Santiago, donde se le practicó intervención quirúrgica necesaria para rectificar la alteración</a:t>
            </a:r>
            <a:r>
              <a:rPr lang="es-CL" sz="1800" cap="small" dirty="0" smtClean="0">
                <a:latin typeface="+mj-lt"/>
                <a:ea typeface="Calibri"/>
                <a:cs typeface="Calibri"/>
                <a:sym typeface="Calibri"/>
              </a:rPr>
              <a:t>. A </a:t>
            </a:r>
            <a:r>
              <a:rPr lang="es-CL" sz="1800" cap="small" dirty="0">
                <a:latin typeface="+mj-lt"/>
                <a:ea typeface="Calibri"/>
                <a:cs typeface="Calibri"/>
                <a:sym typeface="Calibri"/>
              </a:rPr>
              <a:t>continuación de esto, le correspondía al referido tratamiento con fonoaudiólogo y otorrino, debido a que presenta trastorno de articulación del habla (voz gangosa o nasal), lo cual no se pudo concretar por dificultad en cuanto a ingresos monetarios.</a:t>
            </a:r>
            <a:endParaRPr sz="1800" cap="small" dirty="0">
              <a:latin typeface="+mj-lt"/>
              <a:ea typeface="Calibri"/>
              <a:cs typeface="Calibri"/>
              <a:sym typeface="Calibri"/>
            </a:endParaRPr>
          </a:p>
          <a:p>
            <a:pPr marR="0" lvl="0" algn="just" rtl="0">
              <a:spcBef>
                <a:spcPts val="240"/>
              </a:spcBef>
              <a:spcAft>
                <a:spcPts val="0"/>
              </a:spcAft>
              <a:buClr>
                <a:srgbClr val="002060"/>
              </a:buClr>
              <a:buSzPts val="1800"/>
            </a:pPr>
            <a:r>
              <a:rPr lang="es-CL" sz="1800" cap="small" dirty="0" smtClean="0">
                <a:latin typeface="+mj-lt"/>
                <a:ea typeface="Calibri"/>
                <a:cs typeface="Calibri"/>
                <a:sym typeface="Calibri"/>
              </a:rPr>
              <a:t>actualmente </a:t>
            </a:r>
            <a:r>
              <a:rPr lang="es-CL" sz="1800" cap="small" dirty="0">
                <a:latin typeface="+mj-lt"/>
                <a:ea typeface="Calibri"/>
                <a:cs typeface="Calibri"/>
                <a:sym typeface="Calibri"/>
              </a:rPr>
              <a:t>se encuentra a esperas de inicio de tratamiento terapia con fonoaudiólogo y mantiene un tratamiento actual  en el </a:t>
            </a:r>
            <a:r>
              <a:rPr lang="es-CL" sz="1800" cap="small" dirty="0" smtClean="0">
                <a:latin typeface="+mj-lt"/>
                <a:ea typeface="Calibri"/>
                <a:cs typeface="Calibri"/>
                <a:sym typeface="Calibri"/>
              </a:rPr>
              <a:t>programa </a:t>
            </a:r>
            <a:r>
              <a:rPr lang="es-CL" sz="1800" cap="small" dirty="0" err="1" smtClean="0">
                <a:latin typeface="+mj-lt"/>
                <a:ea typeface="Calibri"/>
                <a:cs typeface="Calibri"/>
                <a:sym typeface="Calibri"/>
              </a:rPr>
              <a:t>pai</a:t>
            </a:r>
            <a:r>
              <a:rPr lang="es-CL" sz="1800" cap="small" dirty="0" smtClean="0">
                <a:latin typeface="+mj-lt"/>
                <a:ea typeface="Calibri"/>
                <a:cs typeface="Calibri"/>
                <a:sym typeface="Calibri"/>
              </a:rPr>
              <a:t>,  </a:t>
            </a:r>
            <a:r>
              <a:rPr lang="es-CL" sz="1800" cap="small" dirty="0">
                <a:latin typeface="+mj-lt"/>
                <a:ea typeface="Calibri"/>
                <a:cs typeface="Calibri"/>
                <a:sym typeface="Calibri"/>
              </a:rPr>
              <a:t>atenciones mensual con el psiquiatra y médico general si es requerido </a:t>
            </a:r>
            <a:endParaRPr sz="1800" cap="small" dirty="0">
              <a:latin typeface="+mj-lt"/>
              <a:ea typeface="Calibri"/>
              <a:cs typeface="Calibri"/>
              <a:sym typeface="Calibri"/>
            </a:endParaRPr>
          </a:p>
          <a:p>
            <a:pPr marR="0" lvl="0" algn="just" rtl="0">
              <a:spcBef>
                <a:spcPts val="240"/>
              </a:spcBef>
              <a:spcAft>
                <a:spcPts val="0"/>
              </a:spcAft>
              <a:buClr>
                <a:srgbClr val="002060"/>
              </a:buClr>
              <a:buSzPts val="1800"/>
            </a:pPr>
            <a:r>
              <a:rPr lang="es-CL" sz="1800" cap="small" dirty="0">
                <a:latin typeface="+mj-lt"/>
                <a:ea typeface="Calibri"/>
                <a:cs typeface="Calibri"/>
                <a:sym typeface="Calibri"/>
              </a:rPr>
              <a:t>mantiene conductas del ámbito delictivo robos, lo cual se encuentra cumpliendo sanción a través del programa </a:t>
            </a:r>
            <a:r>
              <a:rPr lang="es-CL" sz="1800" cap="small" dirty="0" err="1">
                <a:latin typeface="+mj-lt"/>
                <a:ea typeface="Calibri"/>
                <a:cs typeface="Calibri"/>
                <a:sym typeface="Calibri"/>
              </a:rPr>
              <a:t>pla</a:t>
            </a:r>
            <a:r>
              <a:rPr lang="es-CL" sz="1800" cap="small" dirty="0">
                <a:latin typeface="+mj-lt"/>
                <a:ea typeface="Calibri"/>
                <a:cs typeface="Calibri"/>
                <a:sym typeface="Calibri"/>
              </a:rPr>
              <a:t> </a:t>
            </a:r>
            <a:r>
              <a:rPr lang="es-CL" sz="1800" cap="small" dirty="0" smtClean="0">
                <a:latin typeface="+mj-lt"/>
                <a:ea typeface="Calibri"/>
                <a:cs typeface="Calibri"/>
                <a:sym typeface="Calibri"/>
              </a:rPr>
              <a:t>y </a:t>
            </a:r>
            <a:r>
              <a:rPr lang="es-CL" sz="1800" cap="small" dirty="0">
                <a:latin typeface="+mj-lt"/>
                <a:ea typeface="Calibri"/>
                <a:cs typeface="Calibri"/>
                <a:sym typeface="Calibri"/>
              </a:rPr>
              <a:t>horas de sanción en </a:t>
            </a:r>
            <a:r>
              <a:rPr lang="es-CL" sz="1800" cap="small" dirty="0" err="1">
                <a:latin typeface="+mj-lt"/>
                <a:ea typeface="Calibri"/>
                <a:cs typeface="Calibri"/>
                <a:sym typeface="Calibri"/>
              </a:rPr>
              <a:t>sbc</a:t>
            </a:r>
            <a:r>
              <a:rPr lang="es-CL" sz="1800" cap="small" dirty="0">
                <a:latin typeface="+mj-lt"/>
                <a:ea typeface="Calibri"/>
                <a:cs typeface="Calibri"/>
                <a:sym typeface="Calibri"/>
              </a:rPr>
              <a:t> ( servicios comunitario)en un jardín </a:t>
            </a:r>
            <a:r>
              <a:rPr lang="es-CL" sz="1800" cap="small" dirty="0" smtClean="0">
                <a:latin typeface="+mj-lt"/>
                <a:ea typeface="Calibri"/>
                <a:cs typeface="Calibri"/>
                <a:sym typeface="Calibri"/>
              </a:rPr>
              <a:t>infantil. </a:t>
            </a:r>
            <a:endParaRPr sz="1800" cap="small" dirty="0">
              <a:latin typeface="+mj-lt"/>
              <a:ea typeface="Calibri"/>
              <a:cs typeface="Calibri"/>
              <a:sym typeface="Calibri"/>
            </a:endParaRPr>
          </a:p>
          <a:p>
            <a:pPr marR="0" lvl="0" algn="just" rtl="0">
              <a:spcBef>
                <a:spcPts val="240"/>
              </a:spcBef>
              <a:spcAft>
                <a:spcPts val="0"/>
              </a:spcAft>
              <a:buClr>
                <a:srgbClr val="002060"/>
              </a:buClr>
              <a:buSzPts val="1800"/>
            </a:pPr>
            <a:r>
              <a:rPr lang="es-CL" sz="1800" cap="small" dirty="0" smtClean="0">
                <a:latin typeface="+mj-lt"/>
                <a:ea typeface="Calibri"/>
                <a:cs typeface="Calibri"/>
                <a:sym typeface="Calibri"/>
              </a:rPr>
              <a:t>en </a:t>
            </a:r>
            <a:r>
              <a:rPr lang="es-CL" sz="1800" cap="small" dirty="0">
                <a:latin typeface="+mj-lt"/>
                <a:ea typeface="Calibri"/>
                <a:cs typeface="Calibri"/>
                <a:sym typeface="Calibri"/>
              </a:rPr>
              <a:t>educación se encuentra con un método de estudios especial por sus capacidades diferentes  de aprendizaje y socialización en </a:t>
            </a:r>
            <a:r>
              <a:rPr lang="es-CL" sz="1800" cap="small" dirty="0" smtClean="0">
                <a:latin typeface="+mj-lt"/>
                <a:ea typeface="Calibri"/>
                <a:cs typeface="Calibri"/>
                <a:sym typeface="Calibri"/>
              </a:rPr>
              <a:t>escuela, </a:t>
            </a:r>
            <a:r>
              <a:rPr lang="es-CL" sz="1800" cap="small" dirty="0">
                <a:latin typeface="+mj-lt"/>
                <a:ea typeface="Calibri"/>
                <a:cs typeface="Calibri"/>
                <a:sym typeface="Calibri"/>
              </a:rPr>
              <a:t>con apoyo de psicopedagoga desde el programa </a:t>
            </a:r>
            <a:r>
              <a:rPr lang="es-CL" sz="1800" cap="small" dirty="0" err="1">
                <a:latin typeface="+mj-lt"/>
                <a:ea typeface="Calibri"/>
                <a:cs typeface="Calibri"/>
                <a:sym typeface="Calibri"/>
              </a:rPr>
              <a:t>pai</a:t>
            </a:r>
            <a:r>
              <a:rPr lang="es-CL" sz="1800" cap="small" dirty="0">
                <a:latin typeface="+mj-lt"/>
                <a:ea typeface="Calibri"/>
                <a:cs typeface="Calibri"/>
                <a:sym typeface="Calibri"/>
              </a:rPr>
              <a:t>.  </a:t>
            </a:r>
            <a:endParaRPr sz="1800" cap="small" dirty="0">
              <a:latin typeface="+mj-lt"/>
              <a:ea typeface="Calibri"/>
              <a:cs typeface="Calibri"/>
              <a:sym typeface="Calibri"/>
            </a:endParaRPr>
          </a:p>
        </p:txBody>
      </p:sp>
    </p:spTree>
    <p:extLst>
      <p:ext uri="{BB962C8B-B14F-4D97-AF65-F5344CB8AC3E}">
        <p14:creationId xmlns:p14="http://schemas.microsoft.com/office/powerpoint/2010/main" val="15128161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24"/>
          <p:cNvSpPr txBox="1">
            <a:spLocks noGrp="1"/>
          </p:cNvSpPr>
          <p:nvPr>
            <p:ph type="title"/>
          </p:nvPr>
        </p:nvSpPr>
        <p:spPr>
          <a:xfrm>
            <a:off x="2209800" y="609600"/>
            <a:ext cx="7614138" cy="65649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000099"/>
              </a:buClr>
              <a:buSzPts val="3200"/>
              <a:buFont typeface="Calibri"/>
              <a:buNone/>
            </a:pPr>
            <a:r>
              <a:rPr lang="es-CL" sz="3200" dirty="0">
                <a:solidFill>
                  <a:srgbClr val="0070C0"/>
                </a:solidFill>
                <a:ea typeface="Calibri"/>
                <a:cs typeface="Calibri"/>
                <a:sym typeface="Calibri"/>
              </a:rPr>
              <a:t>Potencial de adaptación PAD</a:t>
            </a:r>
            <a:endParaRPr sz="4000" dirty="0">
              <a:solidFill>
                <a:srgbClr val="0070C0"/>
              </a:solidFill>
              <a:ea typeface="Century Gothic"/>
              <a:cs typeface="Century Gothic"/>
              <a:sym typeface="Century Gothic"/>
            </a:endParaRPr>
          </a:p>
        </p:txBody>
      </p:sp>
      <p:sp>
        <p:nvSpPr>
          <p:cNvPr id="226" name="Google Shape;226;p24"/>
          <p:cNvSpPr txBox="1">
            <a:spLocks noGrp="1"/>
          </p:cNvSpPr>
          <p:nvPr>
            <p:ph type="body" idx="1"/>
          </p:nvPr>
        </p:nvSpPr>
        <p:spPr>
          <a:xfrm>
            <a:off x="1056075" y="1555300"/>
            <a:ext cx="9753000" cy="4897800"/>
          </a:xfrm>
          <a:prstGeom prst="rect">
            <a:avLst/>
          </a:prstGeom>
          <a:noFill/>
          <a:ln>
            <a:noFill/>
          </a:ln>
        </p:spPr>
        <p:txBody>
          <a:bodyPr spcFirstLastPara="1" wrap="square" lIns="91425" tIns="45700" rIns="91425" bIns="45700" anchor="t" anchorCtr="0">
            <a:noAutofit/>
          </a:bodyPr>
          <a:lstStyle/>
          <a:p>
            <a:pPr marL="0" lvl="0" indent="0" algn="just" rtl="0">
              <a:lnSpc>
                <a:spcPct val="150000"/>
              </a:lnSpc>
              <a:spcBef>
                <a:spcPts val="0"/>
              </a:spcBef>
              <a:spcAft>
                <a:spcPts val="0"/>
              </a:spcAft>
              <a:buSzPts val="1800"/>
              <a:buNone/>
            </a:pPr>
            <a:endParaRPr sz="1800">
              <a:solidFill>
                <a:srgbClr val="FF0000"/>
              </a:solidFill>
            </a:endParaRPr>
          </a:p>
          <a:p>
            <a:pPr marL="0" lvl="0" indent="0" algn="just" rtl="0">
              <a:lnSpc>
                <a:spcPct val="150000"/>
              </a:lnSpc>
              <a:spcBef>
                <a:spcPts val="0"/>
              </a:spcBef>
              <a:spcAft>
                <a:spcPts val="0"/>
              </a:spcAft>
              <a:buSzPts val="1800"/>
              <a:buNone/>
            </a:pPr>
            <a:r>
              <a:rPr lang="es-CL" sz="1800">
                <a:solidFill>
                  <a:srgbClr val="FF0000"/>
                </a:solidFill>
                <a:latin typeface="Calibri"/>
                <a:ea typeface="Calibri"/>
                <a:cs typeface="Calibri"/>
                <a:sym typeface="Calibri"/>
              </a:rPr>
              <a:t> </a:t>
            </a:r>
            <a:endParaRPr sz="1800">
              <a:solidFill>
                <a:srgbClr val="FF0000"/>
              </a:solidFill>
              <a:latin typeface="Calibri"/>
              <a:ea typeface="Calibri"/>
              <a:cs typeface="Calibri"/>
              <a:sym typeface="Calibri"/>
            </a:endParaRPr>
          </a:p>
        </p:txBody>
      </p:sp>
      <p:pic>
        <p:nvPicPr>
          <p:cNvPr id="227" name="Google Shape;227;p24" descr="C:\Users\Odelgado\Downloads\FCN 85 años - PNG.png"/>
          <p:cNvPicPr preferRelativeResize="0"/>
          <p:nvPr/>
        </p:nvPicPr>
        <p:blipFill rotWithShape="1">
          <a:blip r:embed="rId3">
            <a:alphaModFix/>
          </a:blip>
          <a:srcRect/>
          <a:stretch/>
        </p:blipFill>
        <p:spPr>
          <a:xfrm>
            <a:off x="10970576" y="321469"/>
            <a:ext cx="895762" cy="1102556"/>
          </a:xfrm>
          <a:prstGeom prst="rect">
            <a:avLst/>
          </a:prstGeom>
          <a:noFill/>
          <a:ln>
            <a:noFill/>
          </a:ln>
        </p:spPr>
      </p:pic>
      <p:sp>
        <p:nvSpPr>
          <p:cNvPr id="228" name="Google Shape;228;p24"/>
          <p:cNvSpPr txBox="1"/>
          <p:nvPr/>
        </p:nvSpPr>
        <p:spPr>
          <a:xfrm>
            <a:off x="1404162" y="2787600"/>
            <a:ext cx="7974300" cy="1224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2060"/>
              </a:buClr>
              <a:buSzPts val="2400"/>
              <a:buFont typeface="Calibri"/>
              <a:buNone/>
            </a:pPr>
            <a:r>
              <a:rPr lang="es-CL" sz="2400" b="1" i="0" u="none" strike="noStrike" cap="none">
                <a:solidFill>
                  <a:srgbClr val="002060"/>
                </a:solidFill>
                <a:latin typeface="Calibri"/>
                <a:ea typeface="Calibri"/>
                <a:cs typeface="Calibri"/>
                <a:sym typeface="Calibri"/>
              </a:rPr>
              <a:t/>
            </a:r>
            <a:br>
              <a:rPr lang="es-CL" sz="2400" b="1" i="0" u="none" strike="noStrike" cap="none">
                <a:solidFill>
                  <a:srgbClr val="002060"/>
                </a:solidFill>
                <a:latin typeface="Calibri"/>
                <a:ea typeface="Calibri"/>
                <a:cs typeface="Calibri"/>
                <a:sym typeface="Calibri"/>
              </a:rPr>
            </a:br>
            <a:r>
              <a:rPr lang="es-CL" sz="2400" b="1" i="0" u="none" strike="noStrike" cap="none">
                <a:solidFill>
                  <a:srgbClr val="002060"/>
                </a:solidFill>
                <a:latin typeface="Calibri"/>
                <a:ea typeface="Calibri"/>
                <a:cs typeface="Calibri"/>
                <a:sym typeface="Calibri"/>
              </a:rPr>
              <a:t/>
            </a:r>
            <a:br>
              <a:rPr lang="es-CL" sz="2400" b="1" i="0" u="none" strike="noStrike" cap="none">
                <a:solidFill>
                  <a:srgbClr val="002060"/>
                </a:solidFill>
                <a:latin typeface="Calibri"/>
                <a:ea typeface="Calibri"/>
                <a:cs typeface="Calibri"/>
                <a:sym typeface="Calibri"/>
              </a:rPr>
            </a:br>
            <a:endParaRPr sz="3600" b="0" i="0" u="none" strike="noStrike" cap="none">
              <a:solidFill>
                <a:srgbClr val="262626"/>
              </a:solidFill>
              <a:latin typeface="Century Gothic"/>
              <a:ea typeface="Century Gothic"/>
              <a:cs typeface="Century Gothic"/>
              <a:sym typeface="Century Gothic"/>
            </a:endParaRPr>
          </a:p>
        </p:txBody>
      </p:sp>
      <p:sp>
        <p:nvSpPr>
          <p:cNvPr id="229" name="Google Shape;229;p24"/>
          <p:cNvSpPr txBox="1"/>
          <p:nvPr/>
        </p:nvSpPr>
        <p:spPr>
          <a:xfrm>
            <a:off x="438900" y="1424025"/>
            <a:ext cx="2125800" cy="5433900"/>
          </a:xfrm>
          <a:prstGeom prst="rect">
            <a:avLst/>
          </a:prstGeom>
          <a:solidFill>
            <a:srgbClr val="558ED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2"/>
              </a:buClr>
              <a:buSzPts val="1050"/>
              <a:buFont typeface="Calibri"/>
              <a:buNone/>
            </a:pPr>
            <a:r>
              <a:rPr lang="es-CL" sz="2400" b="1" i="0" u="none" strike="noStrike" cap="none" dirty="0">
                <a:latin typeface="+mj-lt"/>
                <a:ea typeface="Calibri"/>
                <a:cs typeface="Calibri"/>
                <a:sym typeface="Calibri"/>
              </a:rPr>
              <a:t>FORTALEZAS</a:t>
            </a:r>
            <a:endParaRPr sz="2400" b="1" i="0" u="none" strike="noStrike" cap="none" dirty="0">
              <a:latin typeface="+mj-lt"/>
              <a:ea typeface="Calibri"/>
              <a:cs typeface="Calibri"/>
              <a:sym typeface="Calibri"/>
            </a:endParaRPr>
          </a:p>
        </p:txBody>
      </p:sp>
      <p:sp>
        <p:nvSpPr>
          <p:cNvPr id="230" name="Google Shape;230;p24"/>
          <p:cNvSpPr txBox="1"/>
          <p:nvPr/>
        </p:nvSpPr>
        <p:spPr>
          <a:xfrm>
            <a:off x="2550800" y="1424025"/>
            <a:ext cx="9153600" cy="5433900"/>
          </a:xfrm>
          <a:prstGeom prst="rect">
            <a:avLst/>
          </a:prstGeom>
          <a:solidFill>
            <a:srgbClr val="C9DAF8"/>
          </a:solidFill>
          <a:ln>
            <a:noFill/>
          </a:ln>
        </p:spPr>
        <p:txBody>
          <a:bodyPr spcFirstLastPara="1" wrap="square" lIns="91425" tIns="45700" rIns="91425" bIns="45700" anchor="t" anchorCtr="0">
            <a:noAutofit/>
          </a:bodyPr>
          <a:lstStyle/>
          <a:p>
            <a:pPr marL="457200" marR="0" lvl="0" indent="-381000" algn="just" rtl="0">
              <a:lnSpc>
                <a:spcPct val="115000"/>
              </a:lnSpc>
              <a:spcBef>
                <a:spcPts val="0"/>
              </a:spcBef>
              <a:spcAft>
                <a:spcPts val="0"/>
              </a:spcAft>
              <a:buSzPts val="2400"/>
              <a:buFont typeface="Calibri"/>
              <a:buChar char="●"/>
            </a:pPr>
            <a:r>
              <a:rPr lang="es-CL" sz="2400" dirty="0">
                <a:solidFill>
                  <a:schemeClr val="dk1"/>
                </a:solidFill>
                <a:latin typeface="+mj-lt"/>
                <a:ea typeface="Calibri"/>
                <a:cs typeface="Calibri"/>
                <a:sym typeface="Calibri"/>
              </a:rPr>
              <a:t>Es respetuoso, acepta ayuda, es responsable, alegre, cariñoso.</a:t>
            </a:r>
            <a:endParaRPr sz="2400" dirty="0">
              <a:solidFill>
                <a:schemeClr val="dk1"/>
              </a:solidFill>
              <a:latin typeface="+mj-lt"/>
              <a:ea typeface="Calibri"/>
              <a:cs typeface="Calibri"/>
              <a:sym typeface="Calibri"/>
            </a:endParaRPr>
          </a:p>
          <a:p>
            <a:pPr marL="457200" marR="0" lvl="0" indent="-381000" algn="just" rtl="0">
              <a:lnSpc>
                <a:spcPct val="115000"/>
              </a:lnSpc>
              <a:spcBef>
                <a:spcPts val="0"/>
              </a:spcBef>
              <a:spcAft>
                <a:spcPts val="0"/>
              </a:spcAft>
              <a:buSzPts val="2400"/>
              <a:buFont typeface="Calibri"/>
              <a:buChar char="●"/>
            </a:pPr>
            <a:r>
              <a:rPr lang="es-CL" sz="2400" dirty="0">
                <a:solidFill>
                  <a:schemeClr val="dk1"/>
                </a:solidFill>
                <a:latin typeface="+mj-lt"/>
                <a:ea typeface="Calibri"/>
                <a:cs typeface="Calibri"/>
                <a:sym typeface="Calibri"/>
              </a:rPr>
              <a:t>Vínculo afectivo positivo con abuela por línea paterna.</a:t>
            </a:r>
            <a:endParaRPr sz="2400" dirty="0">
              <a:solidFill>
                <a:schemeClr val="dk1"/>
              </a:solidFill>
              <a:latin typeface="+mj-lt"/>
              <a:ea typeface="Calibri"/>
              <a:cs typeface="Calibri"/>
              <a:sym typeface="Calibri"/>
            </a:endParaRPr>
          </a:p>
          <a:p>
            <a:pPr marL="457200" marR="0" lvl="0" indent="-381000" algn="just" rtl="0">
              <a:lnSpc>
                <a:spcPct val="115000"/>
              </a:lnSpc>
              <a:spcBef>
                <a:spcPts val="0"/>
              </a:spcBef>
              <a:spcAft>
                <a:spcPts val="0"/>
              </a:spcAft>
              <a:buClr>
                <a:schemeClr val="dk1"/>
              </a:buClr>
              <a:buSzPts val="2400"/>
              <a:buFont typeface="Calibri"/>
              <a:buChar char="●"/>
            </a:pPr>
            <a:r>
              <a:rPr lang="es-CL" sz="2400" dirty="0">
                <a:solidFill>
                  <a:schemeClr val="dk1"/>
                </a:solidFill>
                <a:latin typeface="+mj-lt"/>
                <a:ea typeface="Calibri"/>
                <a:cs typeface="Calibri"/>
                <a:sym typeface="Calibri"/>
              </a:rPr>
              <a:t>Refiere intencionalidad de cambio respecto a su conducta.</a:t>
            </a:r>
            <a:endParaRPr sz="2400" dirty="0">
              <a:solidFill>
                <a:schemeClr val="dk1"/>
              </a:solidFill>
              <a:latin typeface="+mj-lt"/>
              <a:ea typeface="Calibri"/>
              <a:cs typeface="Calibri"/>
              <a:sym typeface="Calibri"/>
            </a:endParaRPr>
          </a:p>
          <a:p>
            <a:pPr marL="457200" marR="0" lvl="0" indent="-381000" algn="just" rtl="0">
              <a:lnSpc>
                <a:spcPct val="115000"/>
              </a:lnSpc>
              <a:spcBef>
                <a:spcPts val="0"/>
              </a:spcBef>
              <a:spcAft>
                <a:spcPts val="0"/>
              </a:spcAft>
              <a:buClr>
                <a:schemeClr val="dk1"/>
              </a:buClr>
              <a:buSzPts val="2400"/>
              <a:buFont typeface="Calibri"/>
              <a:buChar char="●"/>
            </a:pPr>
            <a:r>
              <a:rPr lang="es-CL" sz="2400" dirty="0">
                <a:solidFill>
                  <a:schemeClr val="dk1"/>
                </a:solidFill>
                <a:latin typeface="+mj-lt"/>
                <a:ea typeface="Calibri"/>
                <a:cs typeface="Calibri"/>
                <a:sym typeface="Calibri"/>
              </a:rPr>
              <a:t>Sentido de pertenencia y motivación por permanecer junto a abuela paterna</a:t>
            </a:r>
            <a:endParaRPr sz="2400" dirty="0">
              <a:solidFill>
                <a:schemeClr val="dk1"/>
              </a:solidFill>
              <a:latin typeface="+mj-lt"/>
              <a:ea typeface="Calibri"/>
              <a:cs typeface="Calibri"/>
              <a:sym typeface="Calibri"/>
            </a:endParaRPr>
          </a:p>
          <a:p>
            <a:pPr marL="457200" lvl="0" indent="-381000" algn="just" rtl="0">
              <a:lnSpc>
                <a:spcPct val="115000"/>
              </a:lnSpc>
              <a:spcBef>
                <a:spcPts val="0"/>
              </a:spcBef>
              <a:spcAft>
                <a:spcPts val="0"/>
              </a:spcAft>
              <a:buClr>
                <a:schemeClr val="dk1"/>
              </a:buClr>
              <a:buSzPts val="2400"/>
              <a:buFont typeface="Calibri"/>
              <a:buChar char="●"/>
            </a:pPr>
            <a:r>
              <a:rPr lang="es-CL" sz="2400" dirty="0">
                <a:solidFill>
                  <a:schemeClr val="dk1"/>
                </a:solidFill>
                <a:latin typeface="+mj-lt"/>
                <a:ea typeface="Calibri"/>
                <a:cs typeface="Calibri"/>
                <a:sym typeface="Calibri"/>
              </a:rPr>
              <a:t>Le gusta cuidar su apariencia personal</a:t>
            </a:r>
            <a:endParaRPr sz="2400" dirty="0">
              <a:solidFill>
                <a:schemeClr val="dk1"/>
              </a:solidFill>
              <a:latin typeface="+mj-lt"/>
              <a:ea typeface="Calibri"/>
              <a:cs typeface="Calibri"/>
              <a:sym typeface="Calibri"/>
            </a:endParaRPr>
          </a:p>
          <a:p>
            <a:pPr marL="457200" lvl="0" indent="-381000" algn="just" rtl="0">
              <a:lnSpc>
                <a:spcPct val="115000"/>
              </a:lnSpc>
              <a:spcBef>
                <a:spcPts val="0"/>
              </a:spcBef>
              <a:spcAft>
                <a:spcPts val="0"/>
              </a:spcAft>
              <a:buClr>
                <a:schemeClr val="dk1"/>
              </a:buClr>
              <a:buSzPts val="2400"/>
              <a:buFont typeface="Calibri"/>
              <a:buChar char="●"/>
            </a:pPr>
            <a:r>
              <a:rPr lang="es-CL" sz="2400" dirty="0">
                <a:solidFill>
                  <a:schemeClr val="dk1"/>
                </a:solidFill>
                <a:latin typeface="+mj-lt"/>
                <a:ea typeface="Calibri"/>
                <a:cs typeface="Calibri"/>
                <a:sym typeface="Calibri"/>
              </a:rPr>
              <a:t>Motivación y disponibilidad a participar de su proceso de intervención Programa PIÉ Cuidad del Niño Angol</a:t>
            </a:r>
            <a:endParaRPr sz="2400" dirty="0">
              <a:solidFill>
                <a:schemeClr val="dk1"/>
              </a:solidFill>
              <a:latin typeface="+mj-lt"/>
              <a:ea typeface="Calibri"/>
              <a:cs typeface="Calibri"/>
              <a:sym typeface="Calibri"/>
            </a:endParaRPr>
          </a:p>
          <a:p>
            <a:pPr marL="457200" lvl="0" indent="-381000" algn="l" rtl="0">
              <a:lnSpc>
                <a:spcPct val="150000"/>
              </a:lnSpc>
              <a:spcBef>
                <a:spcPts val="0"/>
              </a:spcBef>
              <a:spcAft>
                <a:spcPts val="0"/>
              </a:spcAft>
              <a:buClr>
                <a:schemeClr val="dk1"/>
              </a:buClr>
              <a:buSzPts val="2400"/>
              <a:buFont typeface="Calibri"/>
              <a:buChar char="●"/>
            </a:pPr>
            <a:r>
              <a:rPr lang="es-CL" sz="2400" dirty="0">
                <a:solidFill>
                  <a:schemeClr val="dk1"/>
                </a:solidFill>
                <a:latin typeface="+mj-lt"/>
                <a:ea typeface="Calibri"/>
                <a:cs typeface="Calibri"/>
                <a:sym typeface="Calibri"/>
              </a:rPr>
              <a:t>Le gusta la música y ver películas de acción y terror</a:t>
            </a:r>
            <a:endParaRPr sz="2400" dirty="0">
              <a:solidFill>
                <a:schemeClr val="dk1"/>
              </a:solidFill>
              <a:latin typeface="+mj-lt"/>
              <a:ea typeface="Calibri"/>
              <a:cs typeface="Calibri"/>
              <a:sym typeface="Calibri"/>
            </a:endParaRPr>
          </a:p>
          <a:p>
            <a:pPr marL="457200" lvl="0" indent="-381000" algn="just" rtl="0">
              <a:lnSpc>
                <a:spcPct val="115000"/>
              </a:lnSpc>
              <a:spcBef>
                <a:spcPts val="0"/>
              </a:spcBef>
              <a:spcAft>
                <a:spcPts val="0"/>
              </a:spcAft>
              <a:buClr>
                <a:schemeClr val="dk1"/>
              </a:buClr>
              <a:buSzPts val="2400"/>
              <a:buFont typeface="Calibri"/>
              <a:buChar char="●"/>
            </a:pPr>
            <a:r>
              <a:rPr lang="es-CL" sz="2400" dirty="0">
                <a:solidFill>
                  <a:schemeClr val="dk1"/>
                </a:solidFill>
                <a:latin typeface="+mj-lt"/>
                <a:ea typeface="Calibri"/>
                <a:cs typeface="Calibri"/>
                <a:sym typeface="Calibri"/>
              </a:rPr>
              <a:t>Le gusta mucho la comida, de todo tipo, más la comida rápida y bebida</a:t>
            </a:r>
            <a:r>
              <a:rPr lang="es-CL" sz="1100" dirty="0">
                <a:solidFill>
                  <a:schemeClr val="dk1"/>
                </a:solidFill>
                <a:latin typeface="+mj-lt"/>
                <a:ea typeface="Calibri"/>
                <a:cs typeface="Calibri"/>
                <a:sym typeface="Calibri"/>
              </a:rPr>
              <a:t>s</a:t>
            </a:r>
            <a:endParaRPr sz="2400" dirty="0">
              <a:solidFill>
                <a:schemeClr val="dk1"/>
              </a:solidFill>
              <a:latin typeface="+mj-lt"/>
              <a:ea typeface="Calibri"/>
              <a:cs typeface="Calibri"/>
              <a:sym typeface="Calibri"/>
            </a:endParaRPr>
          </a:p>
        </p:txBody>
      </p:sp>
    </p:spTree>
    <p:extLst>
      <p:ext uri="{BB962C8B-B14F-4D97-AF65-F5344CB8AC3E}">
        <p14:creationId xmlns:p14="http://schemas.microsoft.com/office/powerpoint/2010/main" val="20274725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25"/>
          <p:cNvSpPr txBox="1">
            <a:spLocks noGrp="1"/>
          </p:cNvSpPr>
          <p:nvPr>
            <p:ph type="title"/>
          </p:nvPr>
        </p:nvSpPr>
        <p:spPr>
          <a:xfrm>
            <a:off x="2209800" y="609600"/>
            <a:ext cx="7614000" cy="6564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000099"/>
              </a:buClr>
              <a:buSzPts val="3200"/>
              <a:buFont typeface="Calibri"/>
              <a:buNone/>
            </a:pPr>
            <a:r>
              <a:rPr lang="es-CL" sz="3200" dirty="0">
                <a:solidFill>
                  <a:srgbClr val="0070C0"/>
                </a:solidFill>
                <a:ea typeface="Calibri"/>
                <a:cs typeface="Calibri"/>
                <a:sym typeface="Calibri"/>
              </a:rPr>
              <a:t>Potencial de adaptación PAD</a:t>
            </a:r>
            <a:endParaRPr sz="4000" dirty="0">
              <a:solidFill>
                <a:srgbClr val="0070C0"/>
              </a:solidFill>
              <a:ea typeface="Century Gothic"/>
              <a:cs typeface="Century Gothic"/>
              <a:sym typeface="Century Gothic"/>
            </a:endParaRPr>
          </a:p>
        </p:txBody>
      </p:sp>
      <p:sp>
        <p:nvSpPr>
          <p:cNvPr id="237" name="Google Shape;237;p25"/>
          <p:cNvSpPr txBox="1">
            <a:spLocks noGrp="1"/>
          </p:cNvSpPr>
          <p:nvPr>
            <p:ph type="body" idx="1"/>
          </p:nvPr>
        </p:nvSpPr>
        <p:spPr>
          <a:xfrm>
            <a:off x="1056075" y="1555300"/>
            <a:ext cx="9753000" cy="4897800"/>
          </a:xfrm>
          <a:prstGeom prst="rect">
            <a:avLst/>
          </a:prstGeom>
          <a:noFill/>
          <a:ln>
            <a:noFill/>
          </a:ln>
        </p:spPr>
        <p:txBody>
          <a:bodyPr spcFirstLastPara="1" wrap="square" lIns="91425" tIns="45700" rIns="91425" bIns="45700" anchor="t" anchorCtr="0">
            <a:noAutofit/>
          </a:bodyPr>
          <a:lstStyle/>
          <a:p>
            <a:pPr marL="0" lvl="0" indent="0" algn="just" rtl="0">
              <a:lnSpc>
                <a:spcPct val="150000"/>
              </a:lnSpc>
              <a:spcBef>
                <a:spcPts val="0"/>
              </a:spcBef>
              <a:spcAft>
                <a:spcPts val="0"/>
              </a:spcAft>
              <a:buSzPts val="1800"/>
              <a:buNone/>
            </a:pPr>
            <a:endParaRPr sz="1800">
              <a:solidFill>
                <a:srgbClr val="FF0000"/>
              </a:solidFill>
              <a:latin typeface="+mj-lt"/>
            </a:endParaRPr>
          </a:p>
          <a:p>
            <a:pPr marL="0" lvl="0" indent="0" algn="just" rtl="0">
              <a:lnSpc>
                <a:spcPct val="150000"/>
              </a:lnSpc>
              <a:spcBef>
                <a:spcPts val="0"/>
              </a:spcBef>
              <a:spcAft>
                <a:spcPts val="0"/>
              </a:spcAft>
              <a:buSzPts val="1800"/>
              <a:buNone/>
            </a:pPr>
            <a:r>
              <a:rPr lang="es-CL" sz="1800">
                <a:solidFill>
                  <a:srgbClr val="FF0000"/>
                </a:solidFill>
                <a:latin typeface="+mj-lt"/>
                <a:ea typeface="Calibri"/>
                <a:cs typeface="Calibri"/>
                <a:sym typeface="Calibri"/>
              </a:rPr>
              <a:t> </a:t>
            </a:r>
            <a:endParaRPr sz="1800">
              <a:solidFill>
                <a:srgbClr val="FF0000"/>
              </a:solidFill>
              <a:latin typeface="+mj-lt"/>
              <a:ea typeface="Calibri"/>
              <a:cs typeface="Calibri"/>
              <a:sym typeface="Calibri"/>
            </a:endParaRPr>
          </a:p>
        </p:txBody>
      </p:sp>
      <p:pic>
        <p:nvPicPr>
          <p:cNvPr id="238" name="Google Shape;238;p25" descr="C:\Users\Odelgado\Downloads\FCN 85 años - PNG.png"/>
          <p:cNvPicPr preferRelativeResize="0"/>
          <p:nvPr/>
        </p:nvPicPr>
        <p:blipFill rotWithShape="1">
          <a:blip r:embed="rId3">
            <a:alphaModFix/>
          </a:blip>
          <a:srcRect/>
          <a:stretch/>
        </p:blipFill>
        <p:spPr>
          <a:xfrm>
            <a:off x="10809063" y="321469"/>
            <a:ext cx="1057275" cy="1308100"/>
          </a:xfrm>
          <a:prstGeom prst="rect">
            <a:avLst/>
          </a:prstGeom>
          <a:noFill/>
          <a:ln>
            <a:noFill/>
          </a:ln>
        </p:spPr>
      </p:pic>
      <p:sp>
        <p:nvSpPr>
          <p:cNvPr id="239" name="Google Shape;239;p25"/>
          <p:cNvSpPr txBox="1"/>
          <p:nvPr/>
        </p:nvSpPr>
        <p:spPr>
          <a:xfrm>
            <a:off x="1404162" y="2787600"/>
            <a:ext cx="7974300" cy="1224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2060"/>
              </a:buClr>
              <a:buSzPts val="2400"/>
              <a:buFont typeface="Calibri"/>
              <a:buNone/>
            </a:pPr>
            <a:r>
              <a:rPr lang="es-CL" sz="2400" b="1" i="0" u="none" strike="noStrike" cap="none">
                <a:solidFill>
                  <a:srgbClr val="002060"/>
                </a:solidFill>
                <a:latin typeface="+mj-lt"/>
                <a:ea typeface="Calibri"/>
                <a:cs typeface="Calibri"/>
                <a:sym typeface="Calibri"/>
              </a:rPr>
              <a:t/>
            </a:r>
            <a:br>
              <a:rPr lang="es-CL" sz="2400" b="1" i="0" u="none" strike="noStrike" cap="none">
                <a:solidFill>
                  <a:srgbClr val="002060"/>
                </a:solidFill>
                <a:latin typeface="+mj-lt"/>
                <a:ea typeface="Calibri"/>
                <a:cs typeface="Calibri"/>
                <a:sym typeface="Calibri"/>
              </a:rPr>
            </a:br>
            <a:r>
              <a:rPr lang="es-CL" sz="2400" b="1" i="0" u="none" strike="noStrike" cap="none">
                <a:solidFill>
                  <a:srgbClr val="002060"/>
                </a:solidFill>
                <a:latin typeface="+mj-lt"/>
                <a:ea typeface="Calibri"/>
                <a:cs typeface="Calibri"/>
                <a:sym typeface="Calibri"/>
              </a:rPr>
              <a:t/>
            </a:r>
            <a:br>
              <a:rPr lang="es-CL" sz="2400" b="1" i="0" u="none" strike="noStrike" cap="none">
                <a:solidFill>
                  <a:srgbClr val="002060"/>
                </a:solidFill>
                <a:latin typeface="+mj-lt"/>
                <a:ea typeface="Calibri"/>
                <a:cs typeface="Calibri"/>
                <a:sym typeface="Calibri"/>
              </a:rPr>
            </a:br>
            <a:endParaRPr sz="3600" b="0" i="0" u="none" strike="noStrike" cap="none">
              <a:solidFill>
                <a:srgbClr val="262626"/>
              </a:solidFill>
              <a:latin typeface="+mj-lt"/>
              <a:ea typeface="Century Gothic"/>
              <a:cs typeface="Century Gothic"/>
              <a:sym typeface="Century Gothic"/>
            </a:endParaRPr>
          </a:p>
        </p:txBody>
      </p:sp>
      <p:sp>
        <p:nvSpPr>
          <p:cNvPr id="240" name="Google Shape;240;p25"/>
          <p:cNvSpPr txBox="1"/>
          <p:nvPr/>
        </p:nvSpPr>
        <p:spPr>
          <a:xfrm>
            <a:off x="768407" y="1461500"/>
            <a:ext cx="1775400" cy="2560200"/>
          </a:xfrm>
          <a:prstGeom prst="rect">
            <a:avLst/>
          </a:prstGeom>
          <a:solidFill>
            <a:srgbClr val="558ED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2"/>
              </a:buClr>
              <a:buSzPts val="1050"/>
              <a:buFont typeface="Calibri"/>
              <a:buNone/>
            </a:pPr>
            <a:r>
              <a:rPr lang="es-CL" sz="2400" b="1" i="0" u="none" strike="noStrike" cap="none">
                <a:latin typeface="+mj-lt"/>
                <a:ea typeface="Calibri"/>
                <a:cs typeface="Calibri"/>
                <a:sym typeface="Calibri"/>
              </a:rPr>
              <a:t>INTERESES</a:t>
            </a:r>
            <a:endParaRPr sz="2400" b="1" i="0" u="none" strike="noStrike" cap="none">
              <a:latin typeface="+mj-lt"/>
              <a:ea typeface="Calibri"/>
              <a:cs typeface="Calibri"/>
              <a:sym typeface="Calibri"/>
            </a:endParaRPr>
          </a:p>
        </p:txBody>
      </p:sp>
      <p:sp>
        <p:nvSpPr>
          <p:cNvPr id="241" name="Google Shape;241;p25"/>
          <p:cNvSpPr txBox="1"/>
          <p:nvPr/>
        </p:nvSpPr>
        <p:spPr>
          <a:xfrm>
            <a:off x="2697850" y="1461500"/>
            <a:ext cx="8586000" cy="2744700"/>
          </a:xfrm>
          <a:prstGeom prst="rect">
            <a:avLst/>
          </a:prstGeom>
          <a:solidFill>
            <a:srgbClr val="C9DAF8"/>
          </a:solidFill>
          <a:ln>
            <a:noFill/>
          </a:ln>
        </p:spPr>
        <p:txBody>
          <a:bodyPr spcFirstLastPara="1" wrap="square" lIns="91425" tIns="45700" rIns="91425" bIns="45700" anchor="t" anchorCtr="0">
            <a:noAutofit/>
          </a:bodyPr>
          <a:lstStyle/>
          <a:p>
            <a:pPr marL="0" marR="0" lvl="0" indent="0" algn="l" rtl="0">
              <a:lnSpc>
                <a:spcPct val="100000"/>
              </a:lnSpc>
              <a:spcBef>
                <a:spcPts val="240"/>
              </a:spcBef>
              <a:spcAft>
                <a:spcPts val="0"/>
              </a:spcAft>
              <a:buClr>
                <a:schemeClr val="dk1"/>
              </a:buClr>
              <a:buSzPts val="1200"/>
              <a:buFont typeface="Calibri"/>
              <a:buNone/>
            </a:pPr>
            <a:r>
              <a:rPr lang="es-CL" sz="2400" b="0" i="0" u="none" strike="noStrike" cap="none" dirty="0">
                <a:solidFill>
                  <a:schemeClr val="dk1"/>
                </a:solidFill>
                <a:latin typeface="+mj-lt"/>
                <a:ea typeface="Calibri"/>
                <a:cs typeface="Calibri"/>
                <a:sym typeface="Calibri"/>
              </a:rPr>
              <a:t>•</a:t>
            </a:r>
            <a:r>
              <a:rPr lang="es-CL" sz="2400" dirty="0">
                <a:latin typeface="+mj-lt"/>
                <a:ea typeface="Calibri"/>
                <a:cs typeface="Calibri"/>
                <a:sym typeface="Calibri"/>
              </a:rPr>
              <a:t>Terminar sus sanciones en el programa PRA, PLA MALLECO</a:t>
            </a:r>
            <a:r>
              <a:rPr lang="es-CL" sz="2400" b="0" i="0" u="none" strike="noStrike" cap="none" dirty="0">
                <a:latin typeface="+mj-lt"/>
                <a:ea typeface="Calibri"/>
                <a:cs typeface="Calibri"/>
                <a:sym typeface="Calibri"/>
              </a:rPr>
              <a:t> </a:t>
            </a:r>
            <a:r>
              <a:rPr lang="es-CL" sz="2400" dirty="0">
                <a:latin typeface="+mj-lt"/>
                <a:ea typeface="Calibri"/>
                <a:cs typeface="Calibri"/>
                <a:sym typeface="Calibri"/>
              </a:rPr>
              <a:t>,</a:t>
            </a:r>
            <a:r>
              <a:rPr lang="es-CL" sz="2400" b="0" i="0" u="none" strike="noStrike" cap="none" dirty="0">
                <a:latin typeface="+mj-lt"/>
                <a:ea typeface="Calibri"/>
                <a:cs typeface="Calibri"/>
                <a:sym typeface="Calibri"/>
              </a:rPr>
              <a:t> </a:t>
            </a:r>
            <a:r>
              <a:rPr lang="es-CL" sz="2400" dirty="0">
                <a:latin typeface="+mj-lt"/>
                <a:ea typeface="Calibri"/>
                <a:cs typeface="Calibri"/>
                <a:sym typeface="Calibri"/>
              </a:rPr>
              <a:t>No cometer más delitos</a:t>
            </a:r>
            <a:endParaRPr sz="2400" b="0" i="0" u="none" strike="noStrike" cap="none" dirty="0">
              <a:latin typeface="+mj-lt"/>
              <a:ea typeface="Calibri"/>
              <a:cs typeface="Calibri"/>
              <a:sym typeface="Calibri"/>
            </a:endParaRPr>
          </a:p>
          <a:p>
            <a:pPr marL="179999" marR="0" lvl="0" indent="-242399" algn="l" rtl="0">
              <a:lnSpc>
                <a:spcPct val="100000"/>
              </a:lnSpc>
              <a:spcBef>
                <a:spcPts val="240"/>
              </a:spcBef>
              <a:spcAft>
                <a:spcPts val="0"/>
              </a:spcAft>
              <a:buSzPts val="2400"/>
              <a:buFont typeface="Calibri"/>
              <a:buChar char="●"/>
            </a:pPr>
            <a:r>
              <a:rPr lang="es-CL" sz="2400" dirty="0">
                <a:latin typeface="+mj-lt"/>
                <a:ea typeface="Calibri"/>
                <a:cs typeface="Calibri"/>
                <a:sym typeface="Calibri"/>
              </a:rPr>
              <a:t>Dar continuidad a sus estudios y realizar trabajos de forma esporádica</a:t>
            </a:r>
            <a:endParaRPr sz="2400" dirty="0">
              <a:latin typeface="+mj-lt"/>
              <a:ea typeface="Calibri"/>
              <a:cs typeface="Calibri"/>
              <a:sym typeface="Calibri"/>
            </a:endParaRPr>
          </a:p>
          <a:p>
            <a:pPr marL="179999" marR="0" lvl="0" indent="-242399" algn="l" rtl="0">
              <a:lnSpc>
                <a:spcPct val="100000"/>
              </a:lnSpc>
              <a:spcBef>
                <a:spcPts val="0"/>
              </a:spcBef>
              <a:spcAft>
                <a:spcPts val="0"/>
              </a:spcAft>
              <a:buSzPts val="2400"/>
              <a:buFont typeface="Calibri"/>
              <a:buChar char="●"/>
            </a:pPr>
            <a:r>
              <a:rPr lang="es-CL" sz="2400" b="0" i="0" u="none" strike="noStrike" cap="none" dirty="0">
                <a:latin typeface="+mj-lt"/>
                <a:ea typeface="Calibri"/>
                <a:cs typeface="Calibri"/>
                <a:sym typeface="Calibri"/>
              </a:rPr>
              <a:t>  </a:t>
            </a:r>
            <a:r>
              <a:rPr lang="es-CL" sz="2400" dirty="0">
                <a:latin typeface="+mj-lt"/>
                <a:ea typeface="Calibri"/>
                <a:cs typeface="Calibri"/>
                <a:sym typeface="Calibri"/>
              </a:rPr>
              <a:t>Mantenerse con domicilio estable, con un espacio adecuado para él (su pieza, entre otros)</a:t>
            </a:r>
            <a:endParaRPr sz="2400" dirty="0">
              <a:latin typeface="+mj-lt"/>
              <a:ea typeface="Calibri"/>
              <a:cs typeface="Calibri"/>
              <a:sym typeface="Calibri"/>
            </a:endParaRPr>
          </a:p>
          <a:p>
            <a:pPr marL="179999" marR="0" lvl="0" indent="-242399" algn="l" rtl="0">
              <a:lnSpc>
                <a:spcPct val="100000"/>
              </a:lnSpc>
              <a:spcBef>
                <a:spcPts val="0"/>
              </a:spcBef>
              <a:spcAft>
                <a:spcPts val="0"/>
              </a:spcAft>
              <a:buClr>
                <a:schemeClr val="dk1"/>
              </a:buClr>
              <a:buSzPts val="2400"/>
              <a:buFont typeface="Calibri"/>
              <a:buChar char="●"/>
            </a:pPr>
            <a:r>
              <a:rPr lang="es-CL" sz="2400" dirty="0">
                <a:latin typeface="+mj-lt"/>
                <a:ea typeface="Calibri"/>
                <a:cs typeface="Calibri"/>
                <a:sym typeface="Calibri"/>
              </a:rPr>
              <a:t>Integración y apoyo familiar </a:t>
            </a:r>
            <a:endParaRPr sz="2400" dirty="0">
              <a:latin typeface="+mj-lt"/>
              <a:ea typeface="Calibri"/>
              <a:cs typeface="Calibri"/>
              <a:sym typeface="Calibri"/>
            </a:endParaRPr>
          </a:p>
          <a:p>
            <a:pPr marL="0" marR="0" lvl="0" indent="0" algn="l" rtl="0">
              <a:lnSpc>
                <a:spcPct val="100000"/>
              </a:lnSpc>
              <a:spcBef>
                <a:spcPts val="240"/>
              </a:spcBef>
              <a:spcAft>
                <a:spcPts val="0"/>
              </a:spcAft>
              <a:buClr>
                <a:schemeClr val="dk1"/>
              </a:buClr>
              <a:buSzPts val="1200"/>
              <a:buFont typeface="Calibri"/>
              <a:buNone/>
            </a:pPr>
            <a:r>
              <a:rPr lang="es-CL" sz="2400" b="0" i="0" u="none" strike="noStrike" cap="none" dirty="0">
                <a:solidFill>
                  <a:srgbClr val="FF0000"/>
                </a:solidFill>
                <a:latin typeface="+mj-lt"/>
                <a:ea typeface="Calibri"/>
                <a:cs typeface="Calibri"/>
                <a:sym typeface="Calibri"/>
              </a:rPr>
              <a:t/>
            </a:r>
            <a:br>
              <a:rPr lang="es-CL" sz="2400" b="0" i="0" u="none" strike="noStrike" cap="none" dirty="0">
                <a:solidFill>
                  <a:srgbClr val="FF0000"/>
                </a:solidFill>
                <a:latin typeface="+mj-lt"/>
                <a:ea typeface="Calibri"/>
                <a:cs typeface="Calibri"/>
                <a:sym typeface="Calibri"/>
              </a:rPr>
            </a:br>
            <a:r>
              <a:rPr lang="es-CL" sz="1000" b="0" i="0" u="none" strike="noStrike" cap="none" dirty="0">
                <a:solidFill>
                  <a:srgbClr val="FF0000"/>
                </a:solidFill>
                <a:latin typeface="+mj-lt"/>
                <a:ea typeface="Calibri"/>
                <a:cs typeface="Calibri"/>
                <a:sym typeface="Calibri"/>
              </a:rPr>
              <a:t/>
            </a:r>
            <a:br>
              <a:rPr lang="es-CL" sz="1000" b="0" i="0" u="none" strike="noStrike" cap="none" dirty="0">
                <a:solidFill>
                  <a:srgbClr val="FF0000"/>
                </a:solidFill>
                <a:latin typeface="+mj-lt"/>
                <a:ea typeface="Calibri"/>
                <a:cs typeface="Calibri"/>
                <a:sym typeface="Calibri"/>
              </a:rPr>
            </a:br>
            <a:r>
              <a:rPr lang="es-CL" sz="1000" b="0" i="0" u="none" strike="noStrike" cap="none" dirty="0">
                <a:solidFill>
                  <a:srgbClr val="FF0000"/>
                </a:solidFill>
                <a:latin typeface="+mj-lt"/>
                <a:ea typeface="Calibri"/>
                <a:cs typeface="Calibri"/>
                <a:sym typeface="Calibri"/>
              </a:rPr>
              <a:t/>
            </a:r>
            <a:br>
              <a:rPr lang="es-CL" sz="1000" b="0" i="0" u="none" strike="noStrike" cap="none" dirty="0">
                <a:solidFill>
                  <a:srgbClr val="FF0000"/>
                </a:solidFill>
                <a:latin typeface="+mj-lt"/>
                <a:ea typeface="Calibri"/>
                <a:cs typeface="Calibri"/>
                <a:sym typeface="Calibri"/>
              </a:rPr>
            </a:br>
            <a:endParaRPr sz="1000" b="0" i="0" u="none" strike="noStrike" cap="none" dirty="0">
              <a:solidFill>
                <a:srgbClr val="FF0000"/>
              </a:solidFill>
              <a:latin typeface="+mj-lt"/>
              <a:ea typeface="Calibri"/>
              <a:cs typeface="Calibri"/>
              <a:sym typeface="Calibri"/>
            </a:endParaRPr>
          </a:p>
        </p:txBody>
      </p:sp>
      <p:sp>
        <p:nvSpPr>
          <p:cNvPr id="242" name="Google Shape;242;p25"/>
          <p:cNvSpPr txBox="1"/>
          <p:nvPr/>
        </p:nvSpPr>
        <p:spPr>
          <a:xfrm>
            <a:off x="2567350" y="4297675"/>
            <a:ext cx="8716500" cy="2461200"/>
          </a:xfrm>
          <a:prstGeom prst="rect">
            <a:avLst/>
          </a:prstGeom>
          <a:solidFill>
            <a:srgbClr val="C9DAF8"/>
          </a:solidFill>
          <a:ln>
            <a:noFill/>
          </a:ln>
        </p:spPr>
        <p:txBody>
          <a:bodyPr spcFirstLastPara="1" wrap="square" lIns="91425" tIns="91425" rIns="91425" bIns="91425" anchor="ctr" anchorCtr="0">
            <a:noAutofit/>
          </a:bodyPr>
          <a:lstStyle/>
          <a:p>
            <a:pPr marL="0" marR="0" lvl="0" indent="0" algn="just" rtl="0">
              <a:lnSpc>
                <a:spcPct val="115000"/>
              </a:lnSpc>
              <a:spcBef>
                <a:spcPts val="0"/>
              </a:spcBef>
              <a:spcAft>
                <a:spcPts val="0"/>
              </a:spcAft>
              <a:buNone/>
            </a:pPr>
            <a:endParaRPr sz="1100" b="1" dirty="0">
              <a:latin typeface="+mj-lt"/>
              <a:ea typeface="Calibri"/>
              <a:cs typeface="Calibri"/>
              <a:sym typeface="Calibri"/>
            </a:endParaRPr>
          </a:p>
          <a:p>
            <a:pPr marL="0" marR="0" lvl="0" indent="0" algn="just" rtl="0">
              <a:lnSpc>
                <a:spcPct val="115000"/>
              </a:lnSpc>
              <a:spcBef>
                <a:spcPts val="0"/>
              </a:spcBef>
              <a:spcAft>
                <a:spcPts val="0"/>
              </a:spcAft>
              <a:buNone/>
            </a:pPr>
            <a:endParaRPr sz="1200" dirty="0">
              <a:solidFill>
                <a:schemeClr val="dk1"/>
              </a:solidFill>
              <a:latin typeface="+mj-lt"/>
              <a:ea typeface="Calibri"/>
              <a:cs typeface="Calibri"/>
              <a:sym typeface="Calibri"/>
            </a:endParaRPr>
          </a:p>
          <a:p>
            <a:pPr marL="0" marR="0" lvl="0" indent="0" algn="just" rtl="0">
              <a:lnSpc>
                <a:spcPct val="115000"/>
              </a:lnSpc>
              <a:spcBef>
                <a:spcPts val="0"/>
              </a:spcBef>
              <a:spcAft>
                <a:spcPts val="0"/>
              </a:spcAft>
              <a:buNone/>
            </a:pPr>
            <a:endParaRPr sz="1200" dirty="0">
              <a:solidFill>
                <a:schemeClr val="dk1"/>
              </a:solidFill>
              <a:latin typeface="+mj-lt"/>
              <a:ea typeface="Calibri"/>
              <a:cs typeface="Calibri"/>
              <a:sym typeface="Calibri"/>
            </a:endParaRPr>
          </a:p>
          <a:p>
            <a:pPr marL="0" marR="0" lvl="0" indent="0" algn="just" rtl="0">
              <a:lnSpc>
                <a:spcPct val="115000"/>
              </a:lnSpc>
              <a:spcBef>
                <a:spcPts val="0"/>
              </a:spcBef>
              <a:spcAft>
                <a:spcPts val="0"/>
              </a:spcAft>
              <a:buNone/>
            </a:pPr>
            <a:endParaRPr sz="1200" dirty="0">
              <a:solidFill>
                <a:schemeClr val="dk1"/>
              </a:solidFill>
              <a:latin typeface="+mj-lt"/>
              <a:ea typeface="Calibri"/>
              <a:cs typeface="Calibri"/>
              <a:sym typeface="Calibri"/>
            </a:endParaRPr>
          </a:p>
          <a:p>
            <a:pPr marL="0" marR="0" lvl="0" indent="0" algn="just" rtl="0">
              <a:lnSpc>
                <a:spcPct val="115000"/>
              </a:lnSpc>
              <a:spcBef>
                <a:spcPts val="0"/>
              </a:spcBef>
              <a:spcAft>
                <a:spcPts val="0"/>
              </a:spcAft>
              <a:buNone/>
            </a:pPr>
            <a:endParaRPr sz="1200" dirty="0">
              <a:solidFill>
                <a:schemeClr val="dk1"/>
              </a:solidFill>
              <a:latin typeface="+mj-lt"/>
              <a:ea typeface="Calibri"/>
              <a:cs typeface="Calibri"/>
              <a:sym typeface="Calibri"/>
            </a:endParaRPr>
          </a:p>
          <a:p>
            <a:pPr marL="0" marR="0" lvl="0" indent="0" algn="just" rtl="0">
              <a:lnSpc>
                <a:spcPct val="115000"/>
              </a:lnSpc>
              <a:spcBef>
                <a:spcPts val="0"/>
              </a:spcBef>
              <a:spcAft>
                <a:spcPts val="0"/>
              </a:spcAft>
              <a:buNone/>
            </a:pPr>
            <a:r>
              <a:rPr lang="es-CL" sz="2400" dirty="0">
                <a:solidFill>
                  <a:schemeClr val="dk1"/>
                </a:solidFill>
                <a:latin typeface="+mj-lt"/>
                <a:ea typeface="Calibri"/>
                <a:cs typeface="Calibri"/>
                <a:sym typeface="Calibri"/>
              </a:rPr>
              <a:t>Subir su autoestima, </a:t>
            </a:r>
            <a:r>
              <a:rPr lang="es-CL" sz="2400" dirty="0" err="1">
                <a:solidFill>
                  <a:schemeClr val="dk1"/>
                </a:solidFill>
                <a:latin typeface="+mj-lt"/>
                <a:ea typeface="Calibri"/>
                <a:cs typeface="Calibri"/>
                <a:sym typeface="Calibri"/>
              </a:rPr>
              <a:t>autoconcepto</a:t>
            </a:r>
            <a:r>
              <a:rPr lang="es-CL" sz="2400" dirty="0">
                <a:solidFill>
                  <a:schemeClr val="dk1"/>
                </a:solidFill>
                <a:latin typeface="+mj-lt"/>
                <a:ea typeface="Calibri"/>
                <a:cs typeface="Calibri"/>
                <a:sym typeface="Calibri"/>
              </a:rPr>
              <a:t>-Problematización del consumo de sustancias-Desarrollar su autonomía, -Mantenerse escolarizado -Incentivar su participación talleres y actividades formativas y recreacionales-Mantenerse en contexto protegido-Retomar su terapias y tratamiento con fonoaudiólogo-</a:t>
            </a:r>
            <a:r>
              <a:rPr lang="es-CL" sz="2400" dirty="0">
                <a:latin typeface="+mj-lt"/>
                <a:ea typeface="Calibri"/>
                <a:cs typeface="Calibri"/>
                <a:sym typeface="Calibri"/>
              </a:rPr>
              <a:t>Desvincular de grupos de pares inadecuados</a:t>
            </a:r>
            <a:endParaRPr sz="2400" dirty="0">
              <a:latin typeface="+mj-lt"/>
              <a:ea typeface="Calibri"/>
              <a:cs typeface="Calibri"/>
              <a:sym typeface="Calibri"/>
            </a:endParaRPr>
          </a:p>
          <a:p>
            <a:pPr marL="0" lvl="0" indent="0" algn="l" rtl="0">
              <a:lnSpc>
                <a:spcPct val="150000"/>
              </a:lnSpc>
              <a:spcBef>
                <a:spcPts val="0"/>
              </a:spcBef>
              <a:spcAft>
                <a:spcPts val="0"/>
              </a:spcAft>
              <a:buNone/>
            </a:pPr>
            <a:endParaRPr sz="1200" dirty="0">
              <a:latin typeface="+mj-lt"/>
              <a:ea typeface="Calibri"/>
              <a:cs typeface="Calibri"/>
              <a:sym typeface="Calibri"/>
            </a:endParaRPr>
          </a:p>
          <a:p>
            <a:pPr marL="0" marR="0" lvl="0" indent="0" algn="just" rtl="0">
              <a:lnSpc>
                <a:spcPct val="115000"/>
              </a:lnSpc>
              <a:spcBef>
                <a:spcPts val="0"/>
              </a:spcBef>
              <a:spcAft>
                <a:spcPts val="0"/>
              </a:spcAft>
              <a:buNone/>
            </a:pPr>
            <a:endParaRPr sz="1200" dirty="0">
              <a:solidFill>
                <a:schemeClr val="dk1"/>
              </a:solidFill>
              <a:latin typeface="+mj-lt"/>
              <a:ea typeface="Calibri"/>
              <a:cs typeface="Calibri"/>
              <a:sym typeface="Calibri"/>
            </a:endParaRPr>
          </a:p>
          <a:p>
            <a:pPr marL="0" marR="0" lvl="0" indent="0" algn="just" rtl="0">
              <a:lnSpc>
                <a:spcPct val="115000"/>
              </a:lnSpc>
              <a:spcBef>
                <a:spcPts val="0"/>
              </a:spcBef>
              <a:spcAft>
                <a:spcPts val="0"/>
              </a:spcAft>
              <a:buNone/>
            </a:pPr>
            <a:endParaRPr sz="1200" b="1" dirty="0">
              <a:solidFill>
                <a:srgbClr val="FF0000"/>
              </a:solidFill>
              <a:latin typeface="+mj-lt"/>
              <a:ea typeface="Calibri"/>
              <a:cs typeface="Calibri"/>
              <a:sym typeface="Calibri"/>
            </a:endParaRPr>
          </a:p>
        </p:txBody>
      </p:sp>
      <p:sp>
        <p:nvSpPr>
          <p:cNvPr id="243" name="Google Shape;243;p25"/>
          <p:cNvSpPr txBox="1"/>
          <p:nvPr/>
        </p:nvSpPr>
        <p:spPr>
          <a:xfrm rot="581" flipH="1">
            <a:off x="768175" y="4113347"/>
            <a:ext cx="1775400" cy="2744400"/>
          </a:xfrm>
          <a:prstGeom prst="rect">
            <a:avLst/>
          </a:prstGeom>
          <a:solidFill>
            <a:srgbClr val="558ED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2"/>
              </a:buClr>
              <a:buSzPts val="1050"/>
              <a:buFont typeface="Calibri"/>
              <a:buNone/>
            </a:pPr>
            <a:r>
              <a:rPr lang="es-CL" sz="2400" b="1">
                <a:latin typeface="+mj-lt"/>
                <a:ea typeface="Calibri"/>
                <a:cs typeface="Calibri"/>
                <a:sym typeface="Calibri"/>
              </a:rPr>
              <a:t>Necesidades de desarrollo </a:t>
            </a:r>
            <a:endParaRPr sz="2400" b="1" i="0" u="none" strike="noStrike" cap="none">
              <a:latin typeface="+mj-lt"/>
              <a:ea typeface="Calibri"/>
              <a:cs typeface="Calibri"/>
              <a:sym typeface="Calibri"/>
            </a:endParaRPr>
          </a:p>
        </p:txBody>
      </p:sp>
    </p:spTree>
    <p:extLst>
      <p:ext uri="{BB962C8B-B14F-4D97-AF65-F5344CB8AC3E}">
        <p14:creationId xmlns:p14="http://schemas.microsoft.com/office/powerpoint/2010/main" val="12141370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26"/>
          <p:cNvSpPr txBox="1">
            <a:spLocks noGrp="1"/>
          </p:cNvSpPr>
          <p:nvPr>
            <p:ph type="title"/>
          </p:nvPr>
        </p:nvSpPr>
        <p:spPr>
          <a:xfrm>
            <a:off x="2209800" y="609600"/>
            <a:ext cx="7614138" cy="65649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000099"/>
              </a:buClr>
              <a:buSzPts val="3200"/>
              <a:buFont typeface="Arimo"/>
              <a:buNone/>
            </a:pPr>
            <a:r>
              <a:rPr lang="es-CL" sz="3200" dirty="0">
                <a:solidFill>
                  <a:srgbClr val="0070C0"/>
                </a:solidFill>
                <a:ea typeface="Arimo"/>
                <a:cs typeface="Arimo"/>
                <a:sym typeface="Arimo"/>
              </a:rPr>
              <a:t>Aspectos  de Salud Mental Relevantes</a:t>
            </a:r>
            <a:endParaRPr sz="4000" dirty="0">
              <a:solidFill>
                <a:srgbClr val="0070C0"/>
              </a:solidFill>
              <a:ea typeface="Century Gothic"/>
              <a:cs typeface="Century Gothic"/>
              <a:sym typeface="Century Gothic"/>
            </a:endParaRPr>
          </a:p>
        </p:txBody>
      </p:sp>
      <p:sp>
        <p:nvSpPr>
          <p:cNvPr id="250" name="Google Shape;250;p26"/>
          <p:cNvSpPr txBox="1">
            <a:spLocks noGrp="1"/>
          </p:cNvSpPr>
          <p:nvPr>
            <p:ph type="body" idx="1"/>
          </p:nvPr>
        </p:nvSpPr>
        <p:spPr>
          <a:xfrm>
            <a:off x="493950" y="1266100"/>
            <a:ext cx="11204100" cy="5386500"/>
          </a:xfrm>
          <a:prstGeom prst="rect">
            <a:avLst/>
          </a:prstGeom>
          <a:noFill/>
          <a:ln>
            <a:noFill/>
          </a:ln>
        </p:spPr>
        <p:txBody>
          <a:bodyPr spcFirstLastPara="1" wrap="square" lIns="91425" tIns="45700" rIns="91425" bIns="45700" anchor="t" anchorCtr="0">
            <a:noAutofit/>
          </a:bodyPr>
          <a:lstStyle/>
          <a:p>
            <a:pPr marL="0" lvl="0" indent="0" algn="just" rtl="0">
              <a:lnSpc>
                <a:spcPct val="150000"/>
              </a:lnSpc>
              <a:spcBef>
                <a:spcPts val="0"/>
              </a:spcBef>
              <a:spcAft>
                <a:spcPts val="0"/>
              </a:spcAft>
              <a:buSzPts val="1800"/>
              <a:buNone/>
            </a:pPr>
            <a:r>
              <a:rPr lang="es-CL" sz="1200" u="sng" dirty="0">
                <a:solidFill>
                  <a:srgbClr val="000000"/>
                </a:solidFill>
                <a:latin typeface="+mj-lt"/>
                <a:ea typeface="Calibri"/>
                <a:cs typeface="Calibri"/>
                <a:sym typeface="Calibri"/>
              </a:rPr>
              <a:t>1 Exploración de la conducta suicida:</a:t>
            </a:r>
            <a:endParaRPr sz="1200" u="sng" dirty="0">
              <a:solidFill>
                <a:srgbClr val="000000"/>
              </a:solidFill>
              <a:latin typeface="+mj-lt"/>
              <a:ea typeface="Calibri"/>
              <a:cs typeface="Calibri"/>
              <a:sym typeface="Calibri"/>
            </a:endParaRPr>
          </a:p>
          <a:p>
            <a:pPr marL="0" lvl="0" indent="0" algn="just" rtl="0">
              <a:lnSpc>
                <a:spcPct val="150000"/>
              </a:lnSpc>
              <a:spcBef>
                <a:spcPts val="0"/>
              </a:spcBef>
              <a:spcAft>
                <a:spcPts val="0"/>
              </a:spcAft>
              <a:buSzPts val="1800"/>
              <a:buNone/>
            </a:pPr>
            <a:r>
              <a:rPr lang="es-CL" sz="1200" dirty="0">
                <a:solidFill>
                  <a:srgbClr val="000000"/>
                </a:solidFill>
                <a:latin typeface="+mj-lt"/>
                <a:ea typeface="Calibri"/>
                <a:cs typeface="Calibri"/>
                <a:sym typeface="Calibri"/>
              </a:rPr>
              <a:t> Juan presenta un espectro de conductas e indicadores que incluyen ideación suicida sin planificación y conductas </a:t>
            </a:r>
            <a:r>
              <a:rPr lang="es-CL" sz="1200" dirty="0" err="1">
                <a:solidFill>
                  <a:srgbClr val="000000"/>
                </a:solidFill>
                <a:latin typeface="+mj-lt"/>
                <a:ea typeface="Calibri"/>
                <a:cs typeface="Calibri"/>
                <a:sym typeface="Calibri"/>
              </a:rPr>
              <a:t>autolesivas</a:t>
            </a:r>
            <a:r>
              <a:rPr lang="es-CL" sz="1200" dirty="0">
                <a:solidFill>
                  <a:srgbClr val="000000"/>
                </a:solidFill>
                <a:latin typeface="+mj-lt"/>
                <a:ea typeface="Calibri"/>
                <a:cs typeface="Calibri"/>
                <a:sym typeface="Calibri"/>
              </a:rPr>
              <a:t> (sin intencionalidad </a:t>
            </a:r>
            <a:r>
              <a:rPr lang="es-CL" sz="1200" dirty="0" err="1">
                <a:solidFill>
                  <a:srgbClr val="000000"/>
                </a:solidFill>
                <a:latin typeface="+mj-lt"/>
                <a:ea typeface="Calibri"/>
                <a:cs typeface="Calibri"/>
                <a:sym typeface="Calibri"/>
              </a:rPr>
              <a:t>autolítica</a:t>
            </a:r>
            <a:r>
              <a:rPr lang="es-CL" sz="1200" dirty="0">
                <a:solidFill>
                  <a:srgbClr val="000000"/>
                </a:solidFill>
                <a:latin typeface="+mj-lt"/>
                <a:ea typeface="Calibri"/>
                <a:cs typeface="Calibri"/>
                <a:sym typeface="Calibri"/>
              </a:rPr>
              <a:t>, en remisión). Si bien actualmente se aprecia estable, durante episodios de crisis es posible identificar que dichas crisis se agudizan ante la percepción de abandono o soledad respecto de sus figuras vinculares significativas, como también ante eventos de conflicto respecto de su figura materna.</a:t>
            </a:r>
            <a:endParaRPr sz="1200" dirty="0">
              <a:solidFill>
                <a:srgbClr val="000000"/>
              </a:solidFill>
              <a:latin typeface="+mj-lt"/>
              <a:ea typeface="Calibri"/>
              <a:cs typeface="Calibri"/>
              <a:sym typeface="Calibri"/>
            </a:endParaRPr>
          </a:p>
          <a:p>
            <a:pPr marL="0" lvl="0" indent="457200" algn="just" rtl="0">
              <a:lnSpc>
                <a:spcPct val="150000"/>
              </a:lnSpc>
              <a:spcBef>
                <a:spcPts val="0"/>
              </a:spcBef>
              <a:spcAft>
                <a:spcPts val="0"/>
              </a:spcAft>
              <a:buSzPts val="1800"/>
              <a:buNone/>
            </a:pPr>
            <a:r>
              <a:rPr lang="es-CL" sz="1200" b="1" dirty="0">
                <a:solidFill>
                  <a:srgbClr val="000000"/>
                </a:solidFill>
                <a:latin typeface="+mj-lt"/>
                <a:ea typeface="Calibri"/>
                <a:cs typeface="Calibri"/>
                <a:sym typeface="Calibri"/>
              </a:rPr>
              <a:t>Factores de riesgo</a:t>
            </a:r>
            <a:r>
              <a:rPr lang="es-CL" sz="1200" dirty="0">
                <a:solidFill>
                  <a:srgbClr val="000000"/>
                </a:solidFill>
                <a:latin typeface="+mj-lt"/>
                <a:ea typeface="Calibri"/>
                <a:cs typeface="Calibri"/>
                <a:sym typeface="Calibri"/>
              </a:rPr>
              <a:t>: Sintomatología depresiva (remitida), intento de suicidio previo, edad adolescente, sexo masculino, factores psicológicos (rigidez cognitiva, CI bajo la media), víctima de maltrato y negligencia en la infancia, acoso por parte de pares por dificultad en articulación del habla.</a:t>
            </a:r>
            <a:endParaRPr sz="1200" dirty="0">
              <a:solidFill>
                <a:srgbClr val="000000"/>
              </a:solidFill>
              <a:latin typeface="+mj-lt"/>
              <a:ea typeface="Calibri"/>
              <a:cs typeface="Calibri"/>
              <a:sym typeface="Calibri"/>
            </a:endParaRPr>
          </a:p>
          <a:p>
            <a:pPr marL="0" lvl="0" indent="457200" algn="just" rtl="0">
              <a:lnSpc>
                <a:spcPct val="150000"/>
              </a:lnSpc>
              <a:spcBef>
                <a:spcPts val="0"/>
              </a:spcBef>
              <a:spcAft>
                <a:spcPts val="0"/>
              </a:spcAft>
              <a:buSzPts val="1800"/>
              <a:buNone/>
            </a:pPr>
            <a:r>
              <a:rPr lang="es-CL" sz="1200" b="1" dirty="0">
                <a:solidFill>
                  <a:srgbClr val="000000"/>
                </a:solidFill>
                <a:latin typeface="+mj-lt"/>
                <a:ea typeface="Calibri"/>
                <a:cs typeface="Calibri"/>
                <a:sym typeface="Calibri"/>
              </a:rPr>
              <a:t>Factores protectores</a:t>
            </a:r>
            <a:r>
              <a:rPr lang="es-CL" sz="1200" dirty="0">
                <a:solidFill>
                  <a:srgbClr val="000000"/>
                </a:solidFill>
                <a:latin typeface="+mj-lt"/>
                <a:ea typeface="Calibri"/>
                <a:cs typeface="Calibri"/>
                <a:sym typeface="Calibri"/>
              </a:rPr>
              <a:t>: Percepción de apoyo de familia extensa y abuela paterna, estabilidad en la relación con figura materna, relación de pololeo, adherencia a Programas PIE, PAI y RPA. </a:t>
            </a:r>
            <a:endParaRPr sz="1200" dirty="0">
              <a:solidFill>
                <a:srgbClr val="000000"/>
              </a:solidFill>
              <a:latin typeface="+mj-lt"/>
              <a:ea typeface="Calibri"/>
              <a:cs typeface="Calibri"/>
              <a:sym typeface="Calibri"/>
            </a:endParaRPr>
          </a:p>
          <a:p>
            <a:pPr marL="0" lvl="0" indent="0" algn="just" rtl="0">
              <a:lnSpc>
                <a:spcPct val="150000"/>
              </a:lnSpc>
              <a:spcBef>
                <a:spcPts val="0"/>
              </a:spcBef>
              <a:spcAft>
                <a:spcPts val="0"/>
              </a:spcAft>
              <a:buSzPts val="1800"/>
              <a:buNone/>
            </a:pPr>
            <a:r>
              <a:rPr lang="es-CL" sz="1200" u="sng" dirty="0">
                <a:solidFill>
                  <a:srgbClr val="000000"/>
                </a:solidFill>
                <a:latin typeface="+mj-lt"/>
                <a:ea typeface="Calibri"/>
                <a:cs typeface="Calibri"/>
                <a:sym typeface="Calibri"/>
              </a:rPr>
              <a:t>2. Consumo de sustancias:</a:t>
            </a:r>
            <a:endParaRPr sz="1200" u="sng" dirty="0">
              <a:solidFill>
                <a:srgbClr val="000000"/>
              </a:solidFill>
              <a:latin typeface="+mj-lt"/>
              <a:ea typeface="Calibri"/>
              <a:cs typeface="Calibri"/>
              <a:sym typeface="Calibri"/>
            </a:endParaRPr>
          </a:p>
          <a:p>
            <a:pPr marL="0" lvl="0" indent="0" algn="just" rtl="0">
              <a:lnSpc>
                <a:spcPct val="150000"/>
              </a:lnSpc>
              <a:spcBef>
                <a:spcPts val="0"/>
              </a:spcBef>
              <a:spcAft>
                <a:spcPts val="0"/>
              </a:spcAft>
              <a:buSzPts val="1800"/>
              <a:buNone/>
            </a:pPr>
            <a:r>
              <a:rPr lang="es-CL" sz="1200" dirty="0">
                <a:solidFill>
                  <a:srgbClr val="000000"/>
                </a:solidFill>
                <a:latin typeface="+mj-lt"/>
                <a:ea typeface="Calibri"/>
                <a:cs typeface="Calibri"/>
                <a:sym typeface="Calibri"/>
              </a:rPr>
              <a:t>Juan presenta consumo de marihuana habitual y ocasional de benzodiacepinas (contexto de pares). La intencionalidad del consumo está orientada a disminuir niveles de estrés que se encuentran asociados a su situación actual y eventos de vulneración ocurridos durante su infancia. (Adherencia PAI)</a:t>
            </a:r>
            <a:endParaRPr sz="1200" dirty="0">
              <a:solidFill>
                <a:srgbClr val="000000"/>
              </a:solidFill>
              <a:latin typeface="+mj-lt"/>
              <a:ea typeface="Calibri"/>
              <a:cs typeface="Calibri"/>
              <a:sym typeface="Calibri"/>
            </a:endParaRPr>
          </a:p>
          <a:p>
            <a:pPr marL="0" lvl="0" indent="0" algn="just" rtl="0">
              <a:lnSpc>
                <a:spcPct val="150000"/>
              </a:lnSpc>
              <a:spcBef>
                <a:spcPts val="0"/>
              </a:spcBef>
              <a:spcAft>
                <a:spcPts val="0"/>
              </a:spcAft>
              <a:buSzPts val="1800"/>
              <a:buNone/>
            </a:pPr>
            <a:r>
              <a:rPr lang="es-CL" sz="1200" u="sng" dirty="0">
                <a:solidFill>
                  <a:srgbClr val="000000"/>
                </a:solidFill>
                <a:latin typeface="+mj-lt"/>
                <a:ea typeface="Calibri"/>
                <a:cs typeface="Calibri"/>
                <a:sym typeface="Calibri"/>
              </a:rPr>
              <a:t>3. Impacto en salud mental del historial de vulneración</a:t>
            </a:r>
            <a:r>
              <a:rPr lang="es-CL" sz="1200" dirty="0">
                <a:solidFill>
                  <a:srgbClr val="000000"/>
                </a:solidFill>
                <a:latin typeface="+mj-lt"/>
                <a:ea typeface="Calibri"/>
                <a:cs typeface="Calibri"/>
                <a:sym typeface="Calibri"/>
              </a:rPr>
              <a:t>:</a:t>
            </a:r>
            <a:endParaRPr sz="1200" dirty="0">
              <a:solidFill>
                <a:srgbClr val="000000"/>
              </a:solidFill>
              <a:latin typeface="+mj-lt"/>
              <a:ea typeface="Calibri"/>
              <a:cs typeface="Calibri"/>
              <a:sym typeface="Calibri"/>
            </a:endParaRPr>
          </a:p>
          <a:p>
            <a:pPr marL="0" lvl="0" indent="0" algn="just" rtl="0">
              <a:lnSpc>
                <a:spcPct val="150000"/>
              </a:lnSpc>
              <a:spcBef>
                <a:spcPts val="0"/>
              </a:spcBef>
              <a:spcAft>
                <a:spcPts val="0"/>
              </a:spcAft>
              <a:buSzPts val="1800"/>
              <a:buNone/>
            </a:pPr>
            <a:r>
              <a:rPr lang="es-CL" sz="1200" dirty="0">
                <a:solidFill>
                  <a:srgbClr val="000000"/>
                </a:solidFill>
                <a:latin typeface="+mj-lt"/>
                <a:ea typeface="Calibri"/>
                <a:cs typeface="Calibri"/>
                <a:sym typeface="Calibri"/>
              </a:rPr>
              <a:t>Juan presenta afectación emocional significativa respecto de sus experiencias de vulneración a  temprana edad, principalmente respecto de sus figuras vinculares primarias. Esto, genera que se dificulte el trabajo en contexto terapéutico con el adolescente, quien se aprecia con disminuida tolerancia a la frustración, dificultad para manejar estados de angustia o estrés, y dificultad considerable para identificar y expresar emocion</a:t>
            </a:r>
            <a:r>
              <a:rPr lang="es-CL" sz="1400" dirty="0">
                <a:solidFill>
                  <a:srgbClr val="000000"/>
                </a:solidFill>
                <a:latin typeface="+mj-lt"/>
                <a:ea typeface="Calibri"/>
                <a:cs typeface="Calibri"/>
                <a:sym typeface="Calibri"/>
              </a:rPr>
              <a:t>es.</a:t>
            </a:r>
            <a:endParaRPr sz="1400" dirty="0">
              <a:solidFill>
                <a:srgbClr val="000000"/>
              </a:solidFill>
              <a:latin typeface="+mj-lt"/>
              <a:ea typeface="Calibri"/>
              <a:cs typeface="Calibri"/>
              <a:sym typeface="Calibri"/>
            </a:endParaRPr>
          </a:p>
        </p:txBody>
      </p:sp>
      <p:pic>
        <p:nvPicPr>
          <p:cNvPr id="251" name="Google Shape;251;p26" descr="C:\Users\Odelgado\Downloads\FCN 85 años - PNG.png"/>
          <p:cNvPicPr preferRelativeResize="0"/>
          <p:nvPr/>
        </p:nvPicPr>
        <p:blipFill rotWithShape="1">
          <a:blip r:embed="rId3">
            <a:alphaModFix/>
          </a:blip>
          <a:srcRect/>
          <a:stretch/>
        </p:blipFill>
        <p:spPr>
          <a:xfrm>
            <a:off x="10809063" y="321469"/>
            <a:ext cx="1057275" cy="1308100"/>
          </a:xfrm>
          <a:prstGeom prst="rect">
            <a:avLst/>
          </a:prstGeom>
          <a:noFill/>
          <a:ln>
            <a:noFill/>
          </a:ln>
        </p:spPr>
      </p:pic>
    </p:spTree>
    <p:extLst>
      <p:ext uri="{BB962C8B-B14F-4D97-AF65-F5344CB8AC3E}">
        <p14:creationId xmlns:p14="http://schemas.microsoft.com/office/powerpoint/2010/main" val="20546666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27"/>
          <p:cNvSpPr txBox="1">
            <a:spLocks noGrp="1"/>
          </p:cNvSpPr>
          <p:nvPr>
            <p:ph type="title"/>
          </p:nvPr>
        </p:nvSpPr>
        <p:spPr>
          <a:xfrm>
            <a:off x="2209800" y="609600"/>
            <a:ext cx="7614138" cy="65649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000099"/>
              </a:buClr>
              <a:buSzPts val="3200"/>
              <a:buFont typeface="Arimo"/>
              <a:buNone/>
            </a:pPr>
            <a:r>
              <a:rPr lang="es-CL" sz="3200" dirty="0">
                <a:solidFill>
                  <a:srgbClr val="0070C0"/>
                </a:solidFill>
                <a:latin typeface="+mn-lt"/>
                <a:ea typeface="Arimo"/>
                <a:cs typeface="Arimo"/>
                <a:sym typeface="Arimo"/>
              </a:rPr>
              <a:t>Proceso Intervención</a:t>
            </a:r>
            <a:endParaRPr sz="4000" dirty="0">
              <a:solidFill>
                <a:srgbClr val="0070C0"/>
              </a:solidFill>
              <a:latin typeface="+mn-lt"/>
              <a:ea typeface="Century Gothic"/>
              <a:cs typeface="Century Gothic"/>
              <a:sym typeface="Century Gothic"/>
            </a:endParaRPr>
          </a:p>
        </p:txBody>
      </p:sp>
      <p:sp>
        <p:nvSpPr>
          <p:cNvPr id="258" name="Google Shape;258;p27"/>
          <p:cNvSpPr txBox="1">
            <a:spLocks noGrp="1"/>
          </p:cNvSpPr>
          <p:nvPr>
            <p:ph type="body" idx="1"/>
          </p:nvPr>
        </p:nvSpPr>
        <p:spPr>
          <a:xfrm>
            <a:off x="1056068" y="1844676"/>
            <a:ext cx="8926132" cy="4608513"/>
          </a:xfrm>
          <a:prstGeom prst="rect">
            <a:avLst/>
          </a:prstGeom>
          <a:noFill/>
          <a:ln>
            <a:noFill/>
          </a:ln>
        </p:spPr>
        <p:txBody>
          <a:bodyPr spcFirstLastPara="1" wrap="square" lIns="91425" tIns="45700" rIns="91425" bIns="45700" anchor="t" anchorCtr="0">
            <a:noAutofit/>
          </a:bodyPr>
          <a:lstStyle/>
          <a:p>
            <a:pPr marL="0" lvl="0" indent="0" algn="just" rtl="0">
              <a:lnSpc>
                <a:spcPct val="150000"/>
              </a:lnSpc>
              <a:spcBef>
                <a:spcPts val="0"/>
              </a:spcBef>
              <a:spcAft>
                <a:spcPts val="0"/>
              </a:spcAft>
              <a:buSzPts val="1800"/>
              <a:buNone/>
            </a:pPr>
            <a:endParaRPr sz="1800">
              <a:solidFill>
                <a:srgbClr val="000000"/>
              </a:solidFill>
            </a:endParaRPr>
          </a:p>
          <a:p>
            <a:pPr marL="0" lvl="0" indent="0" algn="just" rtl="0">
              <a:lnSpc>
                <a:spcPct val="150000"/>
              </a:lnSpc>
              <a:spcBef>
                <a:spcPts val="0"/>
              </a:spcBef>
              <a:spcAft>
                <a:spcPts val="0"/>
              </a:spcAft>
              <a:buSzPts val="1800"/>
              <a:buNone/>
            </a:pPr>
            <a:r>
              <a:rPr lang="es-CL" sz="1800">
                <a:solidFill>
                  <a:srgbClr val="000000"/>
                </a:solidFill>
                <a:latin typeface="Calibri"/>
                <a:ea typeface="Calibri"/>
                <a:cs typeface="Calibri"/>
                <a:sym typeface="Calibri"/>
              </a:rPr>
              <a:t> </a:t>
            </a:r>
            <a:endParaRPr sz="1800">
              <a:solidFill>
                <a:srgbClr val="000000"/>
              </a:solidFill>
              <a:latin typeface="Calibri"/>
              <a:ea typeface="Calibri"/>
              <a:cs typeface="Calibri"/>
              <a:sym typeface="Calibri"/>
            </a:endParaRPr>
          </a:p>
        </p:txBody>
      </p:sp>
      <p:pic>
        <p:nvPicPr>
          <p:cNvPr id="259" name="Google Shape;259;p27" descr="C:\Users\Odelgado\Downloads\FCN 85 años - PNG.png"/>
          <p:cNvPicPr preferRelativeResize="0"/>
          <p:nvPr/>
        </p:nvPicPr>
        <p:blipFill rotWithShape="1">
          <a:blip r:embed="rId3">
            <a:alphaModFix/>
          </a:blip>
          <a:srcRect/>
          <a:stretch/>
        </p:blipFill>
        <p:spPr>
          <a:xfrm>
            <a:off x="10809063" y="321469"/>
            <a:ext cx="1057275" cy="1308100"/>
          </a:xfrm>
          <a:prstGeom prst="rect">
            <a:avLst/>
          </a:prstGeom>
          <a:noFill/>
          <a:ln>
            <a:noFill/>
          </a:ln>
        </p:spPr>
      </p:pic>
      <p:sp>
        <p:nvSpPr>
          <p:cNvPr id="260" name="Google Shape;260;p27"/>
          <p:cNvSpPr txBox="1"/>
          <p:nvPr/>
        </p:nvSpPr>
        <p:spPr>
          <a:xfrm>
            <a:off x="1404162" y="2787600"/>
            <a:ext cx="7974300" cy="1224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2060"/>
              </a:buClr>
              <a:buSzPts val="2400"/>
              <a:buFont typeface="Calibri"/>
              <a:buNone/>
            </a:pPr>
            <a:r>
              <a:rPr lang="es-CL" sz="2400" b="1" i="0" u="none" strike="noStrike" cap="none">
                <a:solidFill>
                  <a:srgbClr val="002060"/>
                </a:solidFill>
                <a:latin typeface="Calibri"/>
                <a:ea typeface="Calibri"/>
                <a:cs typeface="Calibri"/>
                <a:sym typeface="Calibri"/>
              </a:rPr>
              <a:t/>
            </a:r>
            <a:br>
              <a:rPr lang="es-CL" sz="2400" b="1" i="0" u="none" strike="noStrike" cap="none">
                <a:solidFill>
                  <a:srgbClr val="002060"/>
                </a:solidFill>
                <a:latin typeface="Calibri"/>
                <a:ea typeface="Calibri"/>
                <a:cs typeface="Calibri"/>
                <a:sym typeface="Calibri"/>
              </a:rPr>
            </a:br>
            <a:r>
              <a:rPr lang="es-CL" sz="2400" b="1" i="0" u="none" strike="noStrike" cap="none">
                <a:solidFill>
                  <a:srgbClr val="002060"/>
                </a:solidFill>
                <a:latin typeface="Calibri"/>
                <a:ea typeface="Calibri"/>
                <a:cs typeface="Calibri"/>
                <a:sym typeface="Calibri"/>
              </a:rPr>
              <a:t/>
            </a:r>
            <a:br>
              <a:rPr lang="es-CL" sz="2400" b="1" i="0" u="none" strike="noStrike" cap="none">
                <a:solidFill>
                  <a:srgbClr val="002060"/>
                </a:solidFill>
                <a:latin typeface="Calibri"/>
                <a:ea typeface="Calibri"/>
                <a:cs typeface="Calibri"/>
                <a:sym typeface="Calibri"/>
              </a:rPr>
            </a:br>
            <a:endParaRPr sz="3600" b="0" i="0" u="none" strike="noStrike" cap="none">
              <a:solidFill>
                <a:srgbClr val="262626"/>
              </a:solidFill>
              <a:latin typeface="Century Gothic"/>
              <a:ea typeface="Century Gothic"/>
              <a:cs typeface="Century Gothic"/>
              <a:sym typeface="Century Gothic"/>
            </a:endParaRPr>
          </a:p>
        </p:txBody>
      </p:sp>
      <p:sp>
        <p:nvSpPr>
          <p:cNvPr id="261" name="Google Shape;261;p27"/>
          <p:cNvSpPr/>
          <p:nvPr/>
        </p:nvSpPr>
        <p:spPr>
          <a:xfrm>
            <a:off x="528800" y="1266100"/>
            <a:ext cx="11220600" cy="53274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CL" sz="2400" i="0" u="none" strike="noStrike" cap="none" dirty="0">
                <a:ea typeface="Calibri"/>
                <a:cs typeface="Calibri"/>
                <a:sym typeface="Calibri"/>
              </a:rPr>
              <a:t>AVANCES VISUALIZADOS:</a:t>
            </a:r>
            <a:endParaRPr sz="2400" dirty="0"/>
          </a:p>
          <a:p>
            <a:pPr marL="0" marR="0" lvl="0" indent="0" algn="just" rtl="0">
              <a:spcBef>
                <a:spcPts val="0"/>
              </a:spcBef>
              <a:spcAft>
                <a:spcPts val="0"/>
              </a:spcAft>
              <a:buNone/>
            </a:pPr>
            <a:r>
              <a:rPr lang="es-CL" sz="2400" i="0" u="sng" strike="noStrike" cap="none" dirty="0" smtClean="0">
                <a:ea typeface="Calibri"/>
                <a:cs typeface="Calibri"/>
                <a:sym typeface="Calibri"/>
              </a:rPr>
              <a:t>Área </a:t>
            </a:r>
            <a:r>
              <a:rPr lang="es-CL" sz="2400" i="0" u="sng" strike="noStrike" cap="none" dirty="0">
                <a:ea typeface="Calibri"/>
                <a:cs typeface="Calibri"/>
                <a:sym typeface="Calibri"/>
              </a:rPr>
              <a:t>Individual</a:t>
            </a:r>
            <a:r>
              <a:rPr lang="es-CL" sz="2400" i="0" u="sng" strike="noStrike" cap="none" dirty="0" smtClean="0">
                <a:ea typeface="Calibri"/>
                <a:cs typeface="Calibri"/>
                <a:sym typeface="Calibri"/>
              </a:rPr>
              <a:t>:</a:t>
            </a:r>
          </a:p>
          <a:p>
            <a:pPr marL="0" marR="0" lvl="0" indent="0" algn="just" rtl="0">
              <a:spcBef>
                <a:spcPts val="0"/>
              </a:spcBef>
              <a:spcAft>
                <a:spcPts val="0"/>
              </a:spcAft>
              <a:buNone/>
            </a:pPr>
            <a:endParaRPr sz="2400" u="sng" dirty="0"/>
          </a:p>
          <a:p>
            <a:pPr marL="0" marR="0" lvl="0" indent="0" algn="just" rtl="0">
              <a:spcBef>
                <a:spcPts val="0"/>
              </a:spcBef>
              <a:spcAft>
                <a:spcPts val="0"/>
              </a:spcAft>
              <a:buNone/>
            </a:pPr>
            <a:r>
              <a:rPr lang="es-CL" sz="2400" dirty="0">
                <a:ea typeface="Calibri"/>
                <a:cs typeface="Calibri"/>
                <a:sym typeface="Calibri"/>
              </a:rPr>
              <a:t>Si bien Juan presenta dificultades significativas para conectarse con su emociones y abordar aspectos relativos a dificultades con sus figuras vinculares primarias, actualmente presenta avances a nivel interventivo respecto de la disposición hacia el equipo, concientización inicial respecto a conductas de riesgo (delictivas, consumo) y a nivel conductual (permanencia junto a abuela, escolarización, menor conducta de calle).</a:t>
            </a:r>
            <a:endParaRPr sz="2400" dirty="0">
              <a:ea typeface="Calibri"/>
              <a:cs typeface="Calibri"/>
              <a:sym typeface="Calibri"/>
            </a:endParaRPr>
          </a:p>
          <a:p>
            <a:pPr marL="0" marR="0" lvl="0" indent="0" algn="just" rtl="0">
              <a:spcBef>
                <a:spcPts val="0"/>
              </a:spcBef>
              <a:spcAft>
                <a:spcPts val="0"/>
              </a:spcAft>
              <a:buNone/>
            </a:pPr>
            <a:r>
              <a:rPr lang="es-CL" sz="2400" dirty="0">
                <a:ea typeface="Calibri"/>
                <a:cs typeface="Calibri"/>
                <a:sym typeface="Calibri"/>
              </a:rPr>
              <a:t>La percepción de apoyo y sentido de pertenencia al grupo familiar cuidador actualmente favorece la estabilidad emocional en el referido. Percibe un grupo familiar disponible para apoyarlo.</a:t>
            </a:r>
            <a:endParaRPr sz="2400" dirty="0">
              <a:ea typeface="Calibri"/>
              <a:cs typeface="Calibri"/>
              <a:sym typeface="Calibri"/>
            </a:endParaRPr>
          </a:p>
          <a:p>
            <a:pPr marL="0" marR="0" lvl="0" indent="0" algn="just" rtl="0">
              <a:spcBef>
                <a:spcPts val="0"/>
              </a:spcBef>
              <a:spcAft>
                <a:spcPts val="0"/>
              </a:spcAft>
              <a:buNone/>
            </a:pPr>
            <a:endParaRPr sz="1600" b="1" i="0" u="none" strike="noStrike" cap="none" dirty="0">
              <a:latin typeface="Calibri"/>
              <a:ea typeface="Calibri"/>
              <a:cs typeface="Calibri"/>
              <a:sym typeface="Calibri"/>
            </a:endParaRPr>
          </a:p>
          <a:p>
            <a:pPr marL="0" marR="0" lvl="0" indent="0" algn="just" rtl="0">
              <a:spcBef>
                <a:spcPts val="0"/>
              </a:spcBef>
              <a:spcAft>
                <a:spcPts val="0"/>
              </a:spcAft>
              <a:buNone/>
            </a:pPr>
            <a:endParaRPr sz="1600" b="1" i="0" u="none" strike="noStrike" cap="none" dirty="0">
              <a:latin typeface="Calibri"/>
              <a:ea typeface="Calibri"/>
              <a:cs typeface="Calibri"/>
              <a:sym typeface="Calibri"/>
            </a:endParaRPr>
          </a:p>
          <a:p>
            <a:pPr marL="0" marR="0" lvl="0" indent="0" algn="just" rtl="0">
              <a:spcBef>
                <a:spcPts val="0"/>
              </a:spcBef>
              <a:spcAft>
                <a:spcPts val="0"/>
              </a:spcAft>
              <a:buNone/>
            </a:pPr>
            <a:endParaRPr sz="1600" b="1" i="0" u="none" strike="noStrike" cap="none" dirty="0">
              <a:latin typeface="Calibri"/>
              <a:ea typeface="Calibri"/>
              <a:cs typeface="Calibri"/>
              <a:sym typeface="Calibri"/>
            </a:endParaRPr>
          </a:p>
          <a:p>
            <a:pPr marL="0" marR="0" lvl="0" indent="0" algn="just" rtl="0">
              <a:spcBef>
                <a:spcPts val="0"/>
              </a:spcBef>
              <a:spcAft>
                <a:spcPts val="0"/>
              </a:spcAft>
              <a:buNone/>
            </a:pPr>
            <a:endParaRPr sz="1600" b="1" i="0" u="none" strike="noStrike" cap="none" dirty="0">
              <a:latin typeface="Calibri"/>
              <a:ea typeface="Calibri"/>
              <a:cs typeface="Calibri"/>
              <a:sym typeface="Calibri"/>
            </a:endParaRPr>
          </a:p>
          <a:p>
            <a:pPr marL="0" marR="0" lvl="0" indent="0" algn="just" rtl="0">
              <a:spcBef>
                <a:spcPts val="0"/>
              </a:spcBef>
              <a:spcAft>
                <a:spcPts val="0"/>
              </a:spcAft>
              <a:buNone/>
            </a:pPr>
            <a:endParaRPr sz="1600" b="1" i="0" u="none" strike="noStrike" cap="none" dirty="0">
              <a:latin typeface="Calibri"/>
              <a:ea typeface="Calibri"/>
              <a:cs typeface="Calibri"/>
              <a:sym typeface="Calibri"/>
            </a:endParaRPr>
          </a:p>
          <a:p>
            <a:pPr marL="0" marR="0" lvl="0" indent="0" algn="just" rtl="0">
              <a:spcBef>
                <a:spcPts val="0"/>
              </a:spcBef>
              <a:spcAft>
                <a:spcPts val="0"/>
              </a:spcAft>
              <a:buNone/>
            </a:pPr>
            <a:endParaRPr sz="1600" b="1" i="0" u="none" strike="noStrike" cap="none" dirty="0">
              <a:latin typeface="Calibri"/>
              <a:ea typeface="Calibri"/>
              <a:cs typeface="Calibri"/>
              <a:sym typeface="Calibri"/>
            </a:endParaRPr>
          </a:p>
          <a:p>
            <a:pPr marL="0" marR="0" lvl="0" indent="0" algn="just" rtl="0">
              <a:spcBef>
                <a:spcPts val="0"/>
              </a:spcBef>
              <a:spcAft>
                <a:spcPts val="0"/>
              </a:spcAft>
              <a:buNone/>
            </a:pPr>
            <a:endParaRPr sz="1600" b="1" i="0" u="none" strike="noStrike" cap="none" dirty="0">
              <a:latin typeface="Calibri"/>
              <a:ea typeface="Calibri"/>
              <a:cs typeface="Calibri"/>
              <a:sym typeface="Calibri"/>
            </a:endParaRPr>
          </a:p>
          <a:p>
            <a:pPr marL="0" marR="0" lvl="0" indent="0" algn="just" rtl="0">
              <a:spcBef>
                <a:spcPts val="0"/>
              </a:spcBef>
              <a:spcAft>
                <a:spcPts val="0"/>
              </a:spcAft>
              <a:buNone/>
            </a:pPr>
            <a:endParaRPr sz="1600" b="1" dirty="0">
              <a:latin typeface="Calibri"/>
              <a:ea typeface="Calibri"/>
              <a:cs typeface="Calibri"/>
              <a:sym typeface="Calibri"/>
            </a:endParaRPr>
          </a:p>
        </p:txBody>
      </p:sp>
    </p:spTree>
    <p:extLst>
      <p:ext uri="{BB962C8B-B14F-4D97-AF65-F5344CB8AC3E}">
        <p14:creationId xmlns:p14="http://schemas.microsoft.com/office/powerpoint/2010/main" val="42829447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28"/>
          <p:cNvSpPr txBox="1">
            <a:spLocks noGrp="1"/>
          </p:cNvSpPr>
          <p:nvPr>
            <p:ph type="title"/>
          </p:nvPr>
        </p:nvSpPr>
        <p:spPr>
          <a:xfrm>
            <a:off x="2209800" y="609600"/>
            <a:ext cx="7614000" cy="6564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000099"/>
              </a:buClr>
              <a:buSzPts val="3200"/>
              <a:buFont typeface="Arimo"/>
              <a:buNone/>
            </a:pPr>
            <a:r>
              <a:rPr lang="es-CL" sz="3200" dirty="0">
                <a:solidFill>
                  <a:srgbClr val="0070C0"/>
                </a:solidFill>
                <a:ea typeface="Arimo"/>
                <a:cs typeface="Arimo"/>
                <a:sym typeface="Arimo"/>
              </a:rPr>
              <a:t>Proceso Intervención</a:t>
            </a:r>
            <a:endParaRPr sz="4000" dirty="0">
              <a:solidFill>
                <a:srgbClr val="0070C0"/>
              </a:solidFill>
              <a:ea typeface="Century Gothic"/>
              <a:cs typeface="Century Gothic"/>
              <a:sym typeface="Century Gothic"/>
            </a:endParaRPr>
          </a:p>
        </p:txBody>
      </p:sp>
      <p:sp>
        <p:nvSpPr>
          <p:cNvPr id="268" name="Google Shape;268;p28"/>
          <p:cNvSpPr txBox="1">
            <a:spLocks noGrp="1"/>
          </p:cNvSpPr>
          <p:nvPr>
            <p:ph type="body" idx="1"/>
          </p:nvPr>
        </p:nvSpPr>
        <p:spPr>
          <a:xfrm>
            <a:off x="1056068" y="1844676"/>
            <a:ext cx="8926200" cy="4608600"/>
          </a:xfrm>
          <a:prstGeom prst="rect">
            <a:avLst/>
          </a:prstGeom>
          <a:noFill/>
          <a:ln>
            <a:noFill/>
          </a:ln>
        </p:spPr>
        <p:txBody>
          <a:bodyPr spcFirstLastPara="1" wrap="square" lIns="91425" tIns="45700" rIns="91425" bIns="45700" anchor="t" anchorCtr="0">
            <a:noAutofit/>
          </a:bodyPr>
          <a:lstStyle/>
          <a:p>
            <a:pPr marL="0" lvl="0" indent="0" algn="just" rtl="0">
              <a:lnSpc>
                <a:spcPct val="150000"/>
              </a:lnSpc>
              <a:spcBef>
                <a:spcPts val="0"/>
              </a:spcBef>
              <a:spcAft>
                <a:spcPts val="0"/>
              </a:spcAft>
              <a:buSzPts val="1800"/>
              <a:buNone/>
            </a:pPr>
            <a:endParaRPr sz="1800">
              <a:solidFill>
                <a:srgbClr val="000000"/>
              </a:solidFill>
            </a:endParaRPr>
          </a:p>
          <a:p>
            <a:pPr marL="0" lvl="0" indent="0" algn="just" rtl="0">
              <a:lnSpc>
                <a:spcPct val="150000"/>
              </a:lnSpc>
              <a:spcBef>
                <a:spcPts val="0"/>
              </a:spcBef>
              <a:spcAft>
                <a:spcPts val="0"/>
              </a:spcAft>
              <a:buSzPts val="1800"/>
              <a:buNone/>
            </a:pPr>
            <a:r>
              <a:rPr lang="es-CL" sz="1800">
                <a:solidFill>
                  <a:srgbClr val="000000"/>
                </a:solidFill>
                <a:latin typeface="Calibri"/>
                <a:ea typeface="Calibri"/>
                <a:cs typeface="Calibri"/>
                <a:sym typeface="Calibri"/>
              </a:rPr>
              <a:t> </a:t>
            </a:r>
            <a:endParaRPr sz="1800">
              <a:solidFill>
                <a:srgbClr val="000000"/>
              </a:solidFill>
              <a:latin typeface="Calibri"/>
              <a:ea typeface="Calibri"/>
              <a:cs typeface="Calibri"/>
              <a:sym typeface="Calibri"/>
            </a:endParaRPr>
          </a:p>
        </p:txBody>
      </p:sp>
      <p:pic>
        <p:nvPicPr>
          <p:cNvPr id="269" name="Google Shape;269;p28" descr="C:\Users\Odelgado\Downloads\FCN 85 años - PNG.png"/>
          <p:cNvPicPr preferRelativeResize="0"/>
          <p:nvPr/>
        </p:nvPicPr>
        <p:blipFill rotWithShape="1">
          <a:blip r:embed="rId3">
            <a:alphaModFix/>
          </a:blip>
          <a:srcRect/>
          <a:stretch/>
        </p:blipFill>
        <p:spPr>
          <a:xfrm>
            <a:off x="10809063" y="321469"/>
            <a:ext cx="1057275" cy="1308100"/>
          </a:xfrm>
          <a:prstGeom prst="rect">
            <a:avLst/>
          </a:prstGeom>
          <a:noFill/>
          <a:ln>
            <a:noFill/>
          </a:ln>
        </p:spPr>
      </p:pic>
      <p:sp>
        <p:nvSpPr>
          <p:cNvPr id="270" name="Google Shape;270;p28"/>
          <p:cNvSpPr txBox="1"/>
          <p:nvPr/>
        </p:nvSpPr>
        <p:spPr>
          <a:xfrm>
            <a:off x="1404162" y="2787600"/>
            <a:ext cx="7974300" cy="1224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2060"/>
              </a:buClr>
              <a:buSzPts val="2400"/>
              <a:buFont typeface="Calibri"/>
              <a:buNone/>
            </a:pPr>
            <a:r>
              <a:rPr lang="es-CL" sz="2400" b="1" i="0" u="none" strike="noStrike" cap="none">
                <a:solidFill>
                  <a:srgbClr val="002060"/>
                </a:solidFill>
                <a:latin typeface="Calibri"/>
                <a:ea typeface="Calibri"/>
                <a:cs typeface="Calibri"/>
                <a:sym typeface="Calibri"/>
              </a:rPr>
              <a:t/>
            </a:r>
            <a:br>
              <a:rPr lang="es-CL" sz="2400" b="1" i="0" u="none" strike="noStrike" cap="none">
                <a:solidFill>
                  <a:srgbClr val="002060"/>
                </a:solidFill>
                <a:latin typeface="Calibri"/>
                <a:ea typeface="Calibri"/>
                <a:cs typeface="Calibri"/>
                <a:sym typeface="Calibri"/>
              </a:rPr>
            </a:br>
            <a:r>
              <a:rPr lang="es-CL" sz="2400" b="1" i="0" u="none" strike="noStrike" cap="none">
                <a:solidFill>
                  <a:srgbClr val="002060"/>
                </a:solidFill>
                <a:latin typeface="Calibri"/>
                <a:ea typeface="Calibri"/>
                <a:cs typeface="Calibri"/>
                <a:sym typeface="Calibri"/>
              </a:rPr>
              <a:t/>
            </a:r>
            <a:br>
              <a:rPr lang="es-CL" sz="2400" b="1" i="0" u="none" strike="noStrike" cap="none">
                <a:solidFill>
                  <a:srgbClr val="002060"/>
                </a:solidFill>
                <a:latin typeface="Calibri"/>
                <a:ea typeface="Calibri"/>
                <a:cs typeface="Calibri"/>
                <a:sym typeface="Calibri"/>
              </a:rPr>
            </a:br>
            <a:endParaRPr sz="3600" b="0" i="0" u="none" strike="noStrike" cap="none">
              <a:solidFill>
                <a:srgbClr val="262626"/>
              </a:solidFill>
              <a:latin typeface="Century Gothic"/>
              <a:ea typeface="Century Gothic"/>
              <a:cs typeface="Century Gothic"/>
              <a:sym typeface="Century Gothic"/>
            </a:endParaRPr>
          </a:p>
        </p:txBody>
      </p:sp>
      <p:sp>
        <p:nvSpPr>
          <p:cNvPr id="271" name="Google Shape;271;p28"/>
          <p:cNvSpPr/>
          <p:nvPr/>
        </p:nvSpPr>
        <p:spPr>
          <a:xfrm>
            <a:off x="528800" y="1266100"/>
            <a:ext cx="11220600" cy="53274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CL" sz="2400" i="0" u="none" strike="noStrike" cap="none" dirty="0">
                <a:ea typeface="Calibri"/>
                <a:cs typeface="Calibri"/>
                <a:sym typeface="Calibri"/>
              </a:rPr>
              <a:t>AVANCES VISUALIZADOS</a:t>
            </a:r>
            <a:r>
              <a:rPr lang="es-CL" sz="2400" i="0" u="none" strike="noStrike" cap="none" dirty="0" smtClean="0">
                <a:ea typeface="Calibri"/>
                <a:cs typeface="Calibri"/>
                <a:sym typeface="Calibri"/>
              </a:rPr>
              <a:t>:</a:t>
            </a:r>
            <a:endParaRPr sz="2400" i="0" u="none" strike="noStrike" cap="none" dirty="0">
              <a:ea typeface="Calibri"/>
              <a:cs typeface="Calibri"/>
              <a:sym typeface="Calibri"/>
            </a:endParaRPr>
          </a:p>
          <a:p>
            <a:pPr marL="0" marR="0" lvl="0" indent="0" algn="just" rtl="0">
              <a:spcBef>
                <a:spcPts val="0"/>
              </a:spcBef>
              <a:spcAft>
                <a:spcPts val="0"/>
              </a:spcAft>
              <a:buNone/>
            </a:pPr>
            <a:r>
              <a:rPr lang="es-CL" sz="2400" u="sng" dirty="0">
                <a:ea typeface="Calibri"/>
                <a:cs typeface="Calibri"/>
                <a:sym typeface="Calibri"/>
              </a:rPr>
              <a:t>Área</a:t>
            </a:r>
            <a:r>
              <a:rPr lang="es-CL" sz="2400" i="0" u="sng" strike="noStrike" cap="none" dirty="0">
                <a:ea typeface="Calibri"/>
                <a:cs typeface="Calibri"/>
                <a:sym typeface="Calibri"/>
              </a:rPr>
              <a:t> Familiar:</a:t>
            </a:r>
            <a:endParaRPr sz="2400" i="0" u="sng" strike="noStrike" cap="none" dirty="0">
              <a:ea typeface="Calibri"/>
              <a:cs typeface="Calibri"/>
              <a:sym typeface="Calibri"/>
            </a:endParaRPr>
          </a:p>
          <a:p>
            <a:pPr marL="76200" marR="0" lvl="0" algn="just" rtl="0">
              <a:spcBef>
                <a:spcPts val="0"/>
              </a:spcBef>
              <a:spcAft>
                <a:spcPts val="0"/>
              </a:spcAft>
              <a:buSzPts val="2400"/>
            </a:pPr>
            <a:endParaRPr lang="es-CL" sz="2400" dirty="0" smtClean="0">
              <a:ea typeface="Calibri"/>
              <a:cs typeface="Calibri"/>
              <a:sym typeface="Calibri"/>
            </a:endParaRPr>
          </a:p>
          <a:p>
            <a:pPr marL="76200" marR="0" lvl="0" algn="just" rtl="0">
              <a:spcBef>
                <a:spcPts val="0"/>
              </a:spcBef>
              <a:spcAft>
                <a:spcPts val="0"/>
              </a:spcAft>
              <a:buSzPts val="2400"/>
            </a:pPr>
            <a:r>
              <a:rPr lang="es-CL" sz="2400" dirty="0" smtClean="0">
                <a:ea typeface="Calibri"/>
                <a:cs typeface="Calibri"/>
                <a:sym typeface="Calibri"/>
              </a:rPr>
              <a:t>Abuela </a:t>
            </a:r>
            <a:r>
              <a:rPr lang="es-CL" sz="2400" dirty="0">
                <a:ea typeface="Calibri"/>
                <a:cs typeface="Calibri"/>
                <a:sym typeface="Calibri"/>
              </a:rPr>
              <a:t>paterna con conductas protectoras respecto de Juan.</a:t>
            </a:r>
            <a:endParaRPr sz="2400" dirty="0">
              <a:ea typeface="Calibri"/>
              <a:cs typeface="Calibri"/>
              <a:sym typeface="Calibri"/>
            </a:endParaRPr>
          </a:p>
          <a:p>
            <a:pPr marL="76200" marR="0" lvl="0" algn="just" rtl="0">
              <a:spcBef>
                <a:spcPts val="0"/>
              </a:spcBef>
              <a:spcAft>
                <a:spcPts val="0"/>
              </a:spcAft>
              <a:buSzPts val="2400"/>
            </a:pPr>
            <a:endParaRPr lang="es-CL" sz="2400" dirty="0" smtClean="0">
              <a:ea typeface="Calibri"/>
              <a:cs typeface="Calibri"/>
              <a:sym typeface="Calibri"/>
            </a:endParaRPr>
          </a:p>
          <a:p>
            <a:pPr marL="76200" marR="0" lvl="0" algn="just" rtl="0">
              <a:spcBef>
                <a:spcPts val="0"/>
              </a:spcBef>
              <a:spcAft>
                <a:spcPts val="0"/>
              </a:spcAft>
              <a:buSzPts val="2400"/>
            </a:pPr>
            <a:r>
              <a:rPr lang="es-CL" sz="2400" dirty="0" smtClean="0">
                <a:ea typeface="Calibri"/>
                <a:cs typeface="Calibri"/>
                <a:sym typeface="Calibri"/>
              </a:rPr>
              <a:t>Primo </a:t>
            </a:r>
            <a:r>
              <a:rPr lang="es-CL" sz="2400" dirty="0">
                <a:ea typeface="Calibri"/>
                <a:cs typeface="Calibri"/>
                <a:sym typeface="Calibri"/>
              </a:rPr>
              <a:t>de Juan pasando tiempo libre con este, lo que ha contribuido en la estabilidad del adolescente.</a:t>
            </a:r>
            <a:endParaRPr sz="2400" dirty="0">
              <a:ea typeface="Calibri"/>
              <a:cs typeface="Calibri"/>
              <a:sym typeface="Calibri"/>
            </a:endParaRPr>
          </a:p>
          <a:p>
            <a:pPr marL="76200" marR="0" lvl="0" algn="just" rtl="0">
              <a:spcBef>
                <a:spcPts val="0"/>
              </a:spcBef>
              <a:spcAft>
                <a:spcPts val="0"/>
              </a:spcAft>
              <a:buSzPts val="2400"/>
            </a:pPr>
            <a:endParaRPr lang="es-CL" sz="2400" dirty="0" smtClean="0">
              <a:ea typeface="Calibri"/>
              <a:cs typeface="Calibri"/>
              <a:sym typeface="Calibri"/>
            </a:endParaRPr>
          </a:p>
          <a:p>
            <a:pPr marL="76200" marR="0" lvl="0" algn="just" rtl="0">
              <a:spcBef>
                <a:spcPts val="0"/>
              </a:spcBef>
              <a:spcAft>
                <a:spcPts val="0"/>
              </a:spcAft>
              <a:buSzPts val="2400"/>
            </a:pPr>
            <a:r>
              <a:rPr lang="es-CL" sz="2400" dirty="0" smtClean="0">
                <a:ea typeface="Calibri"/>
                <a:cs typeface="Calibri"/>
                <a:sym typeface="Calibri"/>
              </a:rPr>
              <a:t>Pareja </a:t>
            </a:r>
            <a:r>
              <a:rPr lang="es-CL" sz="2400" dirty="0">
                <a:ea typeface="Calibri"/>
                <a:cs typeface="Calibri"/>
                <a:sym typeface="Calibri"/>
              </a:rPr>
              <a:t>de doña Carmen presentando mayor participación en pautas de crianza y sistema normativo de Juan.</a:t>
            </a:r>
            <a:endParaRPr sz="2400" dirty="0">
              <a:ea typeface="Calibri"/>
              <a:cs typeface="Calibri"/>
              <a:sym typeface="Calibri"/>
            </a:endParaRPr>
          </a:p>
          <a:p>
            <a:pPr marL="76200" marR="0" lvl="0" algn="just" rtl="0">
              <a:spcBef>
                <a:spcPts val="0"/>
              </a:spcBef>
              <a:spcAft>
                <a:spcPts val="0"/>
              </a:spcAft>
              <a:buSzPts val="2400"/>
            </a:pPr>
            <a:endParaRPr lang="es-CL" sz="2400" dirty="0" smtClean="0">
              <a:ea typeface="Calibri"/>
              <a:cs typeface="Calibri"/>
              <a:sym typeface="Calibri"/>
            </a:endParaRPr>
          </a:p>
          <a:p>
            <a:pPr marL="76200" marR="0" lvl="0" algn="just" rtl="0">
              <a:spcBef>
                <a:spcPts val="0"/>
              </a:spcBef>
              <a:spcAft>
                <a:spcPts val="0"/>
              </a:spcAft>
              <a:buSzPts val="2400"/>
            </a:pPr>
            <a:r>
              <a:rPr lang="es-CL" sz="2400" dirty="0" smtClean="0">
                <a:ea typeface="Calibri"/>
                <a:cs typeface="Calibri"/>
                <a:sym typeface="Calibri"/>
              </a:rPr>
              <a:t>Madre </a:t>
            </a:r>
            <a:r>
              <a:rPr lang="es-CL" sz="2400" dirty="0">
                <a:ea typeface="Calibri"/>
                <a:cs typeface="Calibri"/>
                <a:sym typeface="Calibri"/>
              </a:rPr>
              <a:t>proporciona ayuda económica y ha realizado trabajos de temporada con Juan.</a:t>
            </a:r>
            <a:endParaRPr sz="2400" dirty="0">
              <a:ea typeface="Calibri"/>
              <a:cs typeface="Calibri"/>
              <a:sym typeface="Calibri"/>
            </a:endParaRPr>
          </a:p>
          <a:p>
            <a:pPr marL="76200" marR="0" lvl="0" algn="just" rtl="0">
              <a:spcBef>
                <a:spcPts val="0"/>
              </a:spcBef>
              <a:spcAft>
                <a:spcPts val="0"/>
              </a:spcAft>
              <a:buSzPts val="2400"/>
            </a:pPr>
            <a:r>
              <a:rPr lang="es-CL" sz="2400" dirty="0">
                <a:ea typeface="Calibri"/>
                <a:cs typeface="Calibri"/>
                <a:sym typeface="Calibri"/>
              </a:rPr>
              <a:t>Doña Carmen promueve relación de Juan con la madre cuando esta se encuentra en adecuadas condiciones. (sobria)</a:t>
            </a:r>
            <a:endParaRPr sz="2400" dirty="0">
              <a:ea typeface="Calibri"/>
              <a:cs typeface="Calibri"/>
              <a:sym typeface="Calibri"/>
            </a:endParaRPr>
          </a:p>
          <a:p>
            <a:pPr marL="457200" marR="0" lvl="0" indent="0" algn="just" rtl="0">
              <a:spcBef>
                <a:spcPts val="0"/>
              </a:spcBef>
              <a:spcAft>
                <a:spcPts val="0"/>
              </a:spcAft>
              <a:buNone/>
            </a:pPr>
            <a:endParaRPr sz="2400" dirty="0">
              <a:ea typeface="Calibri"/>
              <a:cs typeface="Calibri"/>
              <a:sym typeface="Calibri"/>
            </a:endParaRPr>
          </a:p>
          <a:p>
            <a:pPr marL="0" marR="0" lvl="0" indent="0" algn="just" rtl="0">
              <a:spcBef>
                <a:spcPts val="0"/>
              </a:spcBef>
              <a:spcAft>
                <a:spcPts val="0"/>
              </a:spcAft>
              <a:buNone/>
            </a:pPr>
            <a:endParaRPr sz="2400" b="1" dirty="0">
              <a:latin typeface="Calibri"/>
              <a:ea typeface="Calibri"/>
              <a:cs typeface="Calibri"/>
              <a:sym typeface="Calibri"/>
            </a:endParaRPr>
          </a:p>
          <a:p>
            <a:pPr marL="0" marR="0" lvl="0" indent="0" algn="just" rtl="0">
              <a:spcBef>
                <a:spcPts val="0"/>
              </a:spcBef>
              <a:spcAft>
                <a:spcPts val="0"/>
              </a:spcAft>
              <a:buNone/>
            </a:pPr>
            <a:endParaRPr sz="1600" b="1" i="0" u="none" strike="noStrike" cap="none" dirty="0">
              <a:latin typeface="Calibri"/>
              <a:ea typeface="Calibri"/>
              <a:cs typeface="Calibri"/>
              <a:sym typeface="Calibri"/>
            </a:endParaRPr>
          </a:p>
          <a:p>
            <a:pPr marL="0" marR="0" lvl="0" indent="0" algn="just" rtl="0">
              <a:spcBef>
                <a:spcPts val="0"/>
              </a:spcBef>
              <a:spcAft>
                <a:spcPts val="0"/>
              </a:spcAft>
              <a:buNone/>
            </a:pPr>
            <a:endParaRPr sz="1600" b="1" i="0" u="none" strike="noStrike" cap="none" dirty="0">
              <a:latin typeface="Calibri"/>
              <a:ea typeface="Calibri"/>
              <a:cs typeface="Calibri"/>
              <a:sym typeface="Calibri"/>
            </a:endParaRPr>
          </a:p>
          <a:p>
            <a:pPr marL="0" marR="0" lvl="0" indent="0" algn="just" rtl="0">
              <a:spcBef>
                <a:spcPts val="0"/>
              </a:spcBef>
              <a:spcAft>
                <a:spcPts val="0"/>
              </a:spcAft>
              <a:buNone/>
            </a:pPr>
            <a:endParaRPr sz="1600" b="1" i="0" u="none" strike="noStrike" cap="none" dirty="0">
              <a:latin typeface="Calibri"/>
              <a:ea typeface="Calibri"/>
              <a:cs typeface="Calibri"/>
              <a:sym typeface="Calibri"/>
            </a:endParaRPr>
          </a:p>
          <a:p>
            <a:pPr marL="0" marR="0" lvl="0" indent="0" algn="just" rtl="0">
              <a:spcBef>
                <a:spcPts val="0"/>
              </a:spcBef>
              <a:spcAft>
                <a:spcPts val="0"/>
              </a:spcAft>
              <a:buNone/>
            </a:pPr>
            <a:endParaRPr sz="1600" b="1" i="0" u="none" strike="noStrike" cap="none" dirty="0">
              <a:latin typeface="Calibri"/>
              <a:ea typeface="Calibri"/>
              <a:cs typeface="Calibri"/>
              <a:sym typeface="Calibri"/>
            </a:endParaRPr>
          </a:p>
          <a:p>
            <a:pPr marL="0" marR="0" lvl="0" indent="0" algn="just" rtl="0">
              <a:spcBef>
                <a:spcPts val="0"/>
              </a:spcBef>
              <a:spcAft>
                <a:spcPts val="0"/>
              </a:spcAft>
              <a:buNone/>
            </a:pPr>
            <a:endParaRPr sz="1600" b="1" i="0" u="none" strike="noStrike" cap="none" dirty="0">
              <a:latin typeface="Calibri"/>
              <a:ea typeface="Calibri"/>
              <a:cs typeface="Calibri"/>
              <a:sym typeface="Calibri"/>
            </a:endParaRPr>
          </a:p>
          <a:p>
            <a:pPr marL="0" marR="0" lvl="0" indent="0" algn="just" rtl="0">
              <a:spcBef>
                <a:spcPts val="0"/>
              </a:spcBef>
              <a:spcAft>
                <a:spcPts val="0"/>
              </a:spcAft>
              <a:buNone/>
            </a:pPr>
            <a:endParaRPr sz="1600" b="1" i="0" u="none" strike="noStrike" cap="none" dirty="0">
              <a:latin typeface="Calibri"/>
              <a:ea typeface="Calibri"/>
              <a:cs typeface="Calibri"/>
              <a:sym typeface="Calibri"/>
            </a:endParaRPr>
          </a:p>
          <a:p>
            <a:pPr marL="0" marR="0" lvl="0" indent="0" algn="just" rtl="0">
              <a:spcBef>
                <a:spcPts val="0"/>
              </a:spcBef>
              <a:spcAft>
                <a:spcPts val="0"/>
              </a:spcAft>
              <a:buNone/>
            </a:pPr>
            <a:endParaRPr sz="2400" b="1" dirty="0">
              <a:latin typeface="Calibri"/>
              <a:ea typeface="Calibri"/>
              <a:cs typeface="Calibri"/>
              <a:sym typeface="Calibri"/>
            </a:endParaRPr>
          </a:p>
        </p:txBody>
      </p:sp>
    </p:spTree>
    <p:extLst>
      <p:ext uri="{BB962C8B-B14F-4D97-AF65-F5344CB8AC3E}">
        <p14:creationId xmlns:p14="http://schemas.microsoft.com/office/powerpoint/2010/main" val="18566656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Título"/>
          <p:cNvSpPr>
            <a:spLocks noGrp="1"/>
          </p:cNvSpPr>
          <p:nvPr>
            <p:ph type="title"/>
          </p:nvPr>
        </p:nvSpPr>
        <p:spPr>
          <a:xfrm>
            <a:off x="2209800" y="609600"/>
            <a:ext cx="7772400" cy="731838"/>
          </a:xfrm>
        </p:spPr>
        <p:txBody>
          <a:bodyPr/>
          <a:lstStyle/>
          <a:p>
            <a:pPr>
              <a:defRPr/>
            </a:pPr>
            <a:r>
              <a:rPr lang="es-CL" sz="3200" dirty="0" smtClean="0">
                <a:solidFill>
                  <a:srgbClr val="0070C0"/>
                </a:solidFill>
                <a:ea typeface="+mn-ea"/>
                <a:cs typeface="Arial" pitchFamily="34" charset="0"/>
              </a:rPr>
              <a:t>       </a:t>
            </a:r>
            <a:r>
              <a:rPr lang="es-CL" sz="4000" dirty="0" smtClean="0">
                <a:solidFill>
                  <a:srgbClr val="0070C0"/>
                </a:solidFill>
                <a:latin typeface="+mn-lt"/>
                <a:ea typeface="+mn-ea"/>
                <a:cs typeface="Arial" pitchFamily="34" charset="0"/>
              </a:rPr>
              <a:t>Hitos de </a:t>
            </a:r>
            <a:r>
              <a:rPr lang="es-CL" sz="4000" dirty="0">
                <a:solidFill>
                  <a:srgbClr val="0070C0"/>
                </a:solidFill>
                <a:latin typeface="+mn-lt"/>
                <a:ea typeface="+mn-ea"/>
                <a:cs typeface="Arial" pitchFamily="34" charset="0"/>
              </a:rPr>
              <a:t>la </a:t>
            </a:r>
            <a:r>
              <a:rPr lang="es-CL" sz="4000" dirty="0" smtClean="0">
                <a:solidFill>
                  <a:srgbClr val="0070C0"/>
                </a:solidFill>
                <a:latin typeface="+mn-lt"/>
                <a:ea typeface="+mn-ea"/>
                <a:cs typeface="Arial" pitchFamily="34" charset="0"/>
              </a:rPr>
              <a:t>línea PIE</a:t>
            </a:r>
            <a:endParaRPr lang="es-CL" sz="4000" dirty="0">
              <a:solidFill>
                <a:srgbClr val="0070C0"/>
              </a:solidFill>
              <a:latin typeface="+mn-lt"/>
              <a:ea typeface="+mn-ea"/>
              <a:cs typeface="Arial" pitchFamily="34" charset="0"/>
            </a:endParaRPr>
          </a:p>
        </p:txBody>
      </p:sp>
      <p:sp>
        <p:nvSpPr>
          <p:cNvPr id="3075" name="1 Marcador de contenido"/>
          <p:cNvSpPr>
            <a:spLocks noGrp="1"/>
          </p:cNvSpPr>
          <p:nvPr>
            <p:ph idx="1"/>
          </p:nvPr>
        </p:nvSpPr>
        <p:spPr>
          <a:xfrm>
            <a:off x="1056068" y="1844676"/>
            <a:ext cx="8926132" cy="4608513"/>
          </a:xfrm>
        </p:spPr>
        <p:txBody>
          <a:bodyPr>
            <a:normAutofit fontScale="92500" lnSpcReduction="10000"/>
          </a:bodyPr>
          <a:lstStyle/>
          <a:p>
            <a:pPr marL="0" indent="0" algn="just" defTabSz="514350">
              <a:lnSpc>
                <a:spcPct val="150000"/>
              </a:lnSpc>
              <a:spcBef>
                <a:spcPct val="0"/>
              </a:spcBef>
              <a:buNone/>
              <a:defRPr/>
            </a:pPr>
            <a:r>
              <a:rPr lang="es-CL" sz="2000" dirty="0" smtClean="0">
                <a:solidFill>
                  <a:srgbClr val="000000"/>
                </a:solidFill>
                <a:cs typeface="Arial" pitchFamily="34" charset="0"/>
              </a:rPr>
              <a:t>Desde el 2017 en adelante….</a:t>
            </a:r>
          </a:p>
          <a:p>
            <a:pPr algn="just" defTabSz="514350">
              <a:lnSpc>
                <a:spcPct val="150000"/>
              </a:lnSpc>
              <a:spcBef>
                <a:spcPct val="0"/>
              </a:spcBef>
              <a:defRPr/>
            </a:pPr>
            <a:r>
              <a:rPr lang="es-CL" sz="2000" dirty="0" smtClean="0">
                <a:solidFill>
                  <a:srgbClr val="000000"/>
                </a:solidFill>
                <a:cs typeface="Arial" pitchFamily="34" charset="0"/>
              </a:rPr>
              <a:t>Realización de Mesa </a:t>
            </a:r>
            <a:r>
              <a:rPr lang="es-CL" sz="2000" dirty="0">
                <a:solidFill>
                  <a:srgbClr val="000000"/>
                </a:solidFill>
                <a:cs typeface="Arial" pitchFamily="34" charset="0"/>
              </a:rPr>
              <a:t>PIE </a:t>
            </a:r>
            <a:r>
              <a:rPr lang="es-CL" sz="2000" dirty="0" smtClean="0">
                <a:solidFill>
                  <a:srgbClr val="000000"/>
                </a:solidFill>
                <a:cs typeface="Arial" pitchFamily="34" charset="0"/>
              </a:rPr>
              <a:t>en Junio 2017 (Santiago)</a:t>
            </a:r>
            <a:endParaRPr lang="es-CL" sz="2000" dirty="0">
              <a:solidFill>
                <a:srgbClr val="000000"/>
              </a:solidFill>
              <a:cs typeface="Arial" pitchFamily="34" charset="0"/>
            </a:endParaRPr>
          </a:p>
          <a:p>
            <a:pPr algn="just" defTabSz="514350">
              <a:lnSpc>
                <a:spcPct val="150000"/>
              </a:lnSpc>
              <a:spcBef>
                <a:spcPct val="0"/>
              </a:spcBef>
              <a:defRPr/>
            </a:pPr>
            <a:r>
              <a:rPr lang="es-CL" sz="2000" dirty="0">
                <a:solidFill>
                  <a:srgbClr val="000000"/>
                </a:solidFill>
                <a:cs typeface="Arial" pitchFamily="34" charset="0"/>
              </a:rPr>
              <a:t>Jornada trabajo </a:t>
            </a:r>
            <a:r>
              <a:rPr lang="es-CL" sz="2000" dirty="0" smtClean="0">
                <a:solidFill>
                  <a:srgbClr val="000000"/>
                </a:solidFill>
                <a:cs typeface="Arial" pitchFamily="34" charset="0"/>
              </a:rPr>
              <a:t>PIE (instrumentos/verificadores), Septiembre 2017 (Santiago)</a:t>
            </a:r>
            <a:endParaRPr lang="es-CL" sz="2000" dirty="0">
              <a:solidFill>
                <a:srgbClr val="000000"/>
              </a:solidFill>
              <a:cs typeface="Arial" pitchFamily="34" charset="0"/>
            </a:endParaRPr>
          </a:p>
          <a:p>
            <a:pPr algn="just" defTabSz="514350">
              <a:lnSpc>
                <a:spcPct val="150000"/>
              </a:lnSpc>
              <a:spcBef>
                <a:spcPct val="0"/>
              </a:spcBef>
              <a:defRPr/>
            </a:pPr>
            <a:r>
              <a:rPr lang="es-CL" sz="2000" dirty="0" smtClean="0">
                <a:solidFill>
                  <a:srgbClr val="000000"/>
                </a:solidFill>
                <a:cs typeface="Arial" pitchFamily="34" charset="0"/>
              </a:rPr>
              <a:t>Realización de Mesa </a:t>
            </a:r>
            <a:r>
              <a:rPr lang="es-CL" sz="2000" dirty="0">
                <a:solidFill>
                  <a:srgbClr val="000000"/>
                </a:solidFill>
                <a:cs typeface="Arial" pitchFamily="34" charset="0"/>
              </a:rPr>
              <a:t>PIE </a:t>
            </a:r>
            <a:r>
              <a:rPr lang="es-CL" sz="2000" dirty="0" smtClean="0">
                <a:solidFill>
                  <a:srgbClr val="000000"/>
                </a:solidFill>
                <a:cs typeface="Arial" pitchFamily="34" charset="0"/>
              </a:rPr>
              <a:t>(Nuevos) Noviembre de 2017 (Valparaíso)</a:t>
            </a:r>
            <a:endParaRPr lang="es-CL" sz="2000" dirty="0">
              <a:solidFill>
                <a:srgbClr val="000000"/>
              </a:solidFill>
              <a:cs typeface="Arial" pitchFamily="34" charset="0"/>
            </a:endParaRPr>
          </a:p>
          <a:p>
            <a:pPr algn="just" defTabSz="514350">
              <a:lnSpc>
                <a:spcPct val="150000"/>
              </a:lnSpc>
              <a:spcBef>
                <a:spcPct val="0"/>
              </a:spcBef>
              <a:defRPr/>
            </a:pPr>
            <a:r>
              <a:rPr lang="es-CL" sz="2000" dirty="0" smtClean="0">
                <a:solidFill>
                  <a:srgbClr val="000000"/>
                </a:solidFill>
                <a:cs typeface="Arial" pitchFamily="34" charset="0"/>
              </a:rPr>
              <a:t>Video conferencia y coordinaciones con Directores de proyectos para la realización Mesa PIE Mayo 2018.</a:t>
            </a:r>
          </a:p>
          <a:p>
            <a:pPr algn="just" defTabSz="514350">
              <a:lnSpc>
                <a:spcPct val="150000"/>
              </a:lnSpc>
              <a:spcBef>
                <a:spcPct val="0"/>
              </a:spcBef>
              <a:defRPr/>
            </a:pPr>
            <a:r>
              <a:rPr lang="es-CL" sz="2000" dirty="0" smtClean="0">
                <a:solidFill>
                  <a:srgbClr val="000000"/>
                </a:solidFill>
                <a:cs typeface="Arial" pitchFamily="34" charset="0"/>
              </a:rPr>
              <a:t>1ra Mesa PIE mayo 2018.</a:t>
            </a:r>
          </a:p>
          <a:p>
            <a:pPr algn="just" defTabSz="514350">
              <a:lnSpc>
                <a:spcPct val="150000"/>
              </a:lnSpc>
              <a:spcBef>
                <a:spcPct val="0"/>
              </a:spcBef>
              <a:defRPr/>
            </a:pPr>
            <a:r>
              <a:rPr lang="es-CL" sz="2000" dirty="0" smtClean="0">
                <a:solidFill>
                  <a:srgbClr val="000000"/>
                </a:solidFill>
                <a:cs typeface="Arial" pitchFamily="34" charset="0"/>
              </a:rPr>
              <a:t>Capacitación Psicoeducación Línea PIE, octubre de 2018.</a:t>
            </a:r>
          </a:p>
          <a:p>
            <a:pPr algn="just" defTabSz="514350">
              <a:lnSpc>
                <a:spcPct val="150000"/>
              </a:lnSpc>
              <a:spcBef>
                <a:spcPct val="0"/>
              </a:spcBef>
              <a:defRPr/>
            </a:pPr>
            <a:r>
              <a:rPr lang="es-CL" sz="2000" dirty="0" smtClean="0">
                <a:solidFill>
                  <a:srgbClr val="000000"/>
                </a:solidFill>
                <a:cs typeface="Arial" pitchFamily="34" charset="0"/>
              </a:rPr>
              <a:t>2da Mesa PIE, Noviembre 2018.</a:t>
            </a:r>
          </a:p>
          <a:p>
            <a:pPr algn="just" defTabSz="514350">
              <a:lnSpc>
                <a:spcPct val="150000"/>
              </a:lnSpc>
              <a:spcBef>
                <a:spcPct val="0"/>
              </a:spcBef>
              <a:defRPr/>
            </a:pPr>
            <a:r>
              <a:rPr lang="es-CL" sz="2000" dirty="0" smtClean="0">
                <a:solidFill>
                  <a:srgbClr val="000000"/>
                </a:solidFill>
                <a:cs typeface="Arial" pitchFamily="34" charset="0"/>
              </a:rPr>
              <a:t>Capacitación Drogas Línea PIE, diciembre 2018</a:t>
            </a:r>
            <a:r>
              <a:rPr lang="es-CL" sz="1800" dirty="0" smtClean="0">
                <a:solidFill>
                  <a:srgbClr val="000000"/>
                </a:solidFill>
                <a:cs typeface="Arial" pitchFamily="34" charset="0"/>
              </a:rPr>
              <a:t>.</a:t>
            </a:r>
          </a:p>
          <a:p>
            <a:pPr marL="0" indent="0" algn="just" defTabSz="514350">
              <a:lnSpc>
                <a:spcPct val="150000"/>
              </a:lnSpc>
              <a:spcBef>
                <a:spcPct val="0"/>
              </a:spcBef>
              <a:buNone/>
              <a:defRPr/>
            </a:pPr>
            <a:endParaRPr lang="es-CL" sz="1800" dirty="0" smtClean="0">
              <a:solidFill>
                <a:srgbClr val="000000"/>
              </a:solidFill>
              <a:cs typeface="Arial" pitchFamily="34" charset="0"/>
            </a:endParaRPr>
          </a:p>
          <a:p>
            <a:pPr marL="0" indent="0" algn="just" defTabSz="514350">
              <a:lnSpc>
                <a:spcPct val="150000"/>
              </a:lnSpc>
              <a:spcBef>
                <a:spcPct val="0"/>
              </a:spcBef>
              <a:buNone/>
              <a:defRPr/>
            </a:pPr>
            <a:endParaRPr lang="es-CL" sz="1800" dirty="0">
              <a:solidFill>
                <a:srgbClr val="000000"/>
              </a:solidFill>
              <a:latin typeface="Calibri" pitchFamily="34" charset="0"/>
              <a:cs typeface="Arial" pitchFamily="34" charset="0"/>
            </a:endParaRPr>
          </a:p>
        </p:txBody>
      </p:sp>
      <p:pic>
        <p:nvPicPr>
          <p:cNvPr id="5" name="Imagen 4" descr="C:\Users\Odelgado\Downloads\FCN 85 años - PNG.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09063" y="321469"/>
            <a:ext cx="1057275" cy="1308100"/>
          </a:xfrm>
          <a:prstGeom prst="rect">
            <a:avLst/>
          </a:prstGeom>
          <a:noFill/>
          <a:ln>
            <a:noFill/>
          </a:ln>
        </p:spPr>
      </p:pic>
    </p:spTree>
    <p:extLst>
      <p:ext uri="{BB962C8B-B14F-4D97-AF65-F5344CB8AC3E}">
        <p14:creationId xmlns:p14="http://schemas.microsoft.com/office/powerpoint/2010/main" val="1492946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07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29"/>
          <p:cNvSpPr txBox="1">
            <a:spLocks noGrp="1"/>
          </p:cNvSpPr>
          <p:nvPr>
            <p:ph type="title"/>
          </p:nvPr>
        </p:nvSpPr>
        <p:spPr>
          <a:xfrm>
            <a:off x="2209800" y="609600"/>
            <a:ext cx="7614000" cy="6564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000099"/>
              </a:buClr>
              <a:buSzPts val="3200"/>
              <a:buFont typeface="Arimo"/>
              <a:buNone/>
            </a:pPr>
            <a:r>
              <a:rPr lang="es-CL" sz="3200" dirty="0">
                <a:solidFill>
                  <a:srgbClr val="0070C0"/>
                </a:solidFill>
                <a:latin typeface="Arimo"/>
                <a:ea typeface="Arimo"/>
                <a:cs typeface="Arimo"/>
                <a:sym typeface="Arimo"/>
              </a:rPr>
              <a:t>Proceso Intervención</a:t>
            </a:r>
            <a:endParaRPr sz="4000" dirty="0">
              <a:solidFill>
                <a:srgbClr val="0070C0"/>
              </a:solidFill>
              <a:latin typeface="Century Gothic"/>
              <a:ea typeface="Century Gothic"/>
              <a:cs typeface="Century Gothic"/>
              <a:sym typeface="Century Gothic"/>
            </a:endParaRPr>
          </a:p>
        </p:txBody>
      </p:sp>
      <p:sp>
        <p:nvSpPr>
          <p:cNvPr id="278" name="Google Shape;278;p29"/>
          <p:cNvSpPr txBox="1">
            <a:spLocks noGrp="1"/>
          </p:cNvSpPr>
          <p:nvPr>
            <p:ph type="body" idx="1"/>
          </p:nvPr>
        </p:nvSpPr>
        <p:spPr>
          <a:xfrm>
            <a:off x="1056068" y="1844676"/>
            <a:ext cx="8926200" cy="4608600"/>
          </a:xfrm>
          <a:prstGeom prst="rect">
            <a:avLst/>
          </a:prstGeom>
          <a:noFill/>
          <a:ln>
            <a:noFill/>
          </a:ln>
        </p:spPr>
        <p:txBody>
          <a:bodyPr spcFirstLastPara="1" wrap="square" lIns="91425" tIns="45700" rIns="91425" bIns="45700" anchor="t" anchorCtr="0">
            <a:noAutofit/>
          </a:bodyPr>
          <a:lstStyle/>
          <a:p>
            <a:pPr marL="0" lvl="0" indent="0" algn="just" rtl="0">
              <a:lnSpc>
                <a:spcPct val="150000"/>
              </a:lnSpc>
              <a:spcBef>
                <a:spcPts val="0"/>
              </a:spcBef>
              <a:spcAft>
                <a:spcPts val="0"/>
              </a:spcAft>
              <a:buSzPts val="1800"/>
              <a:buNone/>
            </a:pPr>
            <a:endParaRPr sz="1800">
              <a:solidFill>
                <a:srgbClr val="000000"/>
              </a:solidFill>
            </a:endParaRPr>
          </a:p>
          <a:p>
            <a:pPr marL="0" lvl="0" indent="0" algn="just" rtl="0">
              <a:lnSpc>
                <a:spcPct val="150000"/>
              </a:lnSpc>
              <a:spcBef>
                <a:spcPts val="0"/>
              </a:spcBef>
              <a:spcAft>
                <a:spcPts val="0"/>
              </a:spcAft>
              <a:buSzPts val="1800"/>
              <a:buNone/>
            </a:pPr>
            <a:r>
              <a:rPr lang="es-CL" sz="1800">
                <a:solidFill>
                  <a:srgbClr val="000000"/>
                </a:solidFill>
                <a:latin typeface="Calibri"/>
                <a:ea typeface="Calibri"/>
                <a:cs typeface="Calibri"/>
                <a:sym typeface="Calibri"/>
              </a:rPr>
              <a:t> </a:t>
            </a:r>
            <a:endParaRPr sz="1800">
              <a:solidFill>
                <a:srgbClr val="000000"/>
              </a:solidFill>
              <a:latin typeface="Calibri"/>
              <a:ea typeface="Calibri"/>
              <a:cs typeface="Calibri"/>
              <a:sym typeface="Calibri"/>
            </a:endParaRPr>
          </a:p>
        </p:txBody>
      </p:sp>
      <p:pic>
        <p:nvPicPr>
          <p:cNvPr id="279" name="Google Shape;279;p29" descr="C:\Users\Odelgado\Downloads\FCN 85 años - PNG.png"/>
          <p:cNvPicPr preferRelativeResize="0"/>
          <p:nvPr/>
        </p:nvPicPr>
        <p:blipFill rotWithShape="1">
          <a:blip r:embed="rId3">
            <a:alphaModFix/>
          </a:blip>
          <a:srcRect/>
          <a:stretch/>
        </p:blipFill>
        <p:spPr>
          <a:xfrm>
            <a:off x="10809063" y="321469"/>
            <a:ext cx="1057275" cy="1308100"/>
          </a:xfrm>
          <a:prstGeom prst="rect">
            <a:avLst/>
          </a:prstGeom>
          <a:noFill/>
          <a:ln>
            <a:noFill/>
          </a:ln>
        </p:spPr>
      </p:pic>
      <p:sp>
        <p:nvSpPr>
          <p:cNvPr id="280" name="Google Shape;280;p29"/>
          <p:cNvSpPr txBox="1"/>
          <p:nvPr/>
        </p:nvSpPr>
        <p:spPr>
          <a:xfrm>
            <a:off x="1404162" y="2787600"/>
            <a:ext cx="7974300" cy="1224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2060"/>
              </a:buClr>
              <a:buSzPts val="2400"/>
              <a:buFont typeface="Calibri"/>
              <a:buNone/>
            </a:pPr>
            <a:r>
              <a:rPr lang="es-CL" sz="2400" b="1" i="0" u="none" strike="noStrike" cap="none">
                <a:solidFill>
                  <a:srgbClr val="002060"/>
                </a:solidFill>
                <a:latin typeface="Calibri"/>
                <a:ea typeface="Calibri"/>
                <a:cs typeface="Calibri"/>
                <a:sym typeface="Calibri"/>
              </a:rPr>
              <a:t/>
            </a:r>
            <a:br>
              <a:rPr lang="es-CL" sz="2400" b="1" i="0" u="none" strike="noStrike" cap="none">
                <a:solidFill>
                  <a:srgbClr val="002060"/>
                </a:solidFill>
                <a:latin typeface="Calibri"/>
                <a:ea typeface="Calibri"/>
                <a:cs typeface="Calibri"/>
                <a:sym typeface="Calibri"/>
              </a:rPr>
            </a:br>
            <a:r>
              <a:rPr lang="es-CL" sz="2400" b="1" i="0" u="none" strike="noStrike" cap="none">
                <a:solidFill>
                  <a:srgbClr val="002060"/>
                </a:solidFill>
                <a:latin typeface="Calibri"/>
                <a:ea typeface="Calibri"/>
                <a:cs typeface="Calibri"/>
                <a:sym typeface="Calibri"/>
              </a:rPr>
              <a:t/>
            </a:r>
            <a:br>
              <a:rPr lang="es-CL" sz="2400" b="1" i="0" u="none" strike="noStrike" cap="none">
                <a:solidFill>
                  <a:srgbClr val="002060"/>
                </a:solidFill>
                <a:latin typeface="Calibri"/>
                <a:ea typeface="Calibri"/>
                <a:cs typeface="Calibri"/>
                <a:sym typeface="Calibri"/>
              </a:rPr>
            </a:br>
            <a:endParaRPr sz="3600" b="0" i="0" u="none" strike="noStrike" cap="none">
              <a:solidFill>
                <a:srgbClr val="262626"/>
              </a:solidFill>
              <a:latin typeface="Century Gothic"/>
              <a:ea typeface="Century Gothic"/>
              <a:cs typeface="Century Gothic"/>
              <a:sym typeface="Century Gothic"/>
            </a:endParaRPr>
          </a:p>
        </p:txBody>
      </p:sp>
      <p:sp>
        <p:nvSpPr>
          <p:cNvPr id="281" name="Google Shape;281;p29"/>
          <p:cNvSpPr/>
          <p:nvPr/>
        </p:nvSpPr>
        <p:spPr>
          <a:xfrm>
            <a:off x="528800" y="1266100"/>
            <a:ext cx="11220600" cy="53274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CL" sz="2400" i="0" u="none" strike="noStrike" cap="none" dirty="0">
                <a:latin typeface="+mj-lt"/>
                <a:ea typeface="Calibri"/>
                <a:cs typeface="Calibri"/>
                <a:sym typeface="Calibri"/>
              </a:rPr>
              <a:t>AVANCES VISUALIZADOS:</a:t>
            </a:r>
            <a:endParaRPr sz="2400" dirty="0">
              <a:latin typeface="+mj-lt"/>
            </a:endParaRPr>
          </a:p>
          <a:p>
            <a:pPr marL="0" marR="0" lvl="0" indent="0" algn="just" rtl="0">
              <a:spcBef>
                <a:spcPts val="0"/>
              </a:spcBef>
              <a:spcAft>
                <a:spcPts val="0"/>
              </a:spcAft>
              <a:buNone/>
            </a:pPr>
            <a:endParaRPr sz="1600" b="1" i="0" u="none" strike="noStrike" cap="none" dirty="0">
              <a:latin typeface="+mj-lt"/>
              <a:ea typeface="Calibri"/>
              <a:cs typeface="Calibri"/>
              <a:sym typeface="Calibri"/>
            </a:endParaRPr>
          </a:p>
          <a:p>
            <a:pPr marL="0" marR="0" lvl="0" indent="0" algn="just" rtl="0">
              <a:spcBef>
                <a:spcPts val="0"/>
              </a:spcBef>
              <a:spcAft>
                <a:spcPts val="0"/>
              </a:spcAft>
              <a:buNone/>
            </a:pPr>
            <a:r>
              <a:rPr lang="es-CL" sz="2400" u="sng" dirty="0">
                <a:latin typeface="+mj-lt"/>
                <a:ea typeface="Calibri"/>
                <a:cs typeface="Calibri"/>
                <a:sym typeface="Calibri"/>
              </a:rPr>
              <a:t>Área</a:t>
            </a:r>
            <a:r>
              <a:rPr lang="es-CL" sz="2400" i="0" u="sng" strike="noStrike" cap="none" dirty="0">
                <a:latin typeface="+mj-lt"/>
                <a:ea typeface="Calibri"/>
                <a:cs typeface="Calibri"/>
                <a:sym typeface="Calibri"/>
              </a:rPr>
              <a:t> Comunitaria:</a:t>
            </a:r>
            <a:endParaRPr sz="2400" i="0" u="sng" strike="noStrike" cap="none" dirty="0">
              <a:latin typeface="+mj-lt"/>
              <a:ea typeface="Calibri"/>
              <a:cs typeface="Calibri"/>
              <a:sym typeface="Calibri"/>
            </a:endParaRPr>
          </a:p>
          <a:p>
            <a:pPr marL="76200" marR="0" lvl="0" algn="just" rtl="0">
              <a:spcBef>
                <a:spcPts val="0"/>
              </a:spcBef>
              <a:spcAft>
                <a:spcPts val="0"/>
              </a:spcAft>
              <a:buSzPts val="2400"/>
            </a:pPr>
            <a:endParaRPr lang="es-CL" sz="2400" i="0" u="none" strike="noStrike" cap="none" dirty="0" smtClean="0">
              <a:latin typeface="+mj-lt"/>
              <a:ea typeface="Calibri"/>
              <a:cs typeface="Calibri"/>
              <a:sym typeface="Calibri"/>
            </a:endParaRPr>
          </a:p>
          <a:p>
            <a:pPr marL="76200" marR="0" lvl="0" algn="just" rtl="0">
              <a:spcBef>
                <a:spcPts val="0"/>
              </a:spcBef>
              <a:spcAft>
                <a:spcPts val="0"/>
              </a:spcAft>
              <a:buSzPts val="2400"/>
            </a:pPr>
            <a:r>
              <a:rPr lang="es-CL" sz="2400" i="0" u="none" strike="noStrike" cap="none" dirty="0" smtClean="0">
                <a:latin typeface="+mj-lt"/>
                <a:ea typeface="Calibri"/>
                <a:cs typeface="Calibri"/>
                <a:sym typeface="Calibri"/>
              </a:rPr>
              <a:t>Se </a:t>
            </a:r>
            <a:r>
              <a:rPr lang="es-CL" sz="2400" i="0" u="none" strike="noStrike" cap="none" dirty="0">
                <a:latin typeface="+mj-lt"/>
                <a:ea typeface="Calibri"/>
                <a:cs typeface="Calibri"/>
                <a:sym typeface="Calibri"/>
              </a:rPr>
              <a:t>encu</a:t>
            </a:r>
            <a:r>
              <a:rPr lang="es-CL" sz="2400" dirty="0">
                <a:latin typeface="+mj-lt"/>
                <a:ea typeface="Calibri"/>
                <a:cs typeface="Calibri"/>
                <a:sym typeface="Calibri"/>
              </a:rPr>
              <a:t>entra asistiendo a PLA, cumpliendo con su </a:t>
            </a:r>
            <a:r>
              <a:rPr lang="es-CL" sz="2400" dirty="0" smtClean="0">
                <a:latin typeface="+mj-lt"/>
                <a:ea typeface="Calibri"/>
                <a:cs typeface="Calibri"/>
                <a:sym typeface="Calibri"/>
              </a:rPr>
              <a:t>sanción.</a:t>
            </a:r>
            <a:r>
              <a:rPr lang="es-CL" sz="2400" dirty="0">
                <a:latin typeface="+mj-lt"/>
                <a:ea typeface="Calibri"/>
                <a:cs typeface="Calibri"/>
                <a:sym typeface="Calibri"/>
              </a:rPr>
              <a:t> </a:t>
            </a:r>
            <a:r>
              <a:rPr lang="es-CL" sz="2400" dirty="0" smtClean="0">
                <a:latin typeface="+mj-lt"/>
                <a:ea typeface="Calibri"/>
                <a:cs typeface="Calibri"/>
                <a:sym typeface="Calibri"/>
              </a:rPr>
              <a:t>Cumple </a:t>
            </a:r>
            <a:r>
              <a:rPr lang="es-CL" sz="2400" dirty="0">
                <a:latin typeface="+mj-lt"/>
                <a:ea typeface="Calibri"/>
                <a:cs typeface="Calibri"/>
                <a:sym typeface="Calibri"/>
              </a:rPr>
              <a:t>con sanción SBC</a:t>
            </a:r>
            <a:r>
              <a:rPr lang="es-CL" sz="2400" dirty="0" smtClean="0">
                <a:latin typeface="+mj-lt"/>
                <a:ea typeface="Calibri"/>
                <a:cs typeface="Calibri"/>
                <a:sym typeface="Calibri"/>
              </a:rPr>
              <a:t>.</a:t>
            </a:r>
          </a:p>
          <a:p>
            <a:pPr marL="76200" marR="0" lvl="0" algn="just" rtl="0">
              <a:spcBef>
                <a:spcPts val="0"/>
              </a:spcBef>
              <a:spcAft>
                <a:spcPts val="0"/>
              </a:spcAft>
              <a:buSzPts val="2400"/>
            </a:pPr>
            <a:endParaRPr sz="2400" dirty="0">
              <a:latin typeface="+mj-lt"/>
              <a:ea typeface="Calibri"/>
              <a:cs typeface="Calibri"/>
              <a:sym typeface="Calibri"/>
            </a:endParaRPr>
          </a:p>
          <a:p>
            <a:pPr marL="76200" marR="0" lvl="0" algn="just" rtl="0">
              <a:spcBef>
                <a:spcPts val="0"/>
              </a:spcBef>
              <a:spcAft>
                <a:spcPts val="0"/>
              </a:spcAft>
              <a:buSzPts val="2400"/>
            </a:pPr>
            <a:r>
              <a:rPr lang="es-CL" sz="2400" dirty="0">
                <a:latin typeface="+mj-lt"/>
                <a:ea typeface="Calibri"/>
                <a:cs typeface="Calibri"/>
                <a:sym typeface="Calibri"/>
              </a:rPr>
              <a:t>Asiste a  PAI, donde mantiene tratamientos farmacológicos.</a:t>
            </a:r>
            <a:endParaRPr sz="2400" dirty="0">
              <a:latin typeface="+mj-lt"/>
              <a:ea typeface="Calibri"/>
              <a:cs typeface="Calibri"/>
              <a:sym typeface="Calibri"/>
            </a:endParaRPr>
          </a:p>
          <a:p>
            <a:pPr marL="76200" lvl="0" algn="just" rtl="0">
              <a:spcBef>
                <a:spcPts val="0"/>
              </a:spcBef>
              <a:spcAft>
                <a:spcPts val="0"/>
              </a:spcAft>
              <a:buSzPts val="2400"/>
            </a:pPr>
            <a:endParaRPr lang="es-CL" sz="2400" dirty="0" smtClean="0">
              <a:latin typeface="+mj-lt"/>
              <a:ea typeface="Calibri"/>
              <a:cs typeface="Calibri"/>
              <a:sym typeface="Calibri"/>
            </a:endParaRPr>
          </a:p>
          <a:p>
            <a:pPr marL="76200" lvl="0" algn="just" rtl="0">
              <a:spcBef>
                <a:spcPts val="0"/>
              </a:spcBef>
              <a:spcAft>
                <a:spcPts val="0"/>
              </a:spcAft>
              <a:buSzPts val="2400"/>
            </a:pPr>
            <a:r>
              <a:rPr lang="es-CL" sz="2400" dirty="0" smtClean="0">
                <a:latin typeface="+mj-lt"/>
                <a:ea typeface="Calibri"/>
                <a:cs typeface="Calibri"/>
                <a:sym typeface="Calibri"/>
              </a:rPr>
              <a:t>A </a:t>
            </a:r>
            <a:r>
              <a:rPr lang="es-CL" sz="2400" dirty="0">
                <a:latin typeface="+mj-lt"/>
                <a:ea typeface="Calibri"/>
                <a:cs typeface="Calibri"/>
                <a:sym typeface="Calibri"/>
              </a:rPr>
              <a:t>nivel escolar,  mantiene apoyo y adaptación en las evaluaciones  en el liceo </a:t>
            </a:r>
            <a:r>
              <a:rPr lang="es-CL" sz="2400" dirty="0" smtClean="0">
                <a:latin typeface="+mj-lt"/>
                <a:ea typeface="Calibri"/>
                <a:cs typeface="Calibri"/>
                <a:sym typeface="Calibri"/>
              </a:rPr>
              <a:t>San Leonardo </a:t>
            </a:r>
            <a:r>
              <a:rPr lang="es-CL" sz="2400" dirty="0">
                <a:latin typeface="+mj-lt"/>
                <a:ea typeface="Calibri"/>
                <a:cs typeface="Calibri"/>
                <a:sym typeface="Calibri"/>
              </a:rPr>
              <a:t>de </a:t>
            </a:r>
            <a:r>
              <a:rPr lang="es-CL" sz="2400" dirty="0" err="1">
                <a:latin typeface="+mj-lt"/>
                <a:ea typeface="Calibri"/>
                <a:cs typeface="Calibri"/>
                <a:sym typeface="Calibri"/>
              </a:rPr>
              <a:t>Pailahueque</a:t>
            </a:r>
            <a:r>
              <a:rPr lang="es-CL" sz="2400" dirty="0">
                <a:latin typeface="+mj-lt"/>
                <a:ea typeface="Calibri"/>
                <a:cs typeface="Calibri"/>
                <a:sym typeface="Calibri"/>
              </a:rPr>
              <a:t>.</a:t>
            </a:r>
            <a:endParaRPr sz="2400" dirty="0">
              <a:latin typeface="+mj-lt"/>
              <a:ea typeface="Calibri"/>
              <a:cs typeface="Calibri"/>
              <a:sym typeface="Calibri"/>
            </a:endParaRPr>
          </a:p>
          <a:p>
            <a:pPr marL="76200" lvl="0" algn="just" rtl="0">
              <a:spcBef>
                <a:spcPts val="0"/>
              </a:spcBef>
              <a:spcAft>
                <a:spcPts val="0"/>
              </a:spcAft>
              <a:buSzPts val="2400"/>
            </a:pPr>
            <a:endParaRPr lang="es-CL" sz="2400" dirty="0" smtClean="0">
              <a:latin typeface="+mj-lt"/>
              <a:ea typeface="Calibri"/>
              <a:cs typeface="Calibri"/>
              <a:sym typeface="Calibri"/>
            </a:endParaRPr>
          </a:p>
          <a:p>
            <a:pPr marL="76200" lvl="0" algn="just" rtl="0">
              <a:spcBef>
                <a:spcPts val="0"/>
              </a:spcBef>
              <a:spcAft>
                <a:spcPts val="0"/>
              </a:spcAft>
              <a:buSzPts val="2400"/>
            </a:pPr>
            <a:r>
              <a:rPr lang="es-CL" sz="2400" dirty="0" smtClean="0">
                <a:latin typeface="+mj-lt"/>
                <a:ea typeface="Calibri"/>
                <a:cs typeface="Calibri"/>
                <a:sym typeface="Calibri"/>
              </a:rPr>
              <a:t>Se </a:t>
            </a:r>
            <a:r>
              <a:rPr lang="es-CL" sz="2400" dirty="0">
                <a:latin typeface="+mj-lt"/>
                <a:ea typeface="Calibri"/>
                <a:cs typeface="Calibri"/>
                <a:sym typeface="Calibri"/>
              </a:rPr>
              <a:t>vincula a trabajos esporádicos de temporada en compañía de la madr</a:t>
            </a:r>
            <a:r>
              <a:rPr lang="es-CL" sz="2400" dirty="0">
                <a:latin typeface="Calibri"/>
                <a:ea typeface="Calibri"/>
                <a:cs typeface="Calibri"/>
                <a:sym typeface="Calibri"/>
              </a:rPr>
              <a:t>e.</a:t>
            </a:r>
            <a:endParaRPr sz="2400" dirty="0">
              <a:latin typeface="Calibri"/>
              <a:ea typeface="Calibri"/>
              <a:cs typeface="Calibri"/>
              <a:sym typeface="Calibri"/>
            </a:endParaRPr>
          </a:p>
        </p:txBody>
      </p:sp>
    </p:spTree>
    <p:extLst>
      <p:ext uri="{BB962C8B-B14F-4D97-AF65-F5344CB8AC3E}">
        <p14:creationId xmlns:p14="http://schemas.microsoft.com/office/powerpoint/2010/main" val="8173163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00011" y="624110"/>
            <a:ext cx="10006885" cy="1280890"/>
          </a:xfrm>
        </p:spPr>
        <p:txBody>
          <a:bodyPr>
            <a:normAutofit fontScale="90000"/>
          </a:bodyPr>
          <a:lstStyle/>
          <a:p>
            <a:r>
              <a:rPr lang="es-CL" b="1" u="sng" dirty="0" smtClean="0">
                <a:solidFill>
                  <a:srgbClr val="0070C0"/>
                </a:solidFill>
              </a:rPr>
              <a:t>Módulo </a:t>
            </a:r>
            <a:r>
              <a:rPr lang="es-CL" b="1" u="sng" dirty="0">
                <a:solidFill>
                  <a:srgbClr val="0070C0"/>
                </a:solidFill>
              </a:rPr>
              <a:t>III:</a:t>
            </a:r>
            <a:r>
              <a:rPr lang="es-CL" b="1" dirty="0">
                <a:solidFill>
                  <a:srgbClr val="0070C0"/>
                </a:solidFill>
              </a:rPr>
              <a:t> </a:t>
            </a:r>
            <a:r>
              <a:rPr lang="es-CL" b="1" dirty="0" smtClean="0">
                <a:solidFill>
                  <a:srgbClr val="0070C0"/>
                </a:solidFill>
              </a:rPr>
              <a:t>“</a:t>
            </a:r>
            <a:r>
              <a:rPr lang="es-CL" dirty="0" smtClean="0">
                <a:solidFill>
                  <a:srgbClr val="0070C0"/>
                </a:solidFill>
              </a:rPr>
              <a:t>Presentación </a:t>
            </a:r>
            <a:r>
              <a:rPr lang="es-CL" dirty="0">
                <a:solidFill>
                  <a:srgbClr val="0070C0"/>
                </a:solidFill>
              </a:rPr>
              <a:t>principales elementos a considerar en la supervisión y análisis de </a:t>
            </a:r>
            <a:r>
              <a:rPr lang="es-CL" dirty="0" smtClean="0">
                <a:solidFill>
                  <a:srgbClr val="0070C0"/>
                </a:solidFill>
              </a:rPr>
              <a:t>casos”</a:t>
            </a:r>
            <a:r>
              <a:rPr lang="es-CL" b="1" dirty="0" smtClean="0">
                <a:solidFill>
                  <a:srgbClr val="0070C0"/>
                </a:solidFill>
              </a:rPr>
              <a:t> </a:t>
            </a:r>
            <a:endParaRPr lang="es-CL" dirty="0">
              <a:solidFill>
                <a:srgbClr val="0070C0"/>
              </a:solidFill>
            </a:endParaRPr>
          </a:p>
        </p:txBody>
      </p:sp>
      <p:sp>
        <p:nvSpPr>
          <p:cNvPr id="3" name="Marcador de contenido 2"/>
          <p:cNvSpPr>
            <a:spLocks noGrp="1"/>
          </p:cNvSpPr>
          <p:nvPr>
            <p:ph idx="1"/>
          </p:nvPr>
        </p:nvSpPr>
        <p:spPr>
          <a:xfrm>
            <a:off x="1931831" y="2133600"/>
            <a:ext cx="9572781" cy="3777622"/>
          </a:xfrm>
        </p:spPr>
        <p:txBody>
          <a:bodyPr/>
          <a:lstStyle/>
          <a:p>
            <a:pPr marL="0" indent="0">
              <a:buNone/>
            </a:pPr>
            <a:endParaRPr lang="es-CL" dirty="0" smtClean="0"/>
          </a:p>
          <a:p>
            <a:pPr algn="just"/>
            <a:r>
              <a:rPr lang="es-CL" dirty="0" smtClean="0"/>
              <a:t>No debemos olvidar que trabajamos con </a:t>
            </a:r>
            <a:r>
              <a:rPr lang="es-CL" u="sng" dirty="0" smtClean="0"/>
              <a:t>datos</a:t>
            </a:r>
            <a:r>
              <a:rPr lang="es-CL" dirty="0" smtClean="0"/>
              <a:t>, no con certezas, los cuales obtenemos de entrevistas, desde terceros, desde test o pautas. Por lo cual debemos tener claridad de la fuente, y ponderar adecuadamente estos hechos. </a:t>
            </a:r>
          </a:p>
          <a:p>
            <a:pPr marL="0" indent="0" algn="just">
              <a:buNone/>
            </a:pPr>
            <a:endParaRPr lang="es-CL" dirty="0" smtClean="0"/>
          </a:p>
          <a:p>
            <a:pPr algn="just"/>
            <a:r>
              <a:rPr lang="es-CL" u="sng" dirty="0" smtClean="0"/>
              <a:t>La comprensión</a:t>
            </a:r>
            <a:r>
              <a:rPr lang="es-CL" dirty="0" smtClean="0"/>
              <a:t>, </a:t>
            </a:r>
            <a:r>
              <a:rPr lang="es-ES" dirty="0" smtClean="0"/>
              <a:t>debe estar sustentada en el </a:t>
            </a:r>
            <a:r>
              <a:rPr lang="es-ES" dirty="0"/>
              <a:t>principio de racionalidad limitada nos incita a considerar toda comprensión como parcial, y susceptible de ser revisada. La comprensión profesional presentada se apoyará en  orientaciones técnicas programáticas</a:t>
            </a:r>
            <a:r>
              <a:rPr lang="es-ES" dirty="0" smtClean="0"/>
              <a:t>. Es el momento de darle coherencia a los datos. </a:t>
            </a:r>
            <a:endParaRPr lang="es-ES" dirty="0"/>
          </a:p>
          <a:p>
            <a:endParaRPr lang="es-CL" dirty="0" smtClean="0"/>
          </a:p>
          <a:p>
            <a:endParaRPr lang="es-CL" dirty="0" smtClean="0"/>
          </a:p>
          <a:p>
            <a:endParaRPr lang="es-CL" dirty="0"/>
          </a:p>
        </p:txBody>
      </p:sp>
    </p:spTree>
    <p:extLst>
      <p:ext uri="{BB962C8B-B14F-4D97-AF65-F5344CB8AC3E}">
        <p14:creationId xmlns:p14="http://schemas.microsoft.com/office/powerpoint/2010/main" val="37750710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596980" y="1219200"/>
            <a:ext cx="9907632" cy="4692022"/>
          </a:xfrm>
        </p:spPr>
        <p:txBody>
          <a:bodyPr>
            <a:normAutofit/>
          </a:bodyPr>
          <a:lstStyle/>
          <a:p>
            <a:endParaRPr lang="es-CL" dirty="0" smtClean="0"/>
          </a:p>
          <a:p>
            <a:pPr algn="just"/>
            <a:r>
              <a:rPr lang="es-ES" sz="2000" dirty="0" smtClean="0"/>
              <a:t>En </a:t>
            </a:r>
            <a:r>
              <a:rPr lang="es-ES" sz="2000" dirty="0"/>
              <a:t>el proceso de </a:t>
            </a:r>
            <a:r>
              <a:rPr lang="es-ES" sz="2000" u="sng" dirty="0"/>
              <a:t>interpretación </a:t>
            </a:r>
            <a:r>
              <a:rPr lang="es-CL" sz="2000" dirty="0"/>
              <a:t> </a:t>
            </a:r>
            <a:r>
              <a:rPr lang="es-ES" sz="2000" dirty="0" smtClean="0"/>
              <a:t>debiéramos basarnos sobre los </a:t>
            </a:r>
            <a:r>
              <a:rPr lang="es-ES" sz="2000" dirty="0"/>
              <a:t>principios </a:t>
            </a:r>
            <a:r>
              <a:rPr lang="es-ES" sz="2000" dirty="0" smtClean="0"/>
              <a:t>sistémico-familiares, orientándonos </a:t>
            </a:r>
            <a:r>
              <a:rPr lang="es-ES" sz="2000" dirty="0"/>
              <a:t>hacia una interpretación de la situación que ponga a la familia al centro, </a:t>
            </a:r>
            <a:r>
              <a:rPr lang="es-ES" sz="2000" dirty="0" smtClean="0"/>
              <a:t>considerando </a:t>
            </a:r>
            <a:r>
              <a:rPr lang="es-ES" sz="2000" dirty="0"/>
              <a:t>la subjetividad de cada miembro, y que evite rotular o encasillar a la familia en sus incompetencias.</a:t>
            </a:r>
          </a:p>
          <a:p>
            <a:pPr algn="just"/>
            <a:r>
              <a:rPr lang="es-ES" sz="2000" dirty="0" smtClean="0"/>
              <a:t>Se </a:t>
            </a:r>
            <a:r>
              <a:rPr lang="es-ES" sz="2000" dirty="0"/>
              <a:t>busca, en esta etapa, los potenciales adaptativos del NNJ, de la familia, del entorno y los factores protectores sobre los cuáles se podría articular la </a:t>
            </a:r>
            <a:r>
              <a:rPr lang="es-ES" sz="2000" dirty="0" smtClean="0"/>
              <a:t>intervención.</a:t>
            </a:r>
          </a:p>
          <a:p>
            <a:pPr algn="just"/>
            <a:r>
              <a:rPr lang="es-ES" sz="2000" u="sng" dirty="0" smtClean="0"/>
              <a:t>La </a:t>
            </a:r>
            <a:r>
              <a:rPr lang="es-ES" sz="2000" u="sng" dirty="0"/>
              <a:t>hipótesis </a:t>
            </a:r>
            <a:r>
              <a:rPr lang="es-ES" sz="2000" dirty="0"/>
              <a:t>de trabajo debe </a:t>
            </a:r>
            <a:r>
              <a:rPr lang="es-ES" sz="2000" dirty="0" smtClean="0"/>
              <a:t>especificar: Una </a:t>
            </a:r>
            <a:r>
              <a:rPr lang="es-ES" sz="2000" dirty="0"/>
              <a:t>estrategia general de intervención, que clarifique qué se trabajará en prioridad. </a:t>
            </a:r>
            <a:r>
              <a:rPr lang="es-ES" sz="2000" dirty="0" smtClean="0"/>
              <a:t>Considerando los recursos y lo </a:t>
            </a:r>
            <a:r>
              <a:rPr lang="es-ES" sz="2000" dirty="0"/>
              <a:t>resultados o efectos esperados.</a:t>
            </a:r>
          </a:p>
          <a:p>
            <a:endParaRPr lang="es-ES" dirty="0" smtClean="0"/>
          </a:p>
          <a:p>
            <a:endParaRPr lang="es-ES" dirty="0"/>
          </a:p>
          <a:p>
            <a:endParaRPr lang="es-CL" dirty="0" smtClean="0"/>
          </a:p>
          <a:p>
            <a:endParaRPr lang="es-CL" dirty="0"/>
          </a:p>
        </p:txBody>
      </p:sp>
    </p:spTree>
    <p:extLst>
      <p:ext uri="{BB962C8B-B14F-4D97-AF65-F5344CB8AC3E}">
        <p14:creationId xmlns:p14="http://schemas.microsoft.com/office/powerpoint/2010/main" val="16339212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solidFill>
                  <a:srgbClr val="0070C0"/>
                </a:solidFill>
              </a:rPr>
              <a:t>Cómo hacer para que un proceso de intervención sea coherente? </a:t>
            </a:r>
            <a:endParaRPr lang="es-CL" dirty="0">
              <a:solidFill>
                <a:srgbClr val="0070C0"/>
              </a:solidFill>
            </a:endParaRPr>
          </a:p>
        </p:txBody>
      </p:sp>
      <p:sp>
        <p:nvSpPr>
          <p:cNvPr id="3" name="Marcador de contenido 2"/>
          <p:cNvSpPr>
            <a:spLocks noGrp="1"/>
          </p:cNvSpPr>
          <p:nvPr>
            <p:ph sz="half" idx="1"/>
          </p:nvPr>
        </p:nvSpPr>
        <p:spPr>
          <a:xfrm>
            <a:off x="838200" y="1825625"/>
            <a:ext cx="4749800" cy="4351338"/>
          </a:xfrm>
        </p:spPr>
        <p:txBody>
          <a:bodyPr/>
          <a:lstStyle/>
          <a:p>
            <a:pPr marL="0" indent="0">
              <a:buNone/>
            </a:pPr>
            <a:endParaRPr lang="es-CL" dirty="0" smtClean="0"/>
          </a:p>
          <a:p>
            <a:pPr marL="0" indent="0">
              <a:buNone/>
            </a:pPr>
            <a:endParaRPr lang="es-CL" dirty="0"/>
          </a:p>
          <a:p>
            <a:pPr algn="just"/>
            <a:r>
              <a:rPr lang="es-ES" dirty="0" smtClean="0"/>
              <a:t>Podemos </a:t>
            </a:r>
            <a:r>
              <a:rPr lang="es-ES" dirty="0"/>
              <a:t>hacer una verificación de coherencia del proceso, respondiendo a las preguntas siguientes</a:t>
            </a:r>
          </a:p>
          <a:p>
            <a:endParaRPr lang="es-CL" dirty="0"/>
          </a:p>
          <a:p>
            <a:endParaRPr lang="es-CL" dirty="0"/>
          </a:p>
        </p:txBody>
      </p:sp>
      <p:sp>
        <p:nvSpPr>
          <p:cNvPr id="4" name="Marcador de contenido 3"/>
          <p:cNvSpPr>
            <a:spLocks noGrp="1"/>
          </p:cNvSpPr>
          <p:nvPr>
            <p:ph sz="half" idx="2"/>
          </p:nvPr>
        </p:nvSpPr>
        <p:spPr/>
        <p:txBody>
          <a:bodyPr/>
          <a:lstStyle/>
          <a:p>
            <a:pPr marL="0" indent="0" algn="just">
              <a:buNone/>
            </a:pPr>
            <a:r>
              <a:rPr lang="es-ES" dirty="0"/>
              <a:t>Los objetivos planteados, </a:t>
            </a:r>
          </a:p>
          <a:p>
            <a:pPr algn="just">
              <a:buFont typeface="Wingdings" panose="05000000000000000000" pitchFamily="2" charset="2"/>
              <a:buChar char="Ø"/>
            </a:pPr>
            <a:r>
              <a:rPr lang="es-ES" dirty="0"/>
              <a:t>¿Se condicen con la hipótesis de trabajo?</a:t>
            </a:r>
          </a:p>
          <a:p>
            <a:pPr algn="just">
              <a:buFont typeface="Wingdings" panose="05000000000000000000" pitchFamily="2" charset="2"/>
              <a:buChar char="Ø"/>
            </a:pPr>
            <a:r>
              <a:rPr lang="es-ES" dirty="0"/>
              <a:t>¿La hipótesis de trabajo se condice con la interpretación?</a:t>
            </a:r>
          </a:p>
          <a:p>
            <a:pPr algn="just">
              <a:buFont typeface="Wingdings" panose="05000000000000000000" pitchFamily="2" charset="2"/>
              <a:buChar char="Ø"/>
            </a:pPr>
            <a:r>
              <a:rPr lang="es-ES" dirty="0"/>
              <a:t>¿La interpretación, se apoya en la comprensión?</a:t>
            </a:r>
          </a:p>
          <a:p>
            <a:pPr algn="just">
              <a:buFont typeface="Wingdings" panose="05000000000000000000" pitchFamily="2" charset="2"/>
              <a:buChar char="Ø"/>
            </a:pPr>
            <a:r>
              <a:rPr lang="es-ES" dirty="0"/>
              <a:t>¿La comprensión organiza los principales datos recolectados?</a:t>
            </a:r>
          </a:p>
          <a:p>
            <a:pPr algn="just"/>
            <a:endParaRPr lang="es-ES" dirty="0"/>
          </a:p>
          <a:p>
            <a:endParaRPr lang="es-CL" dirty="0"/>
          </a:p>
        </p:txBody>
      </p:sp>
    </p:spTree>
    <p:extLst>
      <p:ext uri="{BB962C8B-B14F-4D97-AF65-F5344CB8AC3E}">
        <p14:creationId xmlns:p14="http://schemas.microsoft.com/office/powerpoint/2010/main" val="3775638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09105" y="624110"/>
            <a:ext cx="9495508" cy="1280890"/>
          </a:xfrm>
        </p:spPr>
        <p:txBody>
          <a:bodyPr/>
          <a:lstStyle/>
          <a:p>
            <a:r>
              <a:rPr lang="es-CL" dirty="0" smtClean="0">
                <a:solidFill>
                  <a:srgbClr val="0070C0"/>
                </a:solidFill>
              </a:rPr>
              <a:t>Ideas centrales que debe conocer un Director para liderar al equipo</a:t>
            </a:r>
            <a:endParaRPr lang="es-CL" dirty="0">
              <a:solidFill>
                <a:srgbClr val="0070C0"/>
              </a:solidFill>
            </a:endParaRPr>
          </a:p>
        </p:txBody>
      </p:sp>
      <p:sp>
        <p:nvSpPr>
          <p:cNvPr id="3" name="Marcador de contenido 2"/>
          <p:cNvSpPr>
            <a:spLocks noGrp="1"/>
          </p:cNvSpPr>
          <p:nvPr>
            <p:ph idx="1"/>
          </p:nvPr>
        </p:nvSpPr>
        <p:spPr>
          <a:xfrm>
            <a:off x="1506828" y="2133600"/>
            <a:ext cx="9997784" cy="3777622"/>
          </a:xfrm>
        </p:spPr>
        <p:txBody>
          <a:bodyPr/>
          <a:lstStyle/>
          <a:p>
            <a:pPr algn="just"/>
            <a:r>
              <a:rPr lang="es-CL" dirty="0" smtClean="0"/>
              <a:t>Considerar que en toda acción tomada, análisis de casos, intervención, en crisis, actuación con Co-Garante, Etc.. Se debe tener como premisa central la de </a:t>
            </a:r>
            <a:r>
              <a:rPr lang="es-CL" b="1" dirty="0" smtClean="0"/>
              <a:t>EQUIPO REFLEXIVO. </a:t>
            </a:r>
          </a:p>
          <a:p>
            <a:pPr algn="just"/>
            <a:r>
              <a:rPr lang="es-CL" dirty="0" smtClean="0"/>
              <a:t>Los </a:t>
            </a:r>
            <a:r>
              <a:rPr lang="es-CL" b="1" dirty="0" smtClean="0"/>
              <a:t>distintos niveles en los que se desarrolla un programa</a:t>
            </a:r>
            <a:r>
              <a:rPr lang="es-CL" dirty="0" smtClean="0"/>
              <a:t>. Es decir, no es sólo operativo, sino que requiere de varias variables, para posterior decidir una acción. </a:t>
            </a:r>
          </a:p>
          <a:p>
            <a:pPr algn="just"/>
            <a:r>
              <a:rPr lang="es-CL" b="1" dirty="0" smtClean="0"/>
              <a:t>Los impactos que genera en el equipo una supervisión/análisis de caso</a:t>
            </a:r>
            <a:r>
              <a:rPr lang="es-CL" dirty="0" smtClean="0"/>
              <a:t>. Cómo así también las dinámicas que aparecen en el equipo (equipo es crítico, apoyador, muy benevolente, etc.). </a:t>
            </a:r>
          </a:p>
          <a:p>
            <a:pPr marL="0" indent="0">
              <a:buNone/>
            </a:pPr>
            <a:endParaRPr lang="es-CL" b="1" dirty="0"/>
          </a:p>
        </p:txBody>
      </p:sp>
    </p:spTree>
    <p:extLst>
      <p:ext uri="{BB962C8B-B14F-4D97-AF65-F5344CB8AC3E}">
        <p14:creationId xmlns:p14="http://schemas.microsoft.com/office/powerpoint/2010/main" val="42663586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ítulo 1"/>
          <p:cNvSpPr>
            <a:spLocks noGrp="1"/>
          </p:cNvSpPr>
          <p:nvPr>
            <p:ph type="title"/>
          </p:nvPr>
        </p:nvSpPr>
        <p:spPr/>
        <p:txBody>
          <a:bodyPr/>
          <a:lstStyle/>
          <a:p>
            <a:r>
              <a:rPr lang="es-CL" altLang="es-CL" dirty="0" smtClean="0">
                <a:solidFill>
                  <a:srgbClr val="0070C0"/>
                </a:solidFill>
              </a:rPr>
              <a:t>Niveles del Abordaje Técnico</a:t>
            </a:r>
          </a:p>
        </p:txBody>
      </p:sp>
      <p:graphicFrame>
        <p:nvGraphicFramePr>
          <p:cNvPr id="5" name="Marcador de contenido 4"/>
          <p:cNvGraphicFramePr>
            <a:graphicFrameLocks noGrp="1"/>
          </p:cNvGraphicFramePr>
          <p:nvPr>
            <p:ph idx="1"/>
          </p:nvPr>
        </p:nvGraphicFramePr>
        <p:xfrm>
          <a:off x="1847528" y="1196752"/>
          <a:ext cx="3744416"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3556" name="Flecha derecha 5"/>
          <p:cNvSpPr>
            <a:spLocks noChangeArrowheads="1"/>
          </p:cNvSpPr>
          <p:nvPr/>
        </p:nvSpPr>
        <p:spPr bwMode="auto">
          <a:xfrm>
            <a:off x="5942013" y="3746500"/>
            <a:ext cx="977900" cy="484188"/>
          </a:xfrm>
          <a:prstGeom prst="rightArrow">
            <a:avLst>
              <a:gd name="adj1" fmla="val 50000"/>
              <a:gd name="adj2" fmla="val 50024"/>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s-CL" altLang="es-CL"/>
          </a:p>
        </p:txBody>
      </p:sp>
      <p:graphicFrame>
        <p:nvGraphicFramePr>
          <p:cNvPr id="7" name="Diagrama 6"/>
          <p:cNvGraphicFramePr/>
          <p:nvPr/>
        </p:nvGraphicFramePr>
        <p:xfrm>
          <a:off x="6430896" y="1397000"/>
          <a:ext cx="3551304" cy="4699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3219660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ítulo 1"/>
          <p:cNvSpPr>
            <a:spLocks noGrp="1"/>
          </p:cNvSpPr>
          <p:nvPr>
            <p:ph type="title"/>
          </p:nvPr>
        </p:nvSpPr>
        <p:spPr/>
        <p:txBody>
          <a:bodyPr/>
          <a:lstStyle/>
          <a:p>
            <a:r>
              <a:rPr lang="es-CL" altLang="es-CL" dirty="0" smtClean="0">
                <a:solidFill>
                  <a:srgbClr val="0070C0"/>
                </a:solidFill>
              </a:rPr>
              <a:t>Niveles respecto del Impacto </a:t>
            </a:r>
          </a:p>
        </p:txBody>
      </p:sp>
      <p:graphicFrame>
        <p:nvGraphicFramePr>
          <p:cNvPr id="6" name="Marcador de contenido 5"/>
          <p:cNvGraphicFramePr>
            <a:graphicFrameLocks noGrp="1"/>
          </p:cNvGraphicFramePr>
          <p:nvPr>
            <p:ph idx="1"/>
          </p:nvPr>
        </p:nvGraphicFramePr>
        <p:xfrm>
          <a:off x="2209800" y="1628800"/>
          <a:ext cx="7772400" cy="44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584474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35617" y="624110"/>
            <a:ext cx="9868995" cy="1280890"/>
          </a:xfrm>
        </p:spPr>
        <p:txBody>
          <a:bodyPr/>
          <a:lstStyle/>
          <a:p>
            <a:r>
              <a:rPr lang="es-CL" u="sng" dirty="0" smtClean="0">
                <a:solidFill>
                  <a:srgbClr val="0070C0"/>
                </a:solidFill>
              </a:rPr>
              <a:t>Módulo IV:</a:t>
            </a:r>
            <a:r>
              <a:rPr lang="es-CL" dirty="0" smtClean="0">
                <a:solidFill>
                  <a:srgbClr val="0070C0"/>
                </a:solidFill>
              </a:rPr>
              <a:t> “Indicadores de ejecución por Programa”</a:t>
            </a:r>
            <a:endParaRPr lang="es-CL" dirty="0">
              <a:solidFill>
                <a:srgbClr val="0070C0"/>
              </a:solidFill>
            </a:endParaRPr>
          </a:p>
        </p:txBody>
      </p:sp>
      <p:sp>
        <p:nvSpPr>
          <p:cNvPr id="3" name="Marcador de contenido 2"/>
          <p:cNvSpPr>
            <a:spLocks noGrp="1"/>
          </p:cNvSpPr>
          <p:nvPr>
            <p:ph idx="1"/>
          </p:nvPr>
        </p:nvSpPr>
        <p:spPr>
          <a:xfrm>
            <a:off x="1764406" y="2575774"/>
            <a:ext cx="9740206" cy="3335447"/>
          </a:xfrm>
        </p:spPr>
        <p:txBody>
          <a:bodyPr>
            <a:normAutofit/>
          </a:bodyPr>
          <a:lstStyle/>
          <a:p>
            <a:r>
              <a:rPr lang="es-CL" dirty="0" smtClean="0"/>
              <a:t>En planilla </a:t>
            </a:r>
            <a:r>
              <a:rPr lang="es-CL" dirty="0"/>
              <a:t>trabajada por la Dirección de </a:t>
            </a:r>
            <a:r>
              <a:rPr lang="es-CL" dirty="0" smtClean="0"/>
              <a:t>Estudios, del primer trimestre del 2019, se destacan 3 elementos:</a:t>
            </a:r>
          </a:p>
          <a:p>
            <a:pPr marL="0" indent="0">
              <a:buNone/>
            </a:pPr>
            <a:r>
              <a:rPr lang="es-CL" dirty="0" smtClean="0"/>
              <a:t>1) Eventos </a:t>
            </a:r>
            <a:r>
              <a:rPr lang="es-CL" dirty="0"/>
              <a:t>de </a:t>
            </a:r>
            <a:r>
              <a:rPr lang="es-CL" dirty="0" smtClean="0"/>
              <a:t>intervención. </a:t>
            </a:r>
          </a:p>
          <a:p>
            <a:pPr marL="0" indent="0">
              <a:buNone/>
            </a:pPr>
            <a:endParaRPr lang="es-CL" dirty="0" smtClean="0"/>
          </a:p>
          <a:p>
            <a:pPr marL="0" indent="0">
              <a:buNone/>
            </a:pPr>
            <a:r>
              <a:rPr lang="es-CL" dirty="0" smtClean="0"/>
              <a:t>2) tiempo </a:t>
            </a:r>
            <a:r>
              <a:rPr lang="es-CL" dirty="0"/>
              <a:t>de </a:t>
            </a:r>
            <a:r>
              <a:rPr lang="es-CL" dirty="0" smtClean="0"/>
              <a:t>permanencia.</a:t>
            </a:r>
          </a:p>
          <a:p>
            <a:pPr marL="0" indent="0">
              <a:buNone/>
            </a:pPr>
            <a:endParaRPr lang="es-CL" dirty="0" smtClean="0"/>
          </a:p>
          <a:p>
            <a:pPr marL="0" indent="0">
              <a:buNone/>
            </a:pPr>
            <a:r>
              <a:rPr lang="es-CL" dirty="0" smtClean="0"/>
              <a:t>3) NNA </a:t>
            </a:r>
            <a:r>
              <a:rPr lang="es-CL" dirty="0"/>
              <a:t>en lista de </a:t>
            </a:r>
            <a:r>
              <a:rPr lang="es-CL" dirty="0" smtClean="0"/>
              <a:t>espera (esto no lo trabajaremos hoy). </a:t>
            </a:r>
          </a:p>
        </p:txBody>
      </p:sp>
    </p:spTree>
    <p:extLst>
      <p:ext uri="{BB962C8B-B14F-4D97-AF65-F5344CB8AC3E}">
        <p14:creationId xmlns:p14="http://schemas.microsoft.com/office/powerpoint/2010/main" val="18869431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03041" y="521079"/>
            <a:ext cx="9611419" cy="1280890"/>
          </a:xfrm>
        </p:spPr>
        <p:txBody>
          <a:bodyPr>
            <a:normAutofit fontScale="90000"/>
          </a:bodyPr>
          <a:lstStyle/>
          <a:p>
            <a:r>
              <a:rPr lang="es-CL" sz="2800" dirty="0" smtClean="0">
                <a:solidFill>
                  <a:srgbClr val="0070C0"/>
                </a:solidFill>
              </a:rPr>
              <a:t>Datos entregados por Dirección de estudios, primer semestre 2019 (promedio de intervenciones por programa)</a:t>
            </a:r>
            <a:endParaRPr lang="es-CL" sz="2800" dirty="0">
              <a:solidFill>
                <a:srgbClr val="0070C0"/>
              </a:solidFill>
            </a:endParaRP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097428459"/>
              </p:ext>
            </p:extLst>
          </p:nvPr>
        </p:nvGraphicFramePr>
        <p:xfrm>
          <a:off x="1893193" y="2351722"/>
          <a:ext cx="8564452" cy="3804382"/>
        </p:xfrm>
        <a:graphic>
          <a:graphicData uri="http://schemas.openxmlformats.org/drawingml/2006/table">
            <a:tbl>
              <a:tblPr>
                <a:tableStyleId>{5C22544A-7EE6-4342-B048-85BDC9FD1C3A}</a:tableStyleId>
              </a:tblPr>
              <a:tblGrid>
                <a:gridCol w="2117841">
                  <a:extLst>
                    <a:ext uri="{9D8B030D-6E8A-4147-A177-3AD203B41FA5}">
                      <a16:colId xmlns:a16="http://schemas.microsoft.com/office/drawing/2014/main" val="2693664161"/>
                    </a:ext>
                  </a:extLst>
                </a:gridCol>
                <a:gridCol w="2117841">
                  <a:extLst>
                    <a:ext uri="{9D8B030D-6E8A-4147-A177-3AD203B41FA5}">
                      <a16:colId xmlns:a16="http://schemas.microsoft.com/office/drawing/2014/main" val="153631814"/>
                    </a:ext>
                  </a:extLst>
                </a:gridCol>
                <a:gridCol w="2164385">
                  <a:extLst>
                    <a:ext uri="{9D8B030D-6E8A-4147-A177-3AD203B41FA5}">
                      <a16:colId xmlns:a16="http://schemas.microsoft.com/office/drawing/2014/main" val="2884669943"/>
                    </a:ext>
                  </a:extLst>
                </a:gridCol>
                <a:gridCol w="2164385">
                  <a:extLst>
                    <a:ext uri="{9D8B030D-6E8A-4147-A177-3AD203B41FA5}">
                      <a16:colId xmlns:a16="http://schemas.microsoft.com/office/drawing/2014/main" val="79615345"/>
                    </a:ext>
                  </a:extLst>
                </a:gridCol>
              </a:tblGrid>
              <a:tr h="271070">
                <a:tc rowSpan="3">
                  <a:txBody>
                    <a:bodyPr/>
                    <a:lstStyle/>
                    <a:p>
                      <a:pPr algn="ctr" fontAlgn="ctr"/>
                      <a:r>
                        <a:rPr lang="es-CL" sz="1000" b="1" u="none" strike="noStrike" dirty="0">
                          <a:solidFill>
                            <a:schemeClr val="tx1"/>
                          </a:solidFill>
                          <a:effectLst/>
                        </a:rPr>
                        <a:t>Promedio eventos por NNA atendido en el trimestre (Eventos de intervención del mes periodo/NNA atendidos trimestre)</a:t>
                      </a:r>
                      <a:endParaRPr lang="es-CL" sz="1000" b="1" i="0" u="none" strike="noStrike" dirty="0">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r>
                        <a:rPr lang="es-CL" sz="1000" b="1" u="none" strike="noStrike">
                          <a:solidFill>
                            <a:schemeClr val="tx1"/>
                          </a:solidFill>
                          <a:effectLst/>
                        </a:rPr>
                        <a:t> </a:t>
                      </a:r>
                      <a:endParaRPr lang="es-CL" sz="1000" b="1" i="0" u="none" strike="noStrike">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tc rowSpan="3">
                  <a:txBody>
                    <a:bodyPr/>
                    <a:lstStyle/>
                    <a:p>
                      <a:pPr algn="ctr" fontAlgn="ctr"/>
                      <a:r>
                        <a:rPr lang="es-CL" sz="1000" b="1" u="none" strike="noStrike" dirty="0">
                          <a:solidFill>
                            <a:schemeClr val="tx1"/>
                          </a:solidFill>
                          <a:effectLst/>
                        </a:rPr>
                        <a:t>Promedio eventos DIRECTOS por NNA atendido trimestre (Eventos DIRECTOS del periodo/NNA atendidos trimestre)</a:t>
                      </a:r>
                      <a:endParaRPr lang="es-CL" sz="1000" b="1" i="0" u="none" strike="noStrike" dirty="0">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tc rowSpan="3">
                  <a:txBody>
                    <a:bodyPr/>
                    <a:lstStyle/>
                    <a:p>
                      <a:pPr algn="ctr" fontAlgn="ctr"/>
                      <a:r>
                        <a:rPr lang="es-CL" sz="1000" b="1" u="none" strike="noStrike" dirty="0">
                          <a:solidFill>
                            <a:schemeClr val="tx1"/>
                          </a:solidFill>
                          <a:effectLst/>
                        </a:rPr>
                        <a:t>Promedio eventos directos/NNA/mes</a:t>
                      </a:r>
                      <a:endParaRPr lang="es-CL" sz="1000" b="1" i="0" u="none" strike="noStrike" dirty="0">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extLst>
                  <a:ext uri="{0D108BD9-81ED-4DB2-BD59-A6C34878D82A}">
                    <a16:rowId xmlns:a16="http://schemas.microsoft.com/office/drawing/2014/main" val="2876079252"/>
                  </a:ext>
                </a:extLst>
              </a:tr>
              <a:tr h="1087172">
                <a:tc vMerge="1">
                  <a:txBody>
                    <a:bodyPr/>
                    <a:lstStyle/>
                    <a:p>
                      <a:endParaRPr lang="es-CL"/>
                    </a:p>
                  </a:txBody>
                  <a:tcPr/>
                </a:tc>
                <a:tc>
                  <a:txBody>
                    <a:bodyPr/>
                    <a:lstStyle/>
                    <a:p>
                      <a:pPr algn="ctr" fontAlgn="ctr"/>
                      <a:r>
                        <a:rPr lang="es-CL" sz="1000" b="1" u="none" strike="noStrike" dirty="0">
                          <a:solidFill>
                            <a:schemeClr val="tx1"/>
                          </a:solidFill>
                          <a:effectLst/>
                        </a:rPr>
                        <a:t>Promedio de eventos/NNA/mes</a:t>
                      </a:r>
                      <a:endParaRPr lang="es-CL" sz="1000" b="1" i="0" u="none" strike="noStrike" dirty="0">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tc vMerge="1">
                  <a:txBody>
                    <a:bodyPr/>
                    <a:lstStyle/>
                    <a:p>
                      <a:endParaRPr lang="es-CL"/>
                    </a:p>
                  </a:txBody>
                  <a:tcPr/>
                </a:tc>
                <a:tc vMerge="1">
                  <a:txBody>
                    <a:bodyPr/>
                    <a:lstStyle/>
                    <a:p>
                      <a:endParaRPr lang="es-CL"/>
                    </a:p>
                  </a:txBody>
                  <a:tcPr/>
                </a:tc>
                <a:extLst>
                  <a:ext uri="{0D108BD9-81ED-4DB2-BD59-A6C34878D82A}">
                    <a16:rowId xmlns:a16="http://schemas.microsoft.com/office/drawing/2014/main" val="2090280585"/>
                  </a:ext>
                </a:extLst>
              </a:tr>
              <a:tr h="203845">
                <a:tc vMerge="1">
                  <a:txBody>
                    <a:bodyPr/>
                    <a:lstStyle/>
                    <a:p>
                      <a:endParaRPr lang="es-CL"/>
                    </a:p>
                  </a:txBody>
                  <a:tcPr/>
                </a:tc>
                <a:tc>
                  <a:txBody>
                    <a:bodyPr/>
                    <a:lstStyle/>
                    <a:p>
                      <a:pPr algn="ctr" fontAlgn="ctr"/>
                      <a:r>
                        <a:rPr lang="es-CL" sz="1000" b="1" u="none" strike="noStrike">
                          <a:solidFill>
                            <a:schemeClr val="tx1"/>
                          </a:solidFill>
                          <a:effectLst/>
                        </a:rPr>
                        <a:t> </a:t>
                      </a:r>
                      <a:endParaRPr lang="es-CL" sz="1000" b="1" i="0" u="none" strike="noStrike">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tc vMerge="1">
                  <a:txBody>
                    <a:bodyPr/>
                    <a:lstStyle/>
                    <a:p>
                      <a:endParaRPr lang="es-CL"/>
                    </a:p>
                  </a:txBody>
                  <a:tcPr/>
                </a:tc>
                <a:tc vMerge="1">
                  <a:txBody>
                    <a:bodyPr/>
                    <a:lstStyle/>
                    <a:p>
                      <a:endParaRPr lang="es-CL"/>
                    </a:p>
                  </a:txBody>
                  <a:tcPr/>
                </a:tc>
                <a:extLst>
                  <a:ext uri="{0D108BD9-81ED-4DB2-BD59-A6C34878D82A}">
                    <a16:rowId xmlns:a16="http://schemas.microsoft.com/office/drawing/2014/main" val="1641386246"/>
                  </a:ext>
                </a:extLst>
              </a:tr>
              <a:tr h="203845">
                <a:tc>
                  <a:txBody>
                    <a:bodyPr/>
                    <a:lstStyle/>
                    <a:p>
                      <a:pPr algn="ctr" fontAlgn="ctr"/>
                      <a:r>
                        <a:rPr lang="es-CL" sz="1000" b="1" u="none" strike="noStrike">
                          <a:solidFill>
                            <a:schemeClr val="tx1"/>
                          </a:solidFill>
                          <a:effectLst/>
                        </a:rPr>
                        <a:t>11,4</a:t>
                      </a:r>
                      <a:endParaRPr lang="es-CL" sz="1000" b="1" i="0" u="none" strike="noStrike">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r>
                        <a:rPr lang="es-CL" sz="1000" b="1" u="none" strike="noStrike">
                          <a:solidFill>
                            <a:schemeClr val="tx1"/>
                          </a:solidFill>
                          <a:effectLst/>
                        </a:rPr>
                        <a:t>3,8</a:t>
                      </a:r>
                      <a:endParaRPr lang="es-CL" sz="1000" b="1" i="0" u="none" strike="noStrike">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r>
                        <a:rPr lang="es-CL" sz="1000" b="1" u="none" strike="noStrike">
                          <a:solidFill>
                            <a:schemeClr val="tx1"/>
                          </a:solidFill>
                          <a:effectLst/>
                        </a:rPr>
                        <a:t>8,5</a:t>
                      </a:r>
                      <a:endParaRPr lang="es-CL" sz="1000" b="1" i="0" u="none" strike="noStrike">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r>
                        <a:rPr lang="es-CL" sz="1000" b="1" u="none" strike="noStrike">
                          <a:solidFill>
                            <a:schemeClr val="tx1"/>
                          </a:solidFill>
                          <a:effectLst/>
                        </a:rPr>
                        <a:t>2,8</a:t>
                      </a:r>
                      <a:endParaRPr lang="es-CL" sz="1000" b="1" i="0" u="none" strike="noStrike">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extLst>
                  <a:ext uri="{0D108BD9-81ED-4DB2-BD59-A6C34878D82A}">
                    <a16:rowId xmlns:a16="http://schemas.microsoft.com/office/drawing/2014/main" val="365962270"/>
                  </a:ext>
                </a:extLst>
              </a:tr>
              <a:tr h="203845">
                <a:tc>
                  <a:txBody>
                    <a:bodyPr/>
                    <a:lstStyle/>
                    <a:p>
                      <a:pPr algn="ctr" fontAlgn="ctr"/>
                      <a:r>
                        <a:rPr lang="es-CL" sz="1000" b="1" u="none" strike="noStrike">
                          <a:solidFill>
                            <a:schemeClr val="tx1"/>
                          </a:solidFill>
                          <a:effectLst/>
                        </a:rPr>
                        <a:t>5,8</a:t>
                      </a:r>
                      <a:endParaRPr lang="es-CL" sz="1000" b="1" i="0" u="none" strike="noStrike">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r>
                        <a:rPr lang="es-CL" sz="1000" b="1" u="none" strike="noStrike">
                          <a:solidFill>
                            <a:schemeClr val="tx1"/>
                          </a:solidFill>
                          <a:effectLst/>
                        </a:rPr>
                        <a:t>1,9</a:t>
                      </a:r>
                      <a:endParaRPr lang="es-CL" sz="1000" b="1" i="0" u="none" strike="noStrike">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r>
                        <a:rPr lang="es-CL" sz="1000" b="1" u="none" strike="noStrike">
                          <a:solidFill>
                            <a:schemeClr val="tx1"/>
                          </a:solidFill>
                          <a:effectLst/>
                        </a:rPr>
                        <a:t>4,6</a:t>
                      </a:r>
                      <a:endParaRPr lang="es-CL" sz="1000" b="1" i="0" u="none" strike="noStrike">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r>
                        <a:rPr lang="es-CL" sz="1000" b="1" u="none" strike="noStrike">
                          <a:solidFill>
                            <a:schemeClr val="tx1"/>
                          </a:solidFill>
                          <a:effectLst/>
                        </a:rPr>
                        <a:t>1,5</a:t>
                      </a:r>
                      <a:endParaRPr lang="es-CL" sz="1000" b="1" i="0" u="none" strike="noStrike">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extLst>
                  <a:ext uri="{0D108BD9-81ED-4DB2-BD59-A6C34878D82A}">
                    <a16:rowId xmlns:a16="http://schemas.microsoft.com/office/drawing/2014/main" val="2413888675"/>
                  </a:ext>
                </a:extLst>
              </a:tr>
              <a:tr h="203845">
                <a:tc>
                  <a:txBody>
                    <a:bodyPr/>
                    <a:lstStyle/>
                    <a:p>
                      <a:pPr algn="ctr" fontAlgn="ctr"/>
                      <a:r>
                        <a:rPr lang="es-CL" sz="1000" b="1" u="none" strike="noStrike">
                          <a:solidFill>
                            <a:schemeClr val="tx1"/>
                          </a:solidFill>
                          <a:effectLst/>
                        </a:rPr>
                        <a:t>11,1</a:t>
                      </a:r>
                      <a:endParaRPr lang="es-CL" sz="1000" b="1" i="0" u="none" strike="noStrike">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r>
                        <a:rPr lang="es-CL" sz="1000" b="1" u="none" strike="noStrike" dirty="0">
                          <a:solidFill>
                            <a:schemeClr val="tx1"/>
                          </a:solidFill>
                          <a:effectLst/>
                        </a:rPr>
                        <a:t>3,7</a:t>
                      </a:r>
                      <a:endParaRPr lang="es-CL" sz="1000" b="1" i="0" u="none" strike="noStrike" dirty="0">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r>
                        <a:rPr lang="es-CL" sz="1000" b="1" u="none" strike="noStrike">
                          <a:solidFill>
                            <a:schemeClr val="tx1"/>
                          </a:solidFill>
                          <a:effectLst/>
                        </a:rPr>
                        <a:t>5,6</a:t>
                      </a:r>
                      <a:endParaRPr lang="es-CL" sz="1000" b="1" i="0" u="none" strike="noStrike">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r>
                        <a:rPr lang="es-CL" sz="1000" b="1" u="none" strike="noStrike">
                          <a:solidFill>
                            <a:schemeClr val="tx1"/>
                          </a:solidFill>
                          <a:effectLst/>
                        </a:rPr>
                        <a:t>1,9</a:t>
                      </a:r>
                      <a:endParaRPr lang="es-CL" sz="1000" b="1" i="0" u="none" strike="noStrike">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extLst>
                  <a:ext uri="{0D108BD9-81ED-4DB2-BD59-A6C34878D82A}">
                    <a16:rowId xmlns:a16="http://schemas.microsoft.com/office/drawing/2014/main" val="240018544"/>
                  </a:ext>
                </a:extLst>
              </a:tr>
              <a:tr h="203845">
                <a:tc>
                  <a:txBody>
                    <a:bodyPr/>
                    <a:lstStyle/>
                    <a:p>
                      <a:pPr algn="ctr" fontAlgn="ctr"/>
                      <a:r>
                        <a:rPr lang="es-CL" sz="1000" b="1" u="none" strike="noStrike">
                          <a:solidFill>
                            <a:schemeClr val="tx1"/>
                          </a:solidFill>
                          <a:effectLst/>
                        </a:rPr>
                        <a:t>8,4</a:t>
                      </a:r>
                      <a:endParaRPr lang="es-CL" sz="1000" b="1" i="0" u="none" strike="noStrike">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r>
                        <a:rPr lang="es-CL" sz="1000" b="1" u="none" strike="noStrike">
                          <a:solidFill>
                            <a:schemeClr val="tx1"/>
                          </a:solidFill>
                          <a:effectLst/>
                        </a:rPr>
                        <a:t>2,8</a:t>
                      </a:r>
                      <a:endParaRPr lang="es-CL" sz="1000" b="1" i="0" u="none" strike="noStrike">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r>
                        <a:rPr lang="es-CL" sz="1000" b="1" u="none" strike="noStrike">
                          <a:solidFill>
                            <a:schemeClr val="tx1"/>
                          </a:solidFill>
                          <a:effectLst/>
                        </a:rPr>
                        <a:t>6,2</a:t>
                      </a:r>
                      <a:endParaRPr lang="es-CL" sz="1000" b="1" i="0" u="none" strike="noStrike">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r>
                        <a:rPr lang="es-CL" sz="1000" b="1" u="none" strike="noStrike">
                          <a:solidFill>
                            <a:schemeClr val="tx1"/>
                          </a:solidFill>
                          <a:effectLst/>
                        </a:rPr>
                        <a:t>2,1</a:t>
                      </a:r>
                      <a:endParaRPr lang="es-CL" sz="1000" b="1" i="0" u="none" strike="noStrike">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extLst>
                  <a:ext uri="{0D108BD9-81ED-4DB2-BD59-A6C34878D82A}">
                    <a16:rowId xmlns:a16="http://schemas.microsoft.com/office/drawing/2014/main" val="2617235758"/>
                  </a:ext>
                </a:extLst>
              </a:tr>
              <a:tr h="203845">
                <a:tc>
                  <a:txBody>
                    <a:bodyPr/>
                    <a:lstStyle/>
                    <a:p>
                      <a:pPr algn="ctr" fontAlgn="ctr"/>
                      <a:r>
                        <a:rPr lang="es-CL" sz="1000" b="1" u="none" strike="noStrike">
                          <a:solidFill>
                            <a:schemeClr val="tx1"/>
                          </a:solidFill>
                          <a:effectLst/>
                        </a:rPr>
                        <a:t>14,2</a:t>
                      </a:r>
                      <a:endParaRPr lang="es-CL" sz="1000" b="1" i="0" u="none" strike="noStrike">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r>
                        <a:rPr lang="es-CL" sz="1000" b="1" u="none" strike="noStrike">
                          <a:solidFill>
                            <a:schemeClr val="tx1"/>
                          </a:solidFill>
                          <a:effectLst/>
                        </a:rPr>
                        <a:t>4,7</a:t>
                      </a:r>
                      <a:endParaRPr lang="es-CL" sz="1000" b="1" i="0" u="none" strike="noStrike">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r>
                        <a:rPr lang="es-CL" sz="1000" b="1" u="none" strike="noStrike">
                          <a:solidFill>
                            <a:schemeClr val="tx1"/>
                          </a:solidFill>
                          <a:effectLst/>
                        </a:rPr>
                        <a:t>9,4</a:t>
                      </a:r>
                      <a:endParaRPr lang="es-CL" sz="1000" b="1" i="0" u="none" strike="noStrike">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r>
                        <a:rPr lang="es-CL" sz="1000" b="1" u="none" strike="noStrike">
                          <a:solidFill>
                            <a:schemeClr val="tx1"/>
                          </a:solidFill>
                          <a:effectLst/>
                        </a:rPr>
                        <a:t>3,1</a:t>
                      </a:r>
                      <a:endParaRPr lang="es-CL" sz="1000" b="1" i="0" u="none" strike="noStrike">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extLst>
                  <a:ext uri="{0D108BD9-81ED-4DB2-BD59-A6C34878D82A}">
                    <a16:rowId xmlns:a16="http://schemas.microsoft.com/office/drawing/2014/main" val="3258411322"/>
                  </a:ext>
                </a:extLst>
              </a:tr>
              <a:tr h="203845">
                <a:tc>
                  <a:txBody>
                    <a:bodyPr/>
                    <a:lstStyle/>
                    <a:p>
                      <a:pPr algn="ctr" fontAlgn="ctr"/>
                      <a:r>
                        <a:rPr lang="es-CL" sz="1000" b="1" u="none" strike="noStrike">
                          <a:solidFill>
                            <a:schemeClr val="tx1"/>
                          </a:solidFill>
                          <a:effectLst/>
                        </a:rPr>
                        <a:t>6,3</a:t>
                      </a:r>
                      <a:endParaRPr lang="es-CL" sz="1000" b="1" i="0" u="none" strike="noStrike">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r>
                        <a:rPr lang="es-CL" sz="1000" b="1" u="none" strike="noStrike">
                          <a:solidFill>
                            <a:schemeClr val="tx1"/>
                          </a:solidFill>
                          <a:effectLst/>
                        </a:rPr>
                        <a:t>2,1</a:t>
                      </a:r>
                      <a:endParaRPr lang="es-CL" sz="1000" b="1" i="0" u="none" strike="noStrike">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r>
                        <a:rPr lang="es-CL" sz="1000" b="1" u="none" strike="noStrike">
                          <a:solidFill>
                            <a:schemeClr val="tx1"/>
                          </a:solidFill>
                          <a:effectLst/>
                        </a:rPr>
                        <a:t>4,3</a:t>
                      </a:r>
                      <a:endParaRPr lang="es-CL" sz="1000" b="1" i="0" u="none" strike="noStrike">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r>
                        <a:rPr lang="es-CL" sz="1000" b="1" u="none" strike="noStrike">
                          <a:solidFill>
                            <a:schemeClr val="tx1"/>
                          </a:solidFill>
                          <a:effectLst/>
                        </a:rPr>
                        <a:t>1,4</a:t>
                      </a:r>
                      <a:endParaRPr lang="es-CL" sz="1000" b="1" i="0" u="none" strike="noStrike">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extLst>
                  <a:ext uri="{0D108BD9-81ED-4DB2-BD59-A6C34878D82A}">
                    <a16:rowId xmlns:a16="http://schemas.microsoft.com/office/drawing/2014/main" val="2507829952"/>
                  </a:ext>
                </a:extLst>
              </a:tr>
              <a:tr h="203845">
                <a:tc>
                  <a:txBody>
                    <a:bodyPr/>
                    <a:lstStyle/>
                    <a:p>
                      <a:pPr algn="ctr" fontAlgn="ctr"/>
                      <a:r>
                        <a:rPr lang="es-CL" sz="1000" b="1" u="none" strike="noStrike">
                          <a:solidFill>
                            <a:schemeClr val="tx1"/>
                          </a:solidFill>
                          <a:effectLst/>
                        </a:rPr>
                        <a:t>11,9</a:t>
                      </a:r>
                      <a:endParaRPr lang="es-CL" sz="1000" b="1" i="0" u="none" strike="noStrike">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r>
                        <a:rPr lang="es-CL" sz="1000" b="1" u="none" strike="noStrike">
                          <a:solidFill>
                            <a:schemeClr val="tx1"/>
                          </a:solidFill>
                          <a:effectLst/>
                        </a:rPr>
                        <a:t>4,0</a:t>
                      </a:r>
                      <a:endParaRPr lang="es-CL" sz="1000" b="1" i="0" u="none" strike="noStrike">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r>
                        <a:rPr lang="es-CL" sz="1000" b="1" u="none" strike="noStrike">
                          <a:solidFill>
                            <a:schemeClr val="tx1"/>
                          </a:solidFill>
                          <a:effectLst/>
                        </a:rPr>
                        <a:t>7,3</a:t>
                      </a:r>
                      <a:endParaRPr lang="es-CL" sz="1000" b="1" i="0" u="none" strike="noStrike">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r>
                        <a:rPr lang="es-CL" sz="1000" b="1" u="none" strike="noStrike">
                          <a:solidFill>
                            <a:schemeClr val="tx1"/>
                          </a:solidFill>
                          <a:effectLst/>
                        </a:rPr>
                        <a:t>2,4</a:t>
                      </a:r>
                      <a:endParaRPr lang="es-CL" sz="1000" b="1" i="0" u="none" strike="noStrike">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extLst>
                  <a:ext uri="{0D108BD9-81ED-4DB2-BD59-A6C34878D82A}">
                    <a16:rowId xmlns:a16="http://schemas.microsoft.com/office/drawing/2014/main" val="347479526"/>
                  </a:ext>
                </a:extLst>
              </a:tr>
              <a:tr h="203845">
                <a:tc>
                  <a:txBody>
                    <a:bodyPr/>
                    <a:lstStyle/>
                    <a:p>
                      <a:pPr algn="ctr" fontAlgn="ctr"/>
                      <a:r>
                        <a:rPr lang="es-CL" sz="1000" b="1" u="none" strike="noStrike">
                          <a:solidFill>
                            <a:schemeClr val="tx1"/>
                          </a:solidFill>
                          <a:effectLst/>
                        </a:rPr>
                        <a:t>8,4</a:t>
                      </a:r>
                      <a:endParaRPr lang="es-CL" sz="1000" b="1" i="0" u="none" strike="noStrike">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r>
                        <a:rPr lang="es-CL" sz="1000" b="1" u="none" strike="noStrike">
                          <a:solidFill>
                            <a:schemeClr val="tx1"/>
                          </a:solidFill>
                          <a:effectLst/>
                        </a:rPr>
                        <a:t>2,8</a:t>
                      </a:r>
                      <a:endParaRPr lang="es-CL" sz="1000" b="1" i="0" u="none" strike="noStrike">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r>
                        <a:rPr lang="es-CL" sz="1000" b="1" u="none" strike="noStrike">
                          <a:solidFill>
                            <a:schemeClr val="tx1"/>
                          </a:solidFill>
                          <a:effectLst/>
                        </a:rPr>
                        <a:t>4,2</a:t>
                      </a:r>
                      <a:endParaRPr lang="es-CL" sz="1000" b="1" i="0" u="none" strike="noStrike">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r>
                        <a:rPr lang="es-CL" sz="1000" b="1" u="none" strike="noStrike">
                          <a:solidFill>
                            <a:schemeClr val="tx1"/>
                          </a:solidFill>
                          <a:effectLst/>
                        </a:rPr>
                        <a:t>1,4</a:t>
                      </a:r>
                      <a:endParaRPr lang="es-CL" sz="1000" b="1" i="0" u="none" strike="noStrike">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extLst>
                  <a:ext uri="{0D108BD9-81ED-4DB2-BD59-A6C34878D82A}">
                    <a16:rowId xmlns:a16="http://schemas.microsoft.com/office/drawing/2014/main" val="3996380495"/>
                  </a:ext>
                </a:extLst>
              </a:tr>
              <a:tr h="203845">
                <a:tc>
                  <a:txBody>
                    <a:bodyPr/>
                    <a:lstStyle/>
                    <a:p>
                      <a:pPr algn="ctr" fontAlgn="ctr"/>
                      <a:r>
                        <a:rPr lang="es-CL" sz="1000" b="1" u="none" strike="noStrike">
                          <a:solidFill>
                            <a:schemeClr val="tx1"/>
                          </a:solidFill>
                          <a:effectLst/>
                        </a:rPr>
                        <a:t>8,7</a:t>
                      </a:r>
                      <a:endParaRPr lang="es-CL" sz="1000" b="1" i="0" u="none" strike="noStrike">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r>
                        <a:rPr lang="es-CL" sz="1000" b="1" u="none" strike="noStrike">
                          <a:solidFill>
                            <a:schemeClr val="tx1"/>
                          </a:solidFill>
                          <a:effectLst/>
                        </a:rPr>
                        <a:t>2,9</a:t>
                      </a:r>
                      <a:endParaRPr lang="es-CL" sz="1000" b="1" i="0" u="none" strike="noStrike">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r>
                        <a:rPr lang="es-CL" sz="1000" b="1" u="none" strike="noStrike">
                          <a:solidFill>
                            <a:schemeClr val="tx1"/>
                          </a:solidFill>
                          <a:effectLst/>
                        </a:rPr>
                        <a:t>4,4</a:t>
                      </a:r>
                      <a:endParaRPr lang="es-CL" sz="1000" b="1" i="0" u="none" strike="noStrike">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r>
                        <a:rPr lang="es-CL" sz="1000" b="1" u="none" strike="noStrike">
                          <a:solidFill>
                            <a:schemeClr val="tx1"/>
                          </a:solidFill>
                          <a:effectLst/>
                        </a:rPr>
                        <a:t>1,5</a:t>
                      </a:r>
                      <a:endParaRPr lang="es-CL" sz="1000" b="1" i="0" u="none" strike="noStrike">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extLst>
                  <a:ext uri="{0D108BD9-81ED-4DB2-BD59-A6C34878D82A}">
                    <a16:rowId xmlns:a16="http://schemas.microsoft.com/office/drawing/2014/main" val="2229558998"/>
                  </a:ext>
                </a:extLst>
              </a:tr>
              <a:tr h="203845">
                <a:tc>
                  <a:txBody>
                    <a:bodyPr/>
                    <a:lstStyle/>
                    <a:p>
                      <a:pPr algn="ctr" fontAlgn="ctr"/>
                      <a:r>
                        <a:rPr lang="es-CL" sz="1000" b="1" u="none" strike="noStrike">
                          <a:solidFill>
                            <a:schemeClr val="tx1"/>
                          </a:solidFill>
                          <a:effectLst/>
                        </a:rPr>
                        <a:t>12,6</a:t>
                      </a:r>
                      <a:endParaRPr lang="es-CL" sz="1000" b="1" i="0" u="none" strike="noStrike">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r>
                        <a:rPr lang="es-CL" sz="1000" b="1" u="none" strike="noStrike">
                          <a:solidFill>
                            <a:schemeClr val="tx1"/>
                          </a:solidFill>
                          <a:effectLst/>
                        </a:rPr>
                        <a:t>4,2</a:t>
                      </a:r>
                      <a:endParaRPr lang="es-CL" sz="1000" b="1" i="0" u="none" strike="noStrike">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r>
                        <a:rPr lang="es-CL" sz="1000" b="1" u="none" strike="noStrike">
                          <a:solidFill>
                            <a:schemeClr val="tx1"/>
                          </a:solidFill>
                          <a:effectLst/>
                        </a:rPr>
                        <a:t>6,8</a:t>
                      </a:r>
                      <a:endParaRPr lang="es-CL" sz="1000" b="1" i="0" u="none" strike="noStrike">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r>
                        <a:rPr lang="es-CL" sz="1000" b="1" u="none" strike="noStrike">
                          <a:solidFill>
                            <a:schemeClr val="tx1"/>
                          </a:solidFill>
                          <a:effectLst/>
                        </a:rPr>
                        <a:t>2,3</a:t>
                      </a:r>
                      <a:endParaRPr lang="es-CL" sz="1000" b="1" i="0" u="none" strike="noStrike">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extLst>
                  <a:ext uri="{0D108BD9-81ED-4DB2-BD59-A6C34878D82A}">
                    <a16:rowId xmlns:a16="http://schemas.microsoft.com/office/drawing/2014/main" val="1292804974"/>
                  </a:ext>
                </a:extLst>
              </a:tr>
              <a:tr h="203845">
                <a:tc>
                  <a:txBody>
                    <a:bodyPr/>
                    <a:lstStyle/>
                    <a:p>
                      <a:pPr algn="ctr" fontAlgn="ctr"/>
                      <a:r>
                        <a:rPr lang="es-CL" sz="1000" b="1" u="none" strike="noStrike">
                          <a:solidFill>
                            <a:schemeClr val="tx1"/>
                          </a:solidFill>
                          <a:effectLst/>
                        </a:rPr>
                        <a:t>9,9</a:t>
                      </a:r>
                      <a:endParaRPr lang="es-CL" sz="1000" b="1" i="0" u="none" strike="noStrike">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r>
                        <a:rPr lang="es-CL" sz="1000" b="1" u="none" strike="noStrike">
                          <a:solidFill>
                            <a:schemeClr val="tx1"/>
                          </a:solidFill>
                          <a:effectLst/>
                        </a:rPr>
                        <a:t>3,3</a:t>
                      </a:r>
                      <a:endParaRPr lang="es-CL" sz="1000" b="1" i="0" u="none" strike="noStrike">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r>
                        <a:rPr lang="es-CL" sz="1000" b="1" u="none" strike="noStrike">
                          <a:solidFill>
                            <a:schemeClr val="tx1"/>
                          </a:solidFill>
                          <a:effectLst/>
                        </a:rPr>
                        <a:t>6,1</a:t>
                      </a:r>
                      <a:endParaRPr lang="es-CL" sz="1000" b="1" i="0" u="none" strike="noStrike">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ctr"/>
                      <a:r>
                        <a:rPr lang="es-CL" sz="1000" b="1" u="none" strike="noStrike" dirty="0">
                          <a:solidFill>
                            <a:schemeClr val="tx1"/>
                          </a:solidFill>
                          <a:effectLst/>
                        </a:rPr>
                        <a:t>2,0</a:t>
                      </a:r>
                      <a:endParaRPr lang="es-CL" sz="1000" b="1" i="0" u="none" strike="noStrike" dirty="0">
                        <a:solidFill>
                          <a:schemeClr val="tx1"/>
                        </a:solidFill>
                        <a:effectLst/>
                        <a:latin typeface="Calibri" panose="020F0502020204030204" pitchFamily="34" charset="0"/>
                      </a:endParaRPr>
                    </a:p>
                  </a:txBody>
                  <a:tcPr marL="9525" marR="9525" marT="9525" marB="0" anchor="ctr">
                    <a:solidFill>
                      <a:schemeClr val="accent2">
                        <a:lumMod val="40000"/>
                        <a:lumOff val="60000"/>
                      </a:schemeClr>
                    </a:solidFill>
                  </a:tcPr>
                </a:tc>
                <a:extLst>
                  <a:ext uri="{0D108BD9-81ED-4DB2-BD59-A6C34878D82A}">
                    <a16:rowId xmlns:a16="http://schemas.microsoft.com/office/drawing/2014/main" val="619144333"/>
                  </a:ext>
                </a:extLst>
              </a:tr>
            </a:tbl>
          </a:graphicData>
        </a:graphic>
      </p:graphicFrame>
    </p:spTree>
    <p:extLst>
      <p:ext uri="{BB962C8B-B14F-4D97-AF65-F5344CB8AC3E}">
        <p14:creationId xmlns:p14="http://schemas.microsoft.com/office/powerpoint/2010/main" val="6713320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92438" y="365125"/>
            <a:ext cx="9061361" cy="1325563"/>
          </a:xfrm>
        </p:spPr>
        <p:txBody>
          <a:bodyPr>
            <a:normAutofit/>
          </a:bodyPr>
          <a:lstStyle/>
          <a:p>
            <a:pPr algn="ctr"/>
            <a:r>
              <a:rPr lang="es-CL" dirty="0">
                <a:solidFill>
                  <a:srgbClr val="0070C0"/>
                </a:solidFill>
              </a:rPr>
              <a:t/>
            </a:r>
            <a:br>
              <a:rPr lang="es-CL" dirty="0">
                <a:solidFill>
                  <a:srgbClr val="0070C0"/>
                </a:solidFill>
              </a:rPr>
            </a:br>
            <a:endParaRPr lang="es-CL" dirty="0">
              <a:solidFill>
                <a:srgbClr val="0070C0"/>
              </a:solidFill>
            </a:endParaRP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999995269"/>
              </p:ext>
            </p:extLst>
          </p:nvPr>
        </p:nvGraphicFramePr>
        <p:xfrm>
          <a:off x="528031" y="1782053"/>
          <a:ext cx="10825772" cy="4489964"/>
        </p:xfrm>
        <a:graphic>
          <a:graphicData uri="http://schemas.openxmlformats.org/drawingml/2006/table">
            <a:tbl>
              <a:tblPr>
                <a:tableStyleId>{5C22544A-7EE6-4342-B048-85BDC9FD1C3A}</a:tableStyleId>
              </a:tblPr>
              <a:tblGrid>
                <a:gridCol w="799618">
                  <a:extLst>
                    <a:ext uri="{9D8B030D-6E8A-4147-A177-3AD203B41FA5}">
                      <a16:colId xmlns:a16="http://schemas.microsoft.com/office/drawing/2014/main" val="4267540506"/>
                    </a:ext>
                  </a:extLst>
                </a:gridCol>
                <a:gridCol w="735731">
                  <a:extLst>
                    <a:ext uri="{9D8B030D-6E8A-4147-A177-3AD203B41FA5}">
                      <a16:colId xmlns:a16="http://schemas.microsoft.com/office/drawing/2014/main" val="2280111142"/>
                    </a:ext>
                  </a:extLst>
                </a:gridCol>
                <a:gridCol w="882053">
                  <a:extLst>
                    <a:ext uri="{9D8B030D-6E8A-4147-A177-3AD203B41FA5}">
                      <a16:colId xmlns:a16="http://schemas.microsoft.com/office/drawing/2014/main" val="1000738161"/>
                    </a:ext>
                  </a:extLst>
                </a:gridCol>
                <a:gridCol w="494610">
                  <a:extLst>
                    <a:ext uri="{9D8B030D-6E8A-4147-A177-3AD203B41FA5}">
                      <a16:colId xmlns:a16="http://schemas.microsoft.com/office/drawing/2014/main" val="1069705653"/>
                    </a:ext>
                  </a:extLst>
                </a:gridCol>
                <a:gridCol w="494610">
                  <a:extLst>
                    <a:ext uri="{9D8B030D-6E8A-4147-A177-3AD203B41FA5}">
                      <a16:colId xmlns:a16="http://schemas.microsoft.com/office/drawing/2014/main" val="1640389721"/>
                    </a:ext>
                  </a:extLst>
                </a:gridCol>
                <a:gridCol w="494610">
                  <a:extLst>
                    <a:ext uri="{9D8B030D-6E8A-4147-A177-3AD203B41FA5}">
                      <a16:colId xmlns:a16="http://schemas.microsoft.com/office/drawing/2014/main" val="1399401496"/>
                    </a:ext>
                  </a:extLst>
                </a:gridCol>
                <a:gridCol w="494610">
                  <a:extLst>
                    <a:ext uri="{9D8B030D-6E8A-4147-A177-3AD203B41FA5}">
                      <a16:colId xmlns:a16="http://schemas.microsoft.com/office/drawing/2014/main" val="1639194242"/>
                    </a:ext>
                  </a:extLst>
                </a:gridCol>
                <a:gridCol w="494610">
                  <a:extLst>
                    <a:ext uri="{9D8B030D-6E8A-4147-A177-3AD203B41FA5}">
                      <a16:colId xmlns:a16="http://schemas.microsoft.com/office/drawing/2014/main" val="1115102768"/>
                    </a:ext>
                  </a:extLst>
                </a:gridCol>
                <a:gridCol w="494610">
                  <a:extLst>
                    <a:ext uri="{9D8B030D-6E8A-4147-A177-3AD203B41FA5}">
                      <a16:colId xmlns:a16="http://schemas.microsoft.com/office/drawing/2014/main" val="2611528911"/>
                    </a:ext>
                  </a:extLst>
                </a:gridCol>
                <a:gridCol w="494610">
                  <a:extLst>
                    <a:ext uri="{9D8B030D-6E8A-4147-A177-3AD203B41FA5}">
                      <a16:colId xmlns:a16="http://schemas.microsoft.com/office/drawing/2014/main" val="2908710403"/>
                    </a:ext>
                  </a:extLst>
                </a:gridCol>
                <a:gridCol w="494610">
                  <a:extLst>
                    <a:ext uri="{9D8B030D-6E8A-4147-A177-3AD203B41FA5}">
                      <a16:colId xmlns:a16="http://schemas.microsoft.com/office/drawing/2014/main" val="965168704"/>
                    </a:ext>
                  </a:extLst>
                </a:gridCol>
                <a:gridCol w="494610">
                  <a:extLst>
                    <a:ext uri="{9D8B030D-6E8A-4147-A177-3AD203B41FA5}">
                      <a16:colId xmlns:a16="http://schemas.microsoft.com/office/drawing/2014/main" val="1771110728"/>
                    </a:ext>
                  </a:extLst>
                </a:gridCol>
                <a:gridCol w="494610">
                  <a:extLst>
                    <a:ext uri="{9D8B030D-6E8A-4147-A177-3AD203B41FA5}">
                      <a16:colId xmlns:a16="http://schemas.microsoft.com/office/drawing/2014/main" val="1549492154"/>
                    </a:ext>
                  </a:extLst>
                </a:gridCol>
                <a:gridCol w="494610">
                  <a:extLst>
                    <a:ext uri="{9D8B030D-6E8A-4147-A177-3AD203B41FA5}">
                      <a16:colId xmlns:a16="http://schemas.microsoft.com/office/drawing/2014/main" val="1573769669"/>
                    </a:ext>
                  </a:extLst>
                </a:gridCol>
                <a:gridCol w="494610">
                  <a:extLst>
                    <a:ext uri="{9D8B030D-6E8A-4147-A177-3AD203B41FA5}">
                      <a16:colId xmlns:a16="http://schemas.microsoft.com/office/drawing/2014/main" val="1384121800"/>
                    </a:ext>
                  </a:extLst>
                </a:gridCol>
                <a:gridCol w="494610">
                  <a:extLst>
                    <a:ext uri="{9D8B030D-6E8A-4147-A177-3AD203B41FA5}">
                      <a16:colId xmlns:a16="http://schemas.microsoft.com/office/drawing/2014/main" val="1594485685"/>
                    </a:ext>
                  </a:extLst>
                </a:gridCol>
                <a:gridCol w="494610">
                  <a:extLst>
                    <a:ext uri="{9D8B030D-6E8A-4147-A177-3AD203B41FA5}">
                      <a16:colId xmlns:a16="http://schemas.microsoft.com/office/drawing/2014/main" val="4051205697"/>
                    </a:ext>
                  </a:extLst>
                </a:gridCol>
                <a:gridCol w="494610">
                  <a:extLst>
                    <a:ext uri="{9D8B030D-6E8A-4147-A177-3AD203B41FA5}">
                      <a16:colId xmlns:a16="http://schemas.microsoft.com/office/drawing/2014/main" val="2616244750"/>
                    </a:ext>
                  </a:extLst>
                </a:gridCol>
                <a:gridCol w="494610">
                  <a:extLst>
                    <a:ext uri="{9D8B030D-6E8A-4147-A177-3AD203B41FA5}">
                      <a16:colId xmlns:a16="http://schemas.microsoft.com/office/drawing/2014/main" val="568242175"/>
                    </a:ext>
                  </a:extLst>
                </a:gridCol>
                <a:gridCol w="494610">
                  <a:extLst>
                    <a:ext uri="{9D8B030D-6E8A-4147-A177-3AD203B41FA5}">
                      <a16:colId xmlns:a16="http://schemas.microsoft.com/office/drawing/2014/main" val="2823764104"/>
                    </a:ext>
                  </a:extLst>
                </a:gridCol>
              </a:tblGrid>
              <a:tr h="319919">
                <a:tc gridSpan="20">
                  <a:txBody>
                    <a:bodyPr/>
                    <a:lstStyle/>
                    <a:p>
                      <a:pPr algn="ctr" fontAlgn="ctr"/>
                      <a:r>
                        <a:rPr lang="es-CL" sz="600" u="none" strike="noStrike">
                          <a:effectLst/>
                        </a:rPr>
                        <a:t> </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097561366"/>
                  </a:ext>
                </a:extLst>
              </a:tr>
              <a:tr h="1283085">
                <a:tc gridSpan="2">
                  <a:txBody>
                    <a:bodyPr/>
                    <a:lstStyle/>
                    <a:p>
                      <a:pPr algn="ctr" fontAlgn="ctr"/>
                      <a:r>
                        <a:rPr lang="es-CL" sz="600" b="1" u="none" strike="noStrike" dirty="0">
                          <a:effectLst/>
                        </a:rPr>
                        <a:t>GESTIÓN TÉCNICA-ADMINISTRATIVA</a:t>
                      </a:r>
                      <a:endParaRPr lang="es-CL" sz="600" b="1" i="0" u="none" strike="noStrike" dirty="0">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hMerge="1">
                  <a:txBody>
                    <a:bodyPr/>
                    <a:lstStyle/>
                    <a:p>
                      <a:endParaRPr lang="es-CL"/>
                    </a:p>
                  </a:txBody>
                  <a:tcPr/>
                </a:tc>
                <a:tc gridSpan="2">
                  <a:txBody>
                    <a:bodyPr/>
                    <a:lstStyle/>
                    <a:p>
                      <a:pPr algn="ctr" fontAlgn="ctr"/>
                      <a:r>
                        <a:rPr lang="es-CL" sz="600" b="1" u="none" strike="noStrike" dirty="0">
                          <a:effectLst/>
                        </a:rPr>
                        <a:t>INTERVENCIÓN EDUCATIVA</a:t>
                      </a:r>
                      <a:endParaRPr lang="es-CL" sz="600" b="1" i="0" u="none" strike="noStrike" dirty="0">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hMerge="1">
                  <a:txBody>
                    <a:bodyPr/>
                    <a:lstStyle/>
                    <a:p>
                      <a:endParaRPr lang="es-CL"/>
                    </a:p>
                  </a:txBody>
                  <a:tcPr/>
                </a:tc>
                <a:tc gridSpan="2">
                  <a:txBody>
                    <a:bodyPr/>
                    <a:lstStyle/>
                    <a:p>
                      <a:pPr algn="ctr" fontAlgn="ctr"/>
                      <a:r>
                        <a:rPr lang="es-CL" sz="600" b="1" u="none" strike="noStrike">
                          <a:effectLst/>
                        </a:rPr>
                        <a:t>INTERVENCIÓN EN RED DE CARACTER  INTERINSTITUCIONAL Y COMUNITARIO ( ESC, CONSULTORIO, MUNI, ETC)</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hMerge="1">
                  <a:txBody>
                    <a:bodyPr/>
                    <a:lstStyle/>
                    <a:p>
                      <a:endParaRPr lang="es-CL"/>
                    </a:p>
                  </a:txBody>
                  <a:tcPr/>
                </a:tc>
                <a:tc gridSpan="2">
                  <a:txBody>
                    <a:bodyPr/>
                    <a:lstStyle/>
                    <a:p>
                      <a:pPr algn="ctr" fontAlgn="ctr"/>
                      <a:r>
                        <a:rPr lang="es-CL" sz="600" b="1" u="none" strike="noStrike" dirty="0">
                          <a:effectLst/>
                        </a:rPr>
                        <a:t>INTERVENCIÓN FORMATIVA</a:t>
                      </a:r>
                      <a:endParaRPr lang="es-CL" sz="600" b="1" i="0" u="none" strike="noStrike" dirty="0">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hMerge="1">
                  <a:txBody>
                    <a:bodyPr/>
                    <a:lstStyle/>
                    <a:p>
                      <a:endParaRPr lang="es-CL"/>
                    </a:p>
                  </a:txBody>
                  <a:tcPr/>
                </a:tc>
                <a:tc gridSpan="2">
                  <a:txBody>
                    <a:bodyPr/>
                    <a:lstStyle/>
                    <a:p>
                      <a:pPr algn="ctr" fontAlgn="ctr"/>
                      <a:r>
                        <a:rPr lang="es-CL" sz="600" b="1" u="none" strike="noStrike">
                          <a:effectLst/>
                        </a:rPr>
                        <a:t>INTERVENCIÓN PSICOLÓGICA</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hMerge="1">
                  <a:txBody>
                    <a:bodyPr/>
                    <a:lstStyle/>
                    <a:p>
                      <a:endParaRPr lang="es-CL"/>
                    </a:p>
                  </a:txBody>
                  <a:tcPr/>
                </a:tc>
                <a:tc gridSpan="2">
                  <a:txBody>
                    <a:bodyPr/>
                    <a:lstStyle/>
                    <a:p>
                      <a:pPr algn="ctr" fontAlgn="ctr"/>
                      <a:r>
                        <a:rPr lang="es-CL" sz="600" b="1" u="none" strike="noStrike" dirty="0">
                          <a:effectLst/>
                        </a:rPr>
                        <a:t>INTERVENCIÓN SOCIAL</a:t>
                      </a:r>
                      <a:endParaRPr lang="es-CL" sz="600" b="1" i="0" u="none" strike="noStrike" dirty="0">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hMerge="1">
                  <a:txBody>
                    <a:bodyPr/>
                    <a:lstStyle/>
                    <a:p>
                      <a:endParaRPr lang="es-CL"/>
                    </a:p>
                  </a:txBody>
                  <a:tcPr/>
                </a:tc>
                <a:tc gridSpan="2">
                  <a:txBody>
                    <a:bodyPr/>
                    <a:lstStyle/>
                    <a:p>
                      <a:pPr algn="ctr" fontAlgn="ctr"/>
                      <a:r>
                        <a:rPr lang="es-CL" sz="600" b="1" u="none" strike="noStrike" dirty="0">
                          <a:effectLst/>
                        </a:rPr>
                        <a:t>INTERVENCIONES COMUNITARIAS Y OTRAS</a:t>
                      </a:r>
                      <a:endParaRPr lang="es-CL" sz="600" b="1" i="0" u="none" strike="noStrike" dirty="0">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hMerge="1">
                  <a:txBody>
                    <a:bodyPr/>
                    <a:lstStyle/>
                    <a:p>
                      <a:endParaRPr lang="es-CL"/>
                    </a:p>
                  </a:txBody>
                  <a:tcPr/>
                </a:tc>
                <a:tc gridSpan="2">
                  <a:txBody>
                    <a:bodyPr/>
                    <a:lstStyle/>
                    <a:p>
                      <a:pPr algn="ctr" fontAlgn="ctr"/>
                      <a:r>
                        <a:rPr lang="es-CL" sz="600" b="1" u="none" strike="noStrike">
                          <a:effectLst/>
                        </a:rPr>
                        <a:t>INTERVENCIONES DIRECTAS NIÑO/NIÑA/JOVEN</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hMerge="1">
                  <a:txBody>
                    <a:bodyPr/>
                    <a:lstStyle/>
                    <a:p>
                      <a:endParaRPr lang="es-CL"/>
                    </a:p>
                  </a:txBody>
                  <a:tcPr/>
                </a:tc>
                <a:tc gridSpan="2">
                  <a:txBody>
                    <a:bodyPr/>
                    <a:lstStyle/>
                    <a:p>
                      <a:pPr algn="ctr" fontAlgn="ctr"/>
                      <a:r>
                        <a:rPr lang="es-CL" sz="600" b="1" u="none" strike="noStrike">
                          <a:effectLst/>
                        </a:rPr>
                        <a:t>INTERVENCIONES GRUPO FAMILIAR O TERCEROS SIGNIFICATIVOS</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hMerge="1">
                  <a:txBody>
                    <a:bodyPr/>
                    <a:lstStyle/>
                    <a:p>
                      <a:endParaRPr lang="es-CL"/>
                    </a:p>
                  </a:txBody>
                  <a:tcPr/>
                </a:tc>
                <a:tc gridSpan="2">
                  <a:txBody>
                    <a:bodyPr/>
                    <a:lstStyle/>
                    <a:p>
                      <a:pPr algn="ctr" fontAlgn="ctr"/>
                      <a:r>
                        <a:rPr lang="es-CL" sz="600" b="1" u="none" strike="noStrike">
                          <a:effectLst/>
                        </a:rPr>
                        <a:t>OTRAS INTERVENCIONES</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hMerge="1">
                  <a:txBody>
                    <a:bodyPr/>
                    <a:lstStyle/>
                    <a:p>
                      <a:endParaRPr lang="es-CL"/>
                    </a:p>
                  </a:txBody>
                  <a:tcPr/>
                </a:tc>
                <a:extLst>
                  <a:ext uri="{0D108BD9-81ED-4DB2-BD59-A6C34878D82A}">
                    <a16:rowId xmlns:a16="http://schemas.microsoft.com/office/drawing/2014/main" val="1812047164"/>
                  </a:ext>
                </a:extLst>
              </a:tr>
              <a:tr h="240580">
                <a:tc>
                  <a:txBody>
                    <a:bodyPr/>
                    <a:lstStyle/>
                    <a:p>
                      <a:pPr algn="ctr" fontAlgn="ctr"/>
                      <a:r>
                        <a:rPr lang="es-CL" sz="600" b="1" u="none" strike="noStrike">
                          <a:effectLst/>
                        </a:rPr>
                        <a:t>Recuento</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 Fila</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Recuento</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 Fila</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Recuento</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 Fila</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Recuento</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 Fila</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Recuento</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 Fila</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Recuento</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 Fila</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Recuento</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 Fila</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Recuento</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 Fila</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Recuento</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 Fila</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Recuento</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 Fila</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extLst>
                  <a:ext uri="{0D108BD9-81ED-4DB2-BD59-A6C34878D82A}">
                    <a16:rowId xmlns:a16="http://schemas.microsoft.com/office/drawing/2014/main" val="3736276951"/>
                  </a:ext>
                </a:extLst>
              </a:tr>
              <a:tr h="240580">
                <a:tc>
                  <a:txBody>
                    <a:bodyPr/>
                    <a:lstStyle/>
                    <a:p>
                      <a:pPr algn="ctr" fontAlgn="ctr"/>
                      <a:r>
                        <a:rPr lang="es-CL" sz="600" b="1" u="none" strike="noStrike">
                          <a:effectLst/>
                        </a:rPr>
                        <a:t>7</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,7%</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107</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10,6%</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236</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23,5%</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307</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30,5%</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340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33,8%</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dirty="0">
                          <a:effectLst/>
                        </a:rPr>
                        <a:t>7</a:t>
                      </a:r>
                      <a:endParaRPr lang="es-CL" sz="600" b="1" i="0" u="none" strike="noStrike" dirty="0">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,7%</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1</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,1%</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extLst>
                  <a:ext uri="{0D108BD9-81ED-4DB2-BD59-A6C34878D82A}">
                    <a16:rowId xmlns:a16="http://schemas.microsoft.com/office/drawing/2014/main" val="2683571546"/>
                  </a:ext>
                </a:extLst>
              </a:tr>
              <a:tr h="240580">
                <a:tc>
                  <a:txBody>
                    <a:bodyPr/>
                    <a:lstStyle/>
                    <a:p>
                      <a:pPr algn="ctr" fontAlgn="ctr"/>
                      <a:r>
                        <a:rPr lang="es-CL" sz="600" b="1" u="none" strike="noStrike">
                          <a:effectLst/>
                        </a:rPr>
                        <a:t>17</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2,9%</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107</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18,5%</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377</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65,1%</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78</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13,5%</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extLst>
                  <a:ext uri="{0D108BD9-81ED-4DB2-BD59-A6C34878D82A}">
                    <a16:rowId xmlns:a16="http://schemas.microsoft.com/office/drawing/2014/main" val="905749051"/>
                  </a:ext>
                </a:extLst>
              </a:tr>
              <a:tr h="240580">
                <a:tc>
                  <a:txBody>
                    <a:bodyPr/>
                    <a:lstStyle/>
                    <a:p>
                      <a:pPr algn="ctr" fontAlgn="ctr"/>
                      <a:r>
                        <a:rPr lang="es-CL" sz="600" b="1" u="none" strike="noStrike">
                          <a:effectLst/>
                        </a:rPr>
                        <a:t>446</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36,1%</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93</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7,5%</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147</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11,9%</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508</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41,2%</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38</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3,1%</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2</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,2%</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extLst>
                  <a:ext uri="{0D108BD9-81ED-4DB2-BD59-A6C34878D82A}">
                    <a16:rowId xmlns:a16="http://schemas.microsoft.com/office/drawing/2014/main" val="1606048361"/>
                  </a:ext>
                </a:extLst>
              </a:tr>
              <a:tr h="240580">
                <a:tc>
                  <a:txBody>
                    <a:bodyPr/>
                    <a:lstStyle/>
                    <a:p>
                      <a:pPr algn="ctr" fontAlgn="ctr"/>
                      <a:r>
                        <a:rPr lang="es-CL" sz="600" b="1" u="none" strike="noStrike">
                          <a:effectLst/>
                        </a:rPr>
                        <a:t>23</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2,2%</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109</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10,5%</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255</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24,6%</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470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45,4%</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5</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,5%</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173</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16,7%</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1</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,1%</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dirty="0">
                          <a:effectLst/>
                        </a:rPr>
                        <a:t>0</a:t>
                      </a:r>
                      <a:endParaRPr lang="es-CL" sz="600" b="1" i="0" u="none" strike="noStrike" dirty="0">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extLst>
                  <a:ext uri="{0D108BD9-81ED-4DB2-BD59-A6C34878D82A}">
                    <a16:rowId xmlns:a16="http://schemas.microsoft.com/office/drawing/2014/main" val="1936640227"/>
                  </a:ext>
                </a:extLst>
              </a:tr>
              <a:tr h="240580">
                <a:tc>
                  <a:txBody>
                    <a:bodyPr/>
                    <a:lstStyle/>
                    <a:p>
                      <a:pPr algn="ctr" fontAlgn="ctr"/>
                      <a:r>
                        <a:rPr lang="es-CL" sz="600" b="1" u="none" strike="noStrike">
                          <a:effectLst/>
                        </a:rPr>
                        <a:t>34</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2,7%</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329</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25,8%</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462</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36,2%</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450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35,2%</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2</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,2%</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dirty="0">
                          <a:effectLst/>
                        </a:rPr>
                        <a:t>0,0%</a:t>
                      </a:r>
                      <a:endParaRPr lang="es-CL" sz="600" b="1" i="0" u="none" strike="noStrike" dirty="0">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extLst>
                  <a:ext uri="{0D108BD9-81ED-4DB2-BD59-A6C34878D82A}">
                    <a16:rowId xmlns:a16="http://schemas.microsoft.com/office/drawing/2014/main" val="2180914495"/>
                  </a:ext>
                </a:extLst>
              </a:tr>
              <a:tr h="240580">
                <a:tc>
                  <a:txBody>
                    <a:bodyPr/>
                    <a:lstStyle/>
                    <a:p>
                      <a:pPr algn="ctr" fontAlgn="ctr"/>
                      <a:r>
                        <a:rPr lang="es-CL" sz="600" b="1" u="none" strike="noStrike">
                          <a:effectLst/>
                        </a:rPr>
                        <a:t>52</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8,4%</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120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19,3%</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23</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3,7%</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72</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11,6%</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353</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56,8%</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1</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,2%</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dirty="0">
                          <a:effectLst/>
                        </a:rPr>
                        <a:t>0,0%</a:t>
                      </a:r>
                      <a:endParaRPr lang="es-CL" sz="600" b="1" i="0" u="none" strike="noStrike" dirty="0">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extLst>
                  <a:ext uri="{0D108BD9-81ED-4DB2-BD59-A6C34878D82A}">
                    <a16:rowId xmlns:a16="http://schemas.microsoft.com/office/drawing/2014/main" val="2203475039"/>
                  </a:ext>
                </a:extLst>
              </a:tr>
              <a:tr h="240580">
                <a:tc>
                  <a:txBody>
                    <a:bodyPr/>
                    <a:lstStyle/>
                    <a:p>
                      <a:pPr algn="ctr" fontAlgn="ctr"/>
                      <a:r>
                        <a:rPr lang="es-CL" sz="600" b="1" u="none" strike="noStrike">
                          <a:effectLst/>
                        </a:rPr>
                        <a:t>59</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4,3%</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1</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,1%</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246</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17,7%</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217</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15,7%</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155</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11,2%</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509</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36,7%</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2</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,1%</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197</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dirty="0">
                          <a:effectLst/>
                        </a:rPr>
                        <a:t>14,2%</a:t>
                      </a:r>
                      <a:endParaRPr lang="es-CL" sz="600" b="1" i="0" u="none" strike="noStrike" dirty="0">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extLst>
                  <a:ext uri="{0D108BD9-81ED-4DB2-BD59-A6C34878D82A}">
                    <a16:rowId xmlns:a16="http://schemas.microsoft.com/office/drawing/2014/main" val="1314896880"/>
                  </a:ext>
                </a:extLst>
              </a:tr>
              <a:tr h="240580">
                <a:tc>
                  <a:txBody>
                    <a:bodyPr/>
                    <a:lstStyle/>
                    <a:p>
                      <a:pPr algn="ctr" fontAlgn="ctr"/>
                      <a:r>
                        <a:rPr lang="es-CL" sz="600" b="1" u="none" strike="noStrike">
                          <a:effectLst/>
                        </a:rPr>
                        <a:t>156</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15,0%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82</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7,9%</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275</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26,5%</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509</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49,0%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16</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1,5%</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dirty="0">
                          <a:effectLst/>
                        </a:rPr>
                        <a:t>0,0%</a:t>
                      </a:r>
                      <a:endParaRPr lang="es-CL" sz="600" b="1" i="0" u="none" strike="noStrike" dirty="0">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extLst>
                  <a:ext uri="{0D108BD9-81ED-4DB2-BD59-A6C34878D82A}">
                    <a16:rowId xmlns:a16="http://schemas.microsoft.com/office/drawing/2014/main" val="2044119390"/>
                  </a:ext>
                </a:extLst>
              </a:tr>
              <a:tr h="240580">
                <a:tc>
                  <a:txBody>
                    <a:bodyPr/>
                    <a:lstStyle/>
                    <a:p>
                      <a:pPr algn="ctr" fontAlgn="ctr"/>
                      <a:r>
                        <a:rPr lang="es-CL" sz="600" b="1" u="none" strike="noStrike">
                          <a:effectLst/>
                        </a:rPr>
                        <a:t>283</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26,3%</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92</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8,6%</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33</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3,1%</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112</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10,4%</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555</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51,6%</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dirty="0">
                          <a:effectLst/>
                        </a:rPr>
                        <a:t>0,0%</a:t>
                      </a:r>
                      <a:endParaRPr lang="es-CL" sz="600" b="1" i="0" u="none" strike="noStrike" dirty="0">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extLst>
                  <a:ext uri="{0D108BD9-81ED-4DB2-BD59-A6C34878D82A}">
                    <a16:rowId xmlns:a16="http://schemas.microsoft.com/office/drawing/2014/main" val="3951618929"/>
                  </a:ext>
                </a:extLst>
              </a:tr>
              <a:tr h="240580">
                <a:tc>
                  <a:txBody>
                    <a:bodyPr/>
                    <a:lstStyle/>
                    <a:p>
                      <a:pPr algn="ctr" fontAlgn="ctr"/>
                      <a:r>
                        <a:rPr lang="es-CL" sz="600" b="1" u="none" strike="noStrike">
                          <a:effectLst/>
                        </a:rPr>
                        <a:t>336</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17,3%</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1</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,1%</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156</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8,0%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419</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21,5%</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369</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19,0%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666</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34,2%</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dirty="0">
                          <a:effectLst/>
                        </a:rPr>
                        <a:t>0,0%</a:t>
                      </a:r>
                      <a:endParaRPr lang="es-CL" sz="600" b="1" i="0" u="none" strike="noStrike" dirty="0">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extLst>
                  <a:ext uri="{0D108BD9-81ED-4DB2-BD59-A6C34878D82A}">
                    <a16:rowId xmlns:a16="http://schemas.microsoft.com/office/drawing/2014/main" val="74384434"/>
                  </a:ext>
                </a:extLst>
              </a:tr>
              <a:tr h="240580">
                <a:tc>
                  <a:txBody>
                    <a:bodyPr/>
                    <a:lstStyle/>
                    <a:p>
                      <a:pPr algn="ctr" fontAlgn="ctr"/>
                      <a:r>
                        <a:rPr lang="es-CL" sz="600" b="1" u="none" strike="noStrike">
                          <a:effectLst/>
                        </a:rPr>
                        <a:t>1413</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12,6%</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2</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1334</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11,9%</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928</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8,3%</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2261</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20,2%</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4737</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42,3%</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141</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1,3%</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180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1,6%</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3</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,0%</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a:effectLst/>
                        </a:rPr>
                        <a:t>199</a:t>
                      </a:r>
                      <a:endParaRPr lang="es-CL" sz="600" b="1" i="0" u="none" strike="noStrike">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tc>
                  <a:txBody>
                    <a:bodyPr/>
                    <a:lstStyle/>
                    <a:p>
                      <a:pPr algn="ctr" fontAlgn="ctr"/>
                      <a:r>
                        <a:rPr lang="es-CL" sz="600" b="1" u="none" strike="noStrike" dirty="0">
                          <a:effectLst/>
                        </a:rPr>
                        <a:t>1,8%</a:t>
                      </a:r>
                      <a:endParaRPr lang="es-CL" sz="600" b="1" i="0" u="none" strike="noStrike" dirty="0">
                        <a:solidFill>
                          <a:srgbClr val="000000"/>
                        </a:solidFill>
                        <a:effectLst/>
                        <a:latin typeface="Calibri" panose="020F0502020204030204" pitchFamily="34" charset="0"/>
                      </a:endParaRPr>
                    </a:p>
                  </a:txBody>
                  <a:tcPr marL="6007" marR="6007" marT="6007" marB="0" anchor="ctr">
                    <a:solidFill>
                      <a:schemeClr val="accent2">
                        <a:lumMod val="40000"/>
                        <a:lumOff val="60000"/>
                      </a:schemeClr>
                    </a:solidFill>
                  </a:tcPr>
                </a:tc>
                <a:extLst>
                  <a:ext uri="{0D108BD9-81ED-4DB2-BD59-A6C34878D82A}">
                    <a16:rowId xmlns:a16="http://schemas.microsoft.com/office/drawing/2014/main" val="203716404"/>
                  </a:ext>
                </a:extLst>
              </a:tr>
            </a:tbl>
          </a:graphicData>
        </a:graphic>
      </p:graphicFrame>
      <p:sp>
        <p:nvSpPr>
          <p:cNvPr id="5" name="Rectángulo 4"/>
          <p:cNvSpPr/>
          <p:nvPr/>
        </p:nvSpPr>
        <p:spPr>
          <a:xfrm>
            <a:off x="1030311" y="365124"/>
            <a:ext cx="8049296" cy="625428"/>
          </a:xfrm>
          <a:prstGeom prst="rect">
            <a:avLst/>
          </a:prstGeom>
        </p:spPr>
        <p:txBody>
          <a:bodyPr wrap="square">
            <a:spAutoFit/>
          </a:bodyPr>
          <a:lstStyle/>
          <a:p>
            <a:pPr>
              <a:lnSpc>
                <a:spcPct val="115000"/>
              </a:lnSpc>
              <a:spcAft>
                <a:spcPts val="0"/>
              </a:spcAft>
            </a:pPr>
            <a:endParaRPr lang="es-CL" sz="3200" b="1" dirty="0">
              <a:solidFill>
                <a:srgbClr val="0070C0"/>
              </a:solidFill>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6" name="Imagen 5" descr="C:\Users\Odelgado\Downloads\FCN 85 años - PNG.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87847" y="473953"/>
            <a:ext cx="1057275" cy="1308100"/>
          </a:xfrm>
          <a:prstGeom prst="rect">
            <a:avLst/>
          </a:prstGeom>
          <a:noFill/>
          <a:ln>
            <a:noFill/>
          </a:ln>
        </p:spPr>
      </p:pic>
    </p:spTree>
    <p:extLst>
      <p:ext uri="{BB962C8B-B14F-4D97-AF65-F5344CB8AC3E}">
        <p14:creationId xmlns:p14="http://schemas.microsoft.com/office/powerpoint/2010/main" val="24461755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solidFill>
                  <a:srgbClr val="0070C0"/>
                </a:solidFill>
              </a:rPr>
              <a:t>Importancia de una Mesa PIE</a:t>
            </a:r>
            <a:endParaRPr lang="es-CL" dirty="0">
              <a:solidFill>
                <a:srgbClr val="0070C0"/>
              </a:solidFill>
            </a:endParaRPr>
          </a:p>
        </p:txBody>
      </p:sp>
      <p:sp>
        <p:nvSpPr>
          <p:cNvPr id="3" name="Marcador de contenido 2"/>
          <p:cNvSpPr>
            <a:spLocks noGrp="1"/>
          </p:cNvSpPr>
          <p:nvPr>
            <p:ph idx="1"/>
          </p:nvPr>
        </p:nvSpPr>
        <p:spPr/>
        <p:txBody>
          <a:bodyPr>
            <a:normAutofit/>
          </a:bodyPr>
          <a:lstStyle/>
          <a:p>
            <a:pPr marL="0" indent="0" algn="just">
              <a:buNone/>
              <a:defRPr/>
            </a:pPr>
            <a:endParaRPr lang="es-CL" altLang="es-CL" dirty="0"/>
          </a:p>
          <a:p>
            <a:r>
              <a:rPr lang="es-CL" altLang="es-CL" dirty="0" smtClean="0"/>
              <a:t>El ejercicio de detenernos a pensar en los programas y las diversas dificultades con las que convivimos a diario. </a:t>
            </a:r>
          </a:p>
          <a:p>
            <a:pPr marL="0" indent="0">
              <a:buNone/>
            </a:pPr>
            <a:endParaRPr lang="es-CL" altLang="es-CL" dirty="0" smtClean="0"/>
          </a:p>
          <a:p>
            <a:r>
              <a:rPr lang="es-CL" altLang="es-CL" dirty="0" smtClean="0"/>
              <a:t>Se entiende que en el conjunto, desde la cercanía con otros programas, y desde el compartir experiencias como línea, además de las orientaciones entregadas, se pueda optar a una mejor ejecución de los programas. </a:t>
            </a:r>
          </a:p>
          <a:p>
            <a:pPr marL="0" indent="0">
              <a:buNone/>
            </a:pPr>
            <a:endParaRPr lang="es-CL" altLang="es-CL" dirty="0" smtClean="0"/>
          </a:p>
          <a:p>
            <a:r>
              <a:rPr lang="es-CL" altLang="es-CL" dirty="0" smtClean="0"/>
              <a:t>Permite ir unificando </a:t>
            </a:r>
            <a:r>
              <a:rPr lang="es-CL" altLang="es-CL" dirty="0"/>
              <a:t>y </a:t>
            </a:r>
            <a:r>
              <a:rPr lang="es-CL" altLang="es-CL" dirty="0" smtClean="0"/>
              <a:t>mejorando los distintos </a:t>
            </a:r>
            <a:r>
              <a:rPr lang="es-CL" altLang="es-CL" dirty="0"/>
              <a:t>procesos en la ejecución de los </a:t>
            </a:r>
            <a:r>
              <a:rPr lang="es-CL" altLang="es-CL" dirty="0" smtClean="0"/>
              <a:t>programas.</a:t>
            </a:r>
          </a:p>
          <a:p>
            <a:pPr marL="0" indent="0" algn="just">
              <a:buNone/>
              <a:defRPr/>
            </a:pPr>
            <a:endParaRPr lang="es-CL" altLang="es-CL" dirty="0"/>
          </a:p>
          <a:p>
            <a:endParaRPr lang="es-CL" altLang="es-CL" dirty="0"/>
          </a:p>
          <a:p>
            <a:endParaRPr lang="es-CL" dirty="0"/>
          </a:p>
        </p:txBody>
      </p:sp>
    </p:spTree>
    <p:extLst>
      <p:ext uri="{BB962C8B-B14F-4D97-AF65-F5344CB8AC3E}">
        <p14:creationId xmlns:p14="http://schemas.microsoft.com/office/powerpoint/2010/main" val="37409576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45464" y="437882"/>
            <a:ext cx="8822029" cy="1162318"/>
          </a:xfrm>
        </p:spPr>
        <p:txBody>
          <a:bodyPr>
            <a:normAutofit fontScale="90000"/>
          </a:bodyPr>
          <a:lstStyle/>
          <a:p>
            <a:pPr algn="ctr"/>
            <a:r>
              <a:rPr lang="es-CL" dirty="0" smtClean="0">
                <a:solidFill>
                  <a:srgbClr val="0070C0"/>
                </a:solidFill>
              </a:rPr>
              <a:t>Trabajo Grupal: Reflexión en torno a este tema, a fin de generar consensos y acuerdos. </a:t>
            </a:r>
            <a:endParaRPr lang="es-CL" dirty="0">
              <a:solidFill>
                <a:srgbClr val="0070C0"/>
              </a:solidFill>
            </a:endParaRPr>
          </a:p>
        </p:txBody>
      </p:sp>
      <p:sp>
        <p:nvSpPr>
          <p:cNvPr id="3" name="Marcador de contenido 2"/>
          <p:cNvSpPr>
            <a:spLocks noGrp="1"/>
          </p:cNvSpPr>
          <p:nvPr>
            <p:ph idx="1"/>
          </p:nvPr>
        </p:nvSpPr>
        <p:spPr>
          <a:xfrm>
            <a:off x="1249251" y="2133600"/>
            <a:ext cx="10255361" cy="3777622"/>
          </a:xfrm>
        </p:spPr>
        <p:txBody>
          <a:bodyPr>
            <a:normAutofit/>
          </a:bodyPr>
          <a:lstStyle/>
          <a:p>
            <a:r>
              <a:rPr lang="es-CL" u="sng" dirty="0" smtClean="0"/>
              <a:t>Grupo 1:</a:t>
            </a:r>
            <a:r>
              <a:rPr lang="es-CL" dirty="0" smtClean="0"/>
              <a:t> ¿Que </a:t>
            </a:r>
            <a:r>
              <a:rPr lang="es-CL" dirty="0"/>
              <a:t>intervenciones estamos subiendo a Senainfo</a:t>
            </a:r>
            <a:r>
              <a:rPr lang="es-CL" dirty="0" smtClean="0"/>
              <a:t>, y cuales no? Se observa una </a:t>
            </a:r>
            <a:r>
              <a:rPr lang="es-CL" dirty="0"/>
              <a:t>disparidad importante entre </a:t>
            </a:r>
            <a:r>
              <a:rPr lang="es-CL" dirty="0" smtClean="0"/>
              <a:t>programas.</a:t>
            </a:r>
          </a:p>
          <a:p>
            <a:pPr marL="0" indent="0">
              <a:buNone/>
            </a:pPr>
            <a:r>
              <a:rPr lang="es-CL" dirty="0" smtClean="0"/>
              <a:t> </a:t>
            </a:r>
            <a:endParaRPr lang="es-CL" dirty="0"/>
          </a:p>
          <a:p>
            <a:r>
              <a:rPr lang="es-CL" u="sng" dirty="0" smtClean="0"/>
              <a:t>Grupo 2</a:t>
            </a:r>
            <a:r>
              <a:rPr lang="es-CL" dirty="0" smtClean="0"/>
              <a:t>: ¿Cuáles serían las razones de las diferencias en los tipos de intervención? si existen OOTT iguales para todos, como también orientaciones claras desde el área técnica. </a:t>
            </a:r>
          </a:p>
          <a:p>
            <a:pPr marL="0" indent="0">
              <a:buNone/>
            </a:pPr>
            <a:endParaRPr lang="es-CL" dirty="0" smtClean="0"/>
          </a:p>
          <a:p>
            <a:r>
              <a:rPr lang="es-CL" u="sng" dirty="0" smtClean="0"/>
              <a:t>Grupo 3</a:t>
            </a:r>
            <a:r>
              <a:rPr lang="es-CL" dirty="0" smtClean="0"/>
              <a:t>: Cómo subsanar estas diferencias? Que elementos considera relevantes al momento de pensar un mayor consenso para la línea?. </a:t>
            </a:r>
            <a:endParaRPr lang="es-CL" dirty="0"/>
          </a:p>
          <a:p>
            <a:pPr lvl="0"/>
            <a:endParaRPr lang="es-CL" dirty="0" smtClean="0"/>
          </a:p>
        </p:txBody>
      </p:sp>
      <p:pic>
        <p:nvPicPr>
          <p:cNvPr id="5" name="Imagen 4" descr="C:\Users\Odelgado\Downloads\FCN 85 años - PNG.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25125" y="437882"/>
            <a:ext cx="1057275" cy="1308100"/>
          </a:xfrm>
          <a:prstGeom prst="rect">
            <a:avLst/>
          </a:prstGeom>
          <a:noFill/>
          <a:ln>
            <a:noFill/>
          </a:ln>
        </p:spPr>
      </p:pic>
    </p:spTree>
    <p:extLst>
      <p:ext uri="{BB962C8B-B14F-4D97-AF65-F5344CB8AC3E}">
        <p14:creationId xmlns:p14="http://schemas.microsoft.com/office/powerpoint/2010/main" val="22643866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93195" y="572594"/>
            <a:ext cx="9994006" cy="1280890"/>
          </a:xfrm>
        </p:spPr>
        <p:txBody>
          <a:bodyPr>
            <a:normAutofit/>
          </a:bodyPr>
          <a:lstStyle/>
          <a:p>
            <a:r>
              <a:rPr lang="es-CL" b="1" u="sng" dirty="0" smtClean="0">
                <a:solidFill>
                  <a:srgbClr val="0070C0"/>
                </a:solidFill>
              </a:rPr>
              <a:t>Módulo </a:t>
            </a:r>
            <a:r>
              <a:rPr lang="es-CL" b="1" u="sng" dirty="0">
                <a:solidFill>
                  <a:srgbClr val="0070C0"/>
                </a:solidFill>
              </a:rPr>
              <a:t>V:</a:t>
            </a:r>
            <a:r>
              <a:rPr lang="es-CL" b="1" dirty="0">
                <a:solidFill>
                  <a:srgbClr val="0070C0"/>
                </a:solidFill>
              </a:rPr>
              <a:t> </a:t>
            </a:r>
            <a:r>
              <a:rPr lang="es-CL" dirty="0" smtClean="0">
                <a:solidFill>
                  <a:srgbClr val="0070C0"/>
                </a:solidFill>
              </a:rPr>
              <a:t>“”. </a:t>
            </a:r>
            <a:endParaRPr lang="es-CL" dirty="0"/>
          </a:p>
        </p:txBody>
      </p:sp>
      <p:sp>
        <p:nvSpPr>
          <p:cNvPr id="3" name="Marcador de contenido 2"/>
          <p:cNvSpPr>
            <a:spLocks noGrp="1"/>
          </p:cNvSpPr>
          <p:nvPr>
            <p:ph idx="1"/>
          </p:nvPr>
        </p:nvSpPr>
        <p:spPr/>
        <p:txBody>
          <a:bodyPr/>
          <a:lstStyle/>
          <a:p>
            <a:endParaRPr lang="es-CL" dirty="0" smtClean="0">
              <a:solidFill>
                <a:srgbClr val="0070C0"/>
              </a:solidFill>
            </a:endParaRPr>
          </a:p>
          <a:p>
            <a:endParaRPr lang="es-CL" dirty="0">
              <a:solidFill>
                <a:srgbClr val="0070C0"/>
              </a:solidFill>
            </a:endParaRPr>
          </a:p>
          <a:p>
            <a:r>
              <a:rPr lang="es-CL" dirty="0" smtClean="0">
                <a:solidFill>
                  <a:schemeClr val="tx1"/>
                </a:solidFill>
              </a:rPr>
              <a:t>Presentación</a:t>
            </a:r>
            <a:r>
              <a:rPr lang="es-CL" dirty="0">
                <a:solidFill>
                  <a:schemeClr val="tx1"/>
                </a:solidFill>
              </a:rPr>
              <a:t>: PIE </a:t>
            </a:r>
            <a:r>
              <a:rPr lang="es-CL" dirty="0" smtClean="0">
                <a:solidFill>
                  <a:schemeClr val="tx1"/>
                </a:solidFill>
              </a:rPr>
              <a:t>Talagante. Psicólogo </a:t>
            </a:r>
            <a:r>
              <a:rPr lang="es-CL" dirty="0" err="1" smtClean="0">
                <a:solidFill>
                  <a:schemeClr val="tx1"/>
                </a:solidFill>
              </a:rPr>
              <a:t>Alvaro</a:t>
            </a:r>
            <a:r>
              <a:rPr lang="es-CL" dirty="0" smtClean="0">
                <a:solidFill>
                  <a:schemeClr val="tx1"/>
                </a:solidFill>
              </a:rPr>
              <a:t> Zamorano.  </a:t>
            </a:r>
          </a:p>
          <a:p>
            <a:r>
              <a:rPr lang="es-CL" dirty="0" smtClean="0">
                <a:solidFill>
                  <a:schemeClr val="tx1"/>
                </a:solidFill>
              </a:rPr>
              <a:t>Análisis conjunto. </a:t>
            </a:r>
            <a:r>
              <a:rPr lang="es-CL" dirty="0">
                <a:solidFill>
                  <a:srgbClr val="0070C0"/>
                </a:solidFill>
              </a:rPr>
              <a:t/>
            </a:r>
            <a:br>
              <a:rPr lang="es-CL" dirty="0">
                <a:solidFill>
                  <a:srgbClr val="0070C0"/>
                </a:solidFill>
              </a:rPr>
            </a:br>
            <a:endParaRPr lang="es-CL" dirty="0"/>
          </a:p>
        </p:txBody>
      </p:sp>
    </p:spTree>
    <p:extLst>
      <p:ext uri="{BB962C8B-B14F-4D97-AF65-F5344CB8AC3E}">
        <p14:creationId xmlns:p14="http://schemas.microsoft.com/office/powerpoint/2010/main" val="16126297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209800" y="260351"/>
            <a:ext cx="7772400" cy="576263"/>
          </a:xfrm>
        </p:spPr>
        <p:txBody>
          <a:bodyPr>
            <a:normAutofit fontScale="90000"/>
          </a:bodyPr>
          <a:lstStyle/>
          <a:p>
            <a:pPr>
              <a:defRPr/>
            </a:pPr>
            <a:r>
              <a:rPr lang="es-CL" sz="3200" dirty="0">
                <a:solidFill>
                  <a:srgbClr val="0070C0"/>
                </a:solidFill>
                <a:latin typeface="Calibri" pitchFamily="34" charset="0"/>
                <a:ea typeface="+mn-ea"/>
                <a:cs typeface="Arial" pitchFamily="34" charset="0"/>
              </a:rPr>
              <a:t>Antecedentes</a:t>
            </a:r>
            <a:r>
              <a:rPr lang="es-CL" sz="3200" b="1" dirty="0">
                <a:solidFill>
                  <a:srgbClr val="0070C0"/>
                </a:solidFill>
                <a:latin typeface="Calibri" pitchFamily="34" charset="0"/>
                <a:ea typeface="+mn-ea"/>
                <a:cs typeface="Arial" pitchFamily="34" charset="0"/>
              </a:rPr>
              <a:t> </a:t>
            </a:r>
            <a:r>
              <a:rPr lang="es-CL" sz="3200" dirty="0" smtClean="0">
                <a:solidFill>
                  <a:srgbClr val="0070C0"/>
                </a:solidFill>
                <a:latin typeface="Calibri" pitchFamily="34" charset="0"/>
                <a:ea typeface="+mn-ea"/>
                <a:cs typeface="Arial" pitchFamily="34" charset="0"/>
              </a:rPr>
              <a:t>del Caso</a:t>
            </a:r>
            <a:endParaRPr lang="es-CL" sz="3200" dirty="0">
              <a:solidFill>
                <a:srgbClr val="0070C0"/>
              </a:solidFill>
              <a:latin typeface="Calibri" pitchFamily="34" charset="0"/>
              <a:ea typeface="+mn-ea"/>
              <a:cs typeface="Arial" pitchFamily="34" charset="0"/>
            </a:endParaRPr>
          </a:p>
        </p:txBody>
      </p:sp>
      <p:graphicFrame>
        <p:nvGraphicFramePr>
          <p:cNvPr id="3" name="Diagrama 2"/>
          <p:cNvGraphicFramePr/>
          <p:nvPr>
            <p:extLst>
              <p:ext uri="{D42A27DB-BD31-4B8C-83A1-F6EECF244321}">
                <p14:modId xmlns:p14="http://schemas.microsoft.com/office/powerpoint/2010/main" val="767492736"/>
              </p:ext>
            </p:extLst>
          </p:nvPr>
        </p:nvGraphicFramePr>
        <p:xfrm>
          <a:off x="3048000" y="1397000"/>
          <a:ext cx="6096000" cy="4408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82680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2209800" y="260351"/>
            <a:ext cx="7772400" cy="576263"/>
          </a:xfrm>
        </p:spPr>
        <p:txBody>
          <a:bodyPr>
            <a:normAutofit fontScale="90000"/>
          </a:bodyPr>
          <a:lstStyle/>
          <a:p>
            <a:pPr>
              <a:defRPr/>
            </a:pPr>
            <a:r>
              <a:rPr lang="es-CL" sz="3200" dirty="0" smtClean="0">
                <a:solidFill>
                  <a:srgbClr val="0070C0"/>
                </a:solidFill>
                <a:ea typeface="+mn-ea"/>
                <a:cs typeface="Arial" pitchFamily="34" charset="0"/>
              </a:rPr>
              <a:t>Factores a considerar</a:t>
            </a:r>
            <a:endParaRPr lang="es-CL" sz="3200" dirty="0">
              <a:solidFill>
                <a:srgbClr val="0070C0"/>
              </a:solidFill>
              <a:ea typeface="+mn-ea"/>
              <a:cs typeface="Arial" pitchFamily="34" charset="0"/>
            </a:endParaRPr>
          </a:p>
        </p:txBody>
      </p:sp>
      <p:sp>
        <p:nvSpPr>
          <p:cNvPr id="5" name="Rectángulo redondeado 4"/>
          <p:cNvSpPr/>
          <p:nvPr/>
        </p:nvSpPr>
        <p:spPr bwMode="auto">
          <a:xfrm>
            <a:off x="2495551" y="1341439"/>
            <a:ext cx="3313113" cy="2808287"/>
          </a:xfrm>
          <a:prstGeom prst="roundRect">
            <a:avLst/>
          </a:prstGeom>
          <a:ln>
            <a:solidFill>
              <a:schemeClr val="accent2">
                <a:lumMod val="60000"/>
                <a:lumOff val="40000"/>
              </a:schemeClr>
            </a:solidFill>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a:lstStyle/>
          <a:p>
            <a:pPr algn="ctr">
              <a:defRPr/>
            </a:pPr>
            <a:r>
              <a:rPr lang="es-ES" u="sng" dirty="0">
                <a:solidFill>
                  <a:schemeClr val="tx1"/>
                </a:solidFill>
                <a:latin typeface="+mj-lt"/>
              </a:rPr>
              <a:t>Protectores </a:t>
            </a:r>
          </a:p>
          <a:p>
            <a:pPr algn="ctr">
              <a:defRPr/>
            </a:pPr>
            <a:r>
              <a:rPr lang="es-ES" dirty="0">
                <a:latin typeface="+mj-lt"/>
              </a:rPr>
              <a:t>Sin consumo de drogas y OH.</a:t>
            </a:r>
          </a:p>
          <a:p>
            <a:pPr algn="ctr">
              <a:defRPr/>
            </a:pPr>
            <a:r>
              <a:rPr lang="es-ES" dirty="0">
                <a:latin typeface="+mj-lt"/>
              </a:rPr>
              <a:t>Sin comisión de delitos y con adecuado control de impulsos.</a:t>
            </a:r>
            <a:endParaRPr lang="es-CL" dirty="0">
              <a:solidFill>
                <a:schemeClr val="tx1"/>
              </a:solidFill>
              <a:latin typeface="+mj-lt"/>
            </a:endParaRPr>
          </a:p>
        </p:txBody>
      </p:sp>
      <p:sp>
        <p:nvSpPr>
          <p:cNvPr id="7" name="Rectángulo redondeado 6"/>
          <p:cNvSpPr/>
          <p:nvPr/>
        </p:nvSpPr>
        <p:spPr bwMode="auto">
          <a:xfrm>
            <a:off x="6311901" y="1341439"/>
            <a:ext cx="3313113" cy="2808287"/>
          </a:xfrm>
          <a:prstGeom prst="roundRect">
            <a:avLst/>
          </a:prstGeom>
          <a:ln>
            <a:solidFill>
              <a:srgbClr val="FFC000"/>
            </a:solidFill>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a:lstStyle/>
          <a:p>
            <a:pPr algn="ctr">
              <a:defRPr/>
            </a:pPr>
            <a:r>
              <a:rPr lang="es-ES" u="sng" dirty="0">
                <a:solidFill>
                  <a:schemeClr val="tx1"/>
                </a:solidFill>
                <a:latin typeface="Bahnschrift Condensed" panose="020B0502040204020203" pitchFamily="34" charset="0"/>
              </a:rPr>
              <a:t>De riesgos </a:t>
            </a:r>
            <a:endParaRPr lang="es-ES" u="sng" dirty="0">
              <a:solidFill>
                <a:schemeClr val="tx1"/>
              </a:solidFill>
            </a:endParaRPr>
          </a:p>
          <a:p>
            <a:pPr algn="ctr">
              <a:defRPr/>
            </a:pPr>
            <a:r>
              <a:rPr lang="es-ES" dirty="0">
                <a:latin typeface="Bahnschrift Condensed" panose="020B0502040204020203" pitchFamily="34" charset="0"/>
              </a:rPr>
              <a:t>socialización callejera y asociación a grupos de pares de riesgos y realiza huidas del hogar en periodos de crisis. </a:t>
            </a:r>
          </a:p>
          <a:p>
            <a:pPr algn="ctr">
              <a:defRPr/>
            </a:pPr>
            <a:endParaRPr lang="es-CL" dirty="0">
              <a:latin typeface="Bahnschrift Condensed" panose="020B0502040204020203" pitchFamily="34" charset="0"/>
            </a:endParaRPr>
          </a:p>
        </p:txBody>
      </p:sp>
      <p:sp>
        <p:nvSpPr>
          <p:cNvPr id="6" name="Rectángulo 5"/>
          <p:cNvSpPr/>
          <p:nvPr/>
        </p:nvSpPr>
        <p:spPr>
          <a:xfrm>
            <a:off x="2209800" y="4941888"/>
            <a:ext cx="7772400" cy="1200329"/>
          </a:xfrm>
          <a:prstGeom prst="rect">
            <a:avLst/>
          </a:prstGeom>
        </p:spPr>
        <p:txBody>
          <a:bodyPr wrap="square">
            <a:spAutoFit/>
          </a:bodyPr>
          <a:lstStyle/>
          <a:p>
            <a:pPr algn="ctr">
              <a:defRPr/>
            </a:pPr>
            <a:r>
              <a:rPr lang="es-ES" dirty="0">
                <a:solidFill>
                  <a:schemeClr val="dk1"/>
                </a:solidFill>
                <a:latin typeface="+mj-lt"/>
              </a:rPr>
              <a:t>En relación a la dinámica familiar, es de relevancia señalar que existen normas y límites difusos, que se ven afectados por la baja supervisión del adulto responsable respecto de sus hijos y en especial por la adolescente.</a:t>
            </a:r>
            <a:endParaRPr lang="es-CL" dirty="0">
              <a:solidFill>
                <a:schemeClr val="dk1"/>
              </a:solidFill>
              <a:latin typeface="+mj-lt"/>
            </a:endParaRPr>
          </a:p>
        </p:txBody>
      </p:sp>
      <p:sp>
        <p:nvSpPr>
          <p:cNvPr id="6150" name="Flecha abajo 7"/>
          <p:cNvSpPr>
            <a:spLocks noChangeArrowheads="1"/>
          </p:cNvSpPr>
          <p:nvPr/>
        </p:nvSpPr>
        <p:spPr bwMode="auto">
          <a:xfrm>
            <a:off x="5808664" y="4221163"/>
            <a:ext cx="574675" cy="576262"/>
          </a:xfrm>
          <a:prstGeom prst="downArrow">
            <a:avLst>
              <a:gd name="adj1" fmla="val 50000"/>
              <a:gd name="adj2" fmla="val 50138"/>
            </a:avLst>
          </a:prstGeom>
          <a:solidFill>
            <a:srgbClr val="C00000"/>
          </a:solidFill>
          <a:ln w="9525" algn="ctr">
            <a:solidFill>
              <a:srgbClr val="000000"/>
            </a:solidFill>
            <a:round/>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s-CL" altLang="es-CL"/>
          </a:p>
        </p:txBody>
      </p:sp>
    </p:spTree>
    <p:extLst>
      <p:ext uri="{BB962C8B-B14F-4D97-AF65-F5344CB8AC3E}">
        <p14:creationId xmlns:p14="http://schemas.microsoft.com/office/powerpoint/2010/main" val="38372157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2711450" y="260351"/>
            <a:ext cx="7772400" cy="576263"/>
          </a:xfrm>
        </p:spPr>
        <p:txBody>
          <a:bodyPr>
            <a:normAutofit fontScale="90000"/>
          </a:bodyPr>
          <a:lstStyle/>
          <a:p>
            <a:pPr>
              <a:defRPr/>
            </a:pPr>
            <a:r>
              <a:rPr lang="es-CL" sz="3200" dirty="0">
                <a:solidFill>
                  <a:srgbClr val="0070C0"/>
                </a:solidFill>
                <a:ea typeface="+mn-ea"/>
                <a:cs typeface="Arial" pitchFamily="34" charset="0"/>
              </a:rPr>
              <a:t>En el proceso de intervención </a:t>
            </a:r>
          </a:p>
        </p:txBody>
      </p:sp>
      <p:sp>
        <p:nvSpPr>
          <p:cNvPr id="2" name="Rectángulo 1"/>
          <p:cNvSpPr/>
          <p:nvPr/>
        </p:nvSpPr>
        <p:spPr bwMode="auto">
          <a:xfrm>
            <a:off x="2305317" y="1309689"/>
            <a:ext cx="7920507" cy="1944687"/>
          </a:xfrm>
          <a:prstGeom prst="rect">
            <a:avLst/>
          </a:prstGeom>
          <a:ln>
            <a:prstDash val="solid"/>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a:lstStyle/>
          <a:p>
            <a:pPr algn="just">
              <a:defRPr/>
            </a:pPr>
            <a:r>
              <a:rPr lang="es-ES" sz="1400" dirty="0">
                <a:latin typeface="+mj-lt"/>
              </a:rPr>
              <a:t>La joven se presenta en las entrevistas con ánimo depresivo y apática, se agrega que existe poca preocupación en cuando a su vestimenta y aseo personal. Refiere que en momentos, irrumpen pensamientos relacionadas a un abuso (violación) de la cual fue víctima cuando tenía 7 años de edad y que le angustia de sobremanera (dichos pensamientos se presentan a propósito del cuidado que brinda a sus hermanos menores).</a:t>
            </a:r>
            <a:endParaRPr lang="es-CL" sz="1400" dirty="0">
              <a:latin typeface="+mj-lt"/>
            </a:endParaRPr>
          </a:p>
          <a:p>
            <a:pPr algn="just">
              <a:defRPr/>
            </a:pPr>
            <a:r>
              <a:rPr lang="es-ES" sz="1400" dirty="0">
                <a:latin typeface="+mj-lt"/>
              </a:rPr>
              <a:t>En las entrevistas responde de manera escueta, manifestando mecanismos </a:t>
            </a:r>
            <a:r>
              <a:rPr lang="es-ES" sz="1400" dirty="0" err="1">
                <a:latin typeface="+mj-lt"/>
              </a:rPr>
              <a:t>disociativos</a:t>
            </a:r>
            <a:r>
              <a:rPr lang="es-ES" sz="1400" dirty="0">
                <a:latin typeface="+mj-lt"/>
              </a:rPr>
              <a:t> con respecto a situaciones traumáticas del pasado que no han sido abordadas en un proceso terapéutico.</a:t>
            </a:r>
            <a:endParaRPr lang="es-CL" sz="1400" dirty="0">
              <a:latin typeface="+mj-lt"/>
            </a:endParaRPr>
          </a:p>
        </p:txBody>
      </p:sp>
      <p:sp>
        <p:nvSpPr>
          <p:cNvPr id="3" name="Flecha abajo 2"/>
          <p:cNvSpPr/>
          <p:nvPr/>
        </p:nvSpPr>
        <p:spPr bwMode="auto">
          <a:xfrm>
            <a:off x="5778500" y="3357563"/>
            <a:ext cx="863600" cy="792162"/>
          </a:xfrm>
          <a:prstGeom prst="downArrow">
            <a:avLst/>
          </a:prstGeom>
          <a:solidFill>
            <a:srgbClr val="C00000"/>
          </a:solidFill>
          <a:ln w="19050">
            <a:noFill/>
            <a:prstDash val="lgDashDot"/>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a:lstStyle/>
          <a:p>
            <a:pPr>
              <a:defRPr/>
            </a:pPr>
            <a:endParaRPr lang="es-CL">
              <a:solidFill>
                <a:schemeClr val="tx1"/>
              </a:solidFill>
            </a:endParaRPr>
          </a:p>
        </p:txBody>
      </p:sp>
      <p:sp>
        <p:nvSpPr>
          <p:cNvPr id="7173" name="Rectángulo 4"/>
          <p:cNvSpPr>
            <a:spLocks noChangeArrowheads="1"/>
          </p:cNvSpPr>
          <p:nvPr/>
        </p:nvSpPr>
        <p:spPr bwMode="auto">
          <a:xfrm>
            <a:off x="2305317" y="4251325"/>
            <a:ext cx="7920507" cy="165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just">
              <a:lnSpc>
                <a:spcPct val="107000"/>
              </a:lnSpc>
              <a:spcAft>
                <a:spcPts val="800"/>
              </a:spcAft>
            </a:pPr>
            <a:r>
              <a:rPr lang="es-ES" altLang="es-CL" sz="1600" dirty="0">
                <a:latin typeface="+mj-lt"/>
                <a:ea typeface="Calibri" panose="020F0502020204030204" pitchFamily="34" charset="0"/>
                <a:cs typeface="Times New Roman" panose="02020603050405020304" pitchFamily="18" charset="0"/>
              </a:rPr>
              <a:t>Su madre le delega el cuidado de sus hermanos menores, dejándolos la mayoría del día solos. Por otro lado, relata que su madre, tendría reiteradas salidas nocturnas e incluso pernoctando en casa de su nueva pareja (relación desde hace 3 meses aproximadamente), situación en la que la joven debe responsabilizarse del cuidado y vigilancia de sus hermanos menores.</a:t>
            </a:r>
            <a:endParaRPr lang="es-CL" altLang="es-CL" sz="16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633552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2711450" y="260351"/>
            <a:ext cx="7772400" cy="576263"/>
          </a:xfrm>
        </p:spPr>
        <p:txBody>
          <a:bodyPr>
            <a:normAutofit fontScale="90000"/>
          </a:bodyPr>
          <a:lstStyle/>
          <a:p>
            <a:pPr>
              <a:defRPr/>
            </a:pPr>
            <a:r>
              <a:rPr lang="es-CL" sz="3200" dirty="0">
                <a:solidFill>
                  <a:srgbClr val="0070C0"/>
                </a:solidFill>
                <a:latin typeface="Calibri" pitchFamily="34" charset="0"/>
                <a:ea typeface="+mn-ea"/>
                <a:cs typeface="Arial" pitchFamily="34" charset="0"/>
              </a:rPr>
              <a:t>Acciones en la intervención </a:t>
            </a:r>
          </a:p>
        </p:txBody>
      </p:sp>
      <p:sp>
        <p:nvSpPr>
          <p:cNvPr id="7" name="Rectángulo 6"/>
          <p:cNvSpPr/>
          <p:nvPr/>
        </p:nvSpPr>
        <p:spPr bwMode="auto">
          <a:xfrm>
            <a:off x="1774826" y="1339001"/>
            <a:ext cx="3744913" cy="476518"/>
          </a:xfrm>
          <a:prstGeom prst="rect">
            <a:avLst/>
          </a:prstGeom>
          <a:ln>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a:lstStyle/>
          <a:p>
            <a:pPr algn="ctr">
              <a:defRPr/>
            </a:pPr>
            <a:r>
              <a:rPr lang="es-CL" dirty="0">
                <a:latin typeface="+mj-lt"/>
              </a:rPr>
              <a:t>Historia vital de la madre. </a:t>
            </a:r>
          </a:p>
        </p:txBody>
      </p:sp>
      <p:sp>
        <p:nvSpPr>
          <p:cNvPr id="8" name="Rectángulo 7"/>
          <p:cNvSpPr/>
          <p:nvPr/>
        </p:nvSpPr>
        <p:spPr bwMode="auto">
          <a:xfrm>
            <a:off x="1774826" y="2085976"/>
            <a:ext cx="3744913" cy="3258756"/>
          </a:xfrm>
          <a:prstGeom prst="rect">
            <a:avLst/>
          </a:prstGeom>
          <a:ln>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a:lstStyle/>
          <a:p>
            <a:pPr marL="285750" indent="-285750" algn="just">
              <a:buFont typeface="Wingdings" panose="05000000000000000000" pitchFamily="2" charset="2"/>
              <a:buChar char="ü"/>
              <a:defRPr/>
            </a:pPr>
            <a:r>
              <a:rPr lang="es-ES" sz="1600" dirty="0">
                <a:latin typeface="+mj-lt"/>
              </a:rPr>
              <a:t>Resistencias.</a:t>
            </a:r>
          </a:p>
          <a:p>
            <a:pPr marL="285750" indent="-285750" algn="just">
              <a:buFont typeface="Wingdings" panose="05000000000000000000" pitchFamily="2" charset="2"/>
              <a:buChar char="ü"/>
              <a:defRPr/>
            </a:pPr>
            <a:r>
              <a:rPr lang="es-ES" sz="1600" dirty="0">
                <a:latin typeface="+mj-lt"/>
              </a:rPr>
              <a:t>Crecer en una residencia de SENAME </a:t>
            </a:r>
          </a:p>
          <a:p>
            <a:pPr marL="285750" indent="-285750" algn="just">
              <a:buFont typeface="Wingdings" panose="05000000000000000000" pitchFamily="2" charset="2"/>
              <a:buChar char="ü"/>
              <a:defRPr/>
            </a:pPr>
            <a:r>
              <a:rPr lang="es-ES" sz="1600" dirty="0">
                <a:latin typeface="+mj-lt"/>
              </a:rPr>
              <a:t>Se le acusa de ser mala madre, de ser desinteresada de los cuidados básicos de sus hijos, de ser negligente, y por estas razones se espera que pueda trabajar en habilidades para cubrir tanto las necesidades biológicas de sus hijos como también las necesidades afectivas.</a:t>
            </a:r>
          </a:p>
          <a:p>
            <a:pPr marL="285750" indent="-285750" algn="just">
              <a:buFont typeface="Wingdings" panose="05000000000000000000" pitchFamily="2" charset="2"/>
              <a:buChar char="ü"/>
              <a:defRPr/>
            </a:pPr>
            <a:endParaRPr lang="es-CL" sz="1600" dirty="0">
              <a:latin typeface="Bahnschrift Condensed" panose="020B0502040204020203" pitchFamily="34" charset="0"/>
            </a:endParaRPr>
          </a:p>
        </p:txBody>
      </p:sp>
      <p:sp>
        <p:nvSpPr>
          <p:cNvPr id="9" name="Rectángulo 8"/>
          <p:cNvSpPr/>
          <p:nvPr/>
        </p:nvSpPr>
        <p:spPr bwMode="auto">
          <a:xfrm>
            <a:off x="1774826" y="5447764"/>
            <a:ext cx="3744913" cy="695459"/>
          </a:xfrm>
          <a:prstGeom prst="rect">
            <a:avLst/>
          </a:prstGeom>
          <a:ln>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a:lstStyle/>
          <a:p>
            <a:pPr algn="ctr">
              <a:defRPr/>
            </a:pPr>
            <a:r>
              <a:rPr lang="es-CL" dirty="0" smtClean="0">
                <a:latin typeface="+mj-lt"/>
              </a:rPr>
              <a:t>Genera en triada la sensación de ser una “Sra</a:t>
            </a:r>
            <a:r>
              <a:rPr lang="es-CL" dirty="0">
                <a:latin typeface="+mj-lt"/>
              </a:rPr>
              <a:t>. </a:t>
            </a:r>
            <a:r>
              <a:rPr lang="es-CL" dirty="0" smtClean="0">
                <a:latin typeface="+mj-lt"/>
              </a:rPr>
              <a:t>Problemática” </a:t>
            </a:r>
          </a:p>
          <a:p>
            <a:pPr algn="ctr">
              <a:defRPr/>
            </a:pPr>
            <a:endParaRPr lang="es-CL" dirty="0">
              <a:latin typeface="Bahnschrift Condensed" panose="020B0502040204020203" pitchFamily="34" charset="0"/>
            </a:endParaRPr>
          </a:p>
          <a:p>
            <a:pPr algn="ctr">
              <a:defRPr/>
            </a:pPr>
            <a:r>
              <a:rPr lang="es-CL" dirty="0" smtClean="0">
                <a:latin typeface="Bahnschrift Condensed" panose="020B0502040204020203" pitchFamily="34" charset="0"/>
              </a:rPr>
              <a:t>  </a:t>
            </a:r>
            <a:endParaRPr lang="es-CL" dirty="0">
              <a:latin typeface="Bahnschrift Condensed" panose="020B0502040204020203" pitchFamily="34" charset="0"/>
            </a:endParaRPr>
          </a:p>
        </p:txBody>
      </p:sp>
      <p:sp>
        <p:nvSpPr>
          <p:cNvPr id="12" name="Rectángulo 11"/>
          <p:cNvSpPr/>
          <p:nvPr/>
        </p:nvSpPr>
        <p:spPr bwMode="auto">
          <a:xfrm>
            <a:off x="6941712" y="4056845"/>
            <a:ext cx="3542137" cy="1287887"/>
          </a:xfrm>
          <a:prstGeom prst="rect">
            <a:avLst/>
          </a:prstGeom>
          <a:ln>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a:lstStyle/>
          <a:p>
            <a:pPr marL="285750" indent="-285750">
              <a:buFont typeface="Wingdings" panose="05000000000000000000" pitchFamily="2" charset="2"/>
              <a:buChar char="ü"/>
              <a:defRPr/>
            </a:pPr>
            <a:r>
              <a:rPr lang="es-CL" sz="1600" dirty="0">
                <a:latin typeface="+mj-lt"/>
              </a:rPr>
              <a:t>Obstaculizadores en el sistema institucional / categorización.</a:t>
            </a:r>
          </a:p>
          <a:p>
            <a:pPr marL="285750" indent="-285750">
              <a:buFont typeface="Wingdings" panose="05000000000000000000" pitchFamily="2" charset="2"/>
              <a:buChar char="ü"/>
              <a:defRPr/>
            </a:pPr>
            <a:r>
              <a:rPr lang="es-CL" sz="1600" dirty="0">
                <a:solidFill>
                  <a:schemeClr val="tx1"/>
                </a:solidFill>
                <a:latin typeface="+mj-lt"/>
              </a:rPr>
              <a:t>Devaluación de los arreglos internos de la familia.</a:t>
            </a:r>
          </a:p>
        </p:txBody>
      </p:sp>
      <p:sp>
        <p:nvSpPr>
          <p:cNvPr id="13" name="Rectángulo 12"/>
          <p:cNvSpPr/>
          <p:nvPr/>
        </p:nvSpPr>
        <p:spPr>
          <a:xfrm>
            <a:off x="6743700" y="2085975"/>
            <a:ext cx="3816350" cy="1815882"/>
          </a:xfrm>
          <a:prstGeom prst="rect">
            <a:avLst/>
          </a:prstGeom>
        </p:spPr>
        <p:txBody>
          <a:bodyPr>
            <a:spAutoFit/>
          </a:bodyPr>
          <a:lstStyle/>
          <a:p>
            <a:pPr marL="285750" indent="-285750" algn="just">
              <a:buFont typeface="Wingdings" panose="05000000000000000000" pitchFamily="2" charset="2"/>
              <a:buChar char="ü"/>
              <a:defRPr/>
            </a:pPr>
            <a:r>
              <a:rPr lang="es-ES" sz="1600" dirty="0">
                <a:solidFill>
                  <a:schemeClr val="dk1"/>
                </a:solidFill>
                <a:latin typeface="+mj-lt"/>
              </a:rPr>
              <a:t>“Que nadie se ha puesto en sus zapatos, que ella ha hecho de todo para que sus hijos estén mejor, que con dificultades lo ha hecho, pero nadie lo reconoce, sólo ven lo malo, no sé qué más quieren que haga”</a:t>
            </a:r>
            <a:endParaRPr lang="es-CL" sz="1600" dirty="0">
              <a:solidFill>
                <a:schemeClr val="dk1"/>
              </a:solidFill>
              <a:latin typeface="+mj-lt"/>
            </a:endParaRPr>
          </a:p>
        </p:txBody>
      </p:sp>
      <p:sp>
        <p:nvSpPr>
          <p:cNvPr id="15" name="CuadroTexto 14"/>
          <p:cNvSpPr txBox="1"/>
          <p:nvPr/>
        </p:nvSpPr>
        <p:spPr>
          <a:xfrm>
            <a:off x="6941713" y="5699125"/>
            <a:ext cx="3223050" cy="584200"/>
          </a:xfrm>
          <a:prstGeom prst="rect">
            <a:avLst/>
          </a:prstGeom>
          <a:noFill/>
        </p:spPr>
        <p:txBody>
          <a:bodyPr wrap="square">
            <a:spAutoFit/>
          </a:bodyPr>
          <a:lstStyle/>
          <a:p>
            <a:pPr algn="ctr">
              <a:defRPr/>
            </a:pPr>
            <a:r>
              <a:rPr lang="es-CL" sz="1600" dirty="0">
                <a:solidFill>
                  <a:schemeClr val="dk1"/>
                </a:solidFill>
                <a:latin typeface="+mj-lt"/>
              </a:rPr>
              <a:t>Afectando en los procesos de participación.</a:t>
            </a:r>
          </a:p>
        </p:txBody>
      </p:sp>
    </p:spTree>
    <p:extLst>
      <p:ext uri="{BB962C8B-B14F-4D97-AF65-F5344CB8AC3E}">
        <p14:creationId xmlns:p14="http://schemas.microsoft.com/office/powerpoint/2010/main" val="4884499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2209800" y="260351"/>
            <a:ext cx="7772400" cy="576263"/>
          </a:xfrm>
        </p:spPr>
        <p:txBody>
          <a:bodyPr>
            <a:normAutofit fontScale="90000"/>
          </a:bodyPr>
          <a:lstStyle/>
          <a:p>
            <a:pPr>
              <a:defRPr/>
            </a:pPr>
            <a:r>
              <a:rPr lang="es-CL" sz="3200" dirty="0">
                <a:solidFill>
                  <a:srgbClr val="0070C0"/>
                </a:solidFill>
                <a:ea typeface="+mn-ea"/>
                <a:cs typeface="Arial" pitchFamily="34" charset="0"/>
              </a:rPr>
              <a:t>Adecuación del proceso de intervención </a:t>
            </a:r>
          </a:p>
        </p:txBody>
      </p:sp>
      <p:sp>
        <p:nvSpPr>
          <p:cNvPr id="5" name="Rectángulo 4"/>
          <p:cNvSpPr/>
          <p:nvPr/>
        </p:nvSpPr>
        <p:spPr bwMode="auto">
          <a:xfrm>
            <a:off x="2318198" y="1223493"/>
            <a:ext cx="6946454" cy="2565870"/>
          </a:xfrm>
          <a:prstGeom prst="rect">
            <a:avLst/>
          </a:prstGeom>
          <a:ln>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a:lstStyle/>
          <a:p>
            <a:pPr marL="285750" indent="-285750" algn="just">
              <a:buFont typeface="Wingdings" panose="05000000000000000000" pitchFamily="2" charset="2"/>
              <a:buChar char="ü"/>
              <a:defRPr/>
            </a:pPr>
            <a:r>
              <a:rPr lang="es-CL" sz="1600" dirty="0">
                <a:latin typeface="+mj-lt"/>
              </a:rPr>
              <a:t>A partir de los nudos críticos identificados en sesiones </a:t>
            </a:r>
          </a:p>
          <a:p>
            <a:pPr marL="285750" indent="-285750" algn="just">
              <a:buFont typeface="Wingdings" panose="05000000000000000000" pitchFamily="2" charset="2"/>
              <a:buChar char="ü"/>
              <a:defRPr/>
            </a:pPr>
            <a:r>
              <a:rPr lang="es-CL" sz="1600" dirty="0">
                <a:latin typeface="+mj-lt"/>
              </a:rPr>
              <a:t>Reconocimiento de los ajustes familiares. </a:t>
            </a:r>
          </a:p>
          <a:p>
            <a:pPr marL="285750" indent="-285750" algn="just">
              <a:buFont typeface="Wingdings" panose="05000000000000000000" pitchFamily="2" charset="2"/>
              <a:buChar char="ü"/>
              <a:defRPr/>
            </a:pPr>
            <a:r>
              <a:rPr lang="es-CL" sz="1600" dirty="0">
                <a:latin typeface="+mj-lt"/>
              </a:rPr>
              <a:t>Cuestionamientos respecto a las estructuras de los programas y el sistema jurídico.</a:t>
            </a:r>
          </a:p>
          <a:p>
            <a:pPr marL="285750" indent="-285750" algn="just">
              <a:buFont typeface="Wingdings" panose="05000000000000000000" pitchFamily="2" charset="2"/>
              <a:buChar char="ü"/>
              <a:defRPr/>
            </a:pPr>
            <a:r>
              <a:rPr lang="es-CL" sz="1600" dirty="0">
                <a:latin typeface="+mj-lt"/>
              </a:rPr>
              <a:t>Operatividad de los programas / capacidad de respuesta.</a:t>
            </a:r>
          </a:p>
          <a:p>
            <a:pPr marL="285750" indent="-285750" algn="just">
              <a:buFont typeface="Wingdings" panose="05000000000000000000" pitchFamily="2" charset="2"/>
              <a:buChar char="ü"/>
              <a:defRPr/>
            </a:pPr>
            <a:r>
              <a:rPr lang="es-CL" sz="1600" dirty="0">
                <a:latin typeface="+mj-lt"/>
              </a:rPr>
              <a:t>Posicionar a las familia como sujetos de intervención, participes de su propio cambio.</a:t>
            </a:r>
          </a:p>
          <a:p>
            <a:pPr marL="285750" indent="-285750" algn="just">
              <a:buFont typeface="Wingdings" panose="05000000000000000000" pitchFamily="2" charset="2"/>
              <a:buChar char="ü"/>
              <a:defRPr/>
            </a:pPr>
            <a:r>
              <a:rPr lang="es-CL" sz="1600" dirty="0">
                <a:latin typeface="+mj-lt"/>
              </a:rPr>
              <a:t>Despeje con la familia de lo que se entiende por “cambio/adecuación” “habilidad parental, buenas prácticas, manifestaciones de amor, cuidados básicos.</a:t>
            </a:r>
          </a:p>
          <a:p>
            <a:pPr algn="ctr">
              <a:defRPr/>
            </a:pPr>
            <a:r>
              <a:rPr lang="es-CL" sz="1600" dirty="0">
                <a:solidFill>
                  <a:srgbClr val="FF0000"/>
                </a:solidFill>
                <a:latin typeface="Bahnschrift Condensed" panose="020B0502040204020203" pitchFamily="34" charset="0"/>
              </a:rPr>
              <a:t> </a:t>
            </a:r>
          </a:p>
        </p:txBody>
      </p:sp>
      <p:sp>
        <p:nvSpPr>
          <p:cNvPr id="6" name="Llamada de flecha a la derecha 5"/>
          <p:cNvSpPr/>
          <p:nvPr/>
        </p:nvSpPr>
        <p:spPr bwMode="auto">
          <a:xfrm>
            <a:off x="2743200" y="3933826"/>
            <a:ext cx="3424239" cy="2303463"/>
          </a:xfrm>
          <a:prstGeom prst="rightArrowCallout">
            <a:avLst/>
          </a:prstGeom>
          <a:ln>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a:lstStyle/>
          <a:p>
            <a:pPr algn="just">
              <a:defRPr/>
            </a:pPr>
            <a:r>
              <a:rPr lang="es-CL" sz="1600" u="sng" dirty="0">
                <a:solidFill>
                  <a:schemeClr val="tx1"/>
                </a:solidFill>
                <a:latin typeface="+mj-lt"/>
              </a:rPr>
              <a:t>Importancia del significado </a:t>
            </a:r>
          </a:p>
          <a:p>
            <a:pPr marL="285750" indent="-285750" algn="just">
              <a:buFont typeface="Wingdings" panose="05000000000000000000" pitchFamily="2" charset="2"/>
              <a:buChar char="ü"/>
              <a:defRPr/>
            </a:pPr>
            <a:endParaRPr lang="es-CL" sz="1600" dirty="0">
              <a:latin typeface="+mj-lt"/>
            </a:endParaRPr>
          </a:p>
          <a:p>
            <a:pPr marL="285750" indent="-285750" algn="just">
              <a:buFont typeface="Wingdings" panose="05000000000000000000" pitchFamily="2" charset="2"/>
              <a:buChar char="ü"/>
              <a:defRPr/>
            </a:pPr>
            <a:r>
              <a:rPr lang="es-CL" sz="1600" dirty="0">
                <a:latin typeface="+mj-lt"/>
              </a:rPr>
              <a:t>Como lo vive .</a:t>
            </a:r>
          </a:p>
          <a:p>
            <a:pPr marL="285750" indent="-285750" algn="just">
              <a:buFont typeface="Wingdings" panose="05000000000000000000" pitchFamily="2" charset="2"/>
              <a:buChar char="ü"/>
              <a:defRPr/>
            </a:pPr>
            <a:r>
              <a:rPr lang="es-CL" sz="1600" dirty="0">
                <a:latin typeface="+mj-lt"/>
              </a:rPr>
              <a:t>Como lo entiende.</a:t>
            </a:r>
          </a:p>
          <a:p>
            <a:pPr marL="285750" indent="-285750" algn="just">
              <a:buFont typeface="Wingdings" panose="05000000000000000000" pitchFamily="2" charset="2"/>
              <a:buChar char="ü"/>
              <a:defRPr/>
            </a:pPr>
            <a:endParaRPr lang="es-CL" sz="1600" dirty="0">
              <a:latin typeface="+mj-lt"/>
            </a:endParaRPr>
          </a:p>
          <a:p>
            <a:pPr algn="ctr">
              <a:defRPr/>
            </a:pPr>
            <a:r>
              <a:rPr lang="es-CL" sz="1600" dirty="0">
                <a:latin typeface="+mj-lt"/>
              </a:rPr>
              <a:t>Posicionamiento en los procesos</a:t>
            </a:r>
            <a:r>
              <a:rPr lang="es-CL" sz="1600" dirty="0">
                <a:latin typeface="Bahnschrift Condensed" panose="020B0502040204020203" pitchFamily="34" charset="0"/>
              </a:rPr>
              <a:t>. </a:t>
            </a:r>
          </a:p>
          <a:p>
            <a:pPr marL="285750" indent="-285750" algn="just">
              <a:buFont typeface="Wingdings" panose="05000000000000000000" pitchFamily="2" charset="2"/>
              <a:buChar char="ü"/>
              <a:defRPr/>
            </a:pPr>
            <a:endParaRPr lang="es-CL" sz="1600" dirty="0">
              <a:latin typeface="Bahnschrift Condensed" panose="020B0502040204020203" pitchFamily="34" charset="0"/>
            </a:endParaRPr>
          </a:p>
        </p:txBody>
      </p:sp>
      <p:sp>
        <p:nvSpPr>
          <p:cNvPr id="9" name="Rectángulo redondeado 8"/>
          <p:cNvSpPr/>
          <p:nvPr/>
        </p:nvSpPr>
        <p:spPr bwMode="auto">
          <a:xfrm>
            <a:off x="6273800" y="4257676"/>
            <a:ext cx="3024188" cy="1655763"/>
          </a:xfrm>
          <a:prstGeom prst="roundRect">
            <a:avLst/>
          </a:prstGeom>
          <a:ln>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a:lstStyle/>
          <a:p>
            <a:pPr marL="285750" indent="-285750" algn="just">
              <a:buFont typeface="Wingdings" panose="05000000000000000000" pitchFamily="2" charset="2"/>
              <a:buChar char="ü"/>
              <a:defRPr/>
            </a:pPr>
            <a:r>
              <a:rPr lang="es-CL" sz="1600" dirty="0">
                <a:solidFill>
                  <a:schemeClr val="tx1"/>
                </a:solidFill>
                <a:latin typeface="+mj-lt"/>
              </a:rPr>
              <a:t>¿Rol de experto?</a:t>
            </a:r>
          </a:p>
          <a:p>
            <a:pPr marL="285750" indent="-285750" algn="just">
              <a:buFont typeface="Wingdings" panose="05000000000000000000" pitchFamily="2" charset="2"/>
              <a:buChar char="ü"/>
              <a:defRPr/>
            </a:pPr>
            <a:r>
              <a:rPr lang="es-CL" sz="1600" dirty="0">
                <a:solidFill>
                  <a:schemeClr val="tx1"/>
                </a:solidFill>
                <a:latin typeface="+mj-lt"/>
              </a:rPr>
              <a:t> ¿Facilitador?</a:t>
            </a:r>
          </a:p>
          <a:p>
            <a:pPr marL="285750" indent="-285750" algn="just">
              <a:buFont typeface="Wingdings" panose="05000000000000000000" pitchFamily="2" charset="2"/>
              <a:buChar char="ü"/>
              <a:defRPr/>
            </a:pPr>
            <a:endParaRPr lang="es-CL" sz="1600" dirty="0">
              <a:solidFill>
                <a:schemeClr val="tx1"/>
              </a:solidFill>
              <a:latin typeface="+mj-lt"/>
            </a:endParaRPr>
          </a:p>
          <a:p>
            <a:pPr algn="just">
              <a:defRPr/>
            </a:pPr>
            <a:r>
              <a:rPr lang="es-CL" sz="1600" dirty="0">
                <a:solidFill>
                  <a:schemeClr val="tx1"/>
                </a:solidFill>
                <a:latin typeface="+mj-lt"/>
              </a:rPr>
              <a:t>Adecuación de los espacios de intervención. </a:t>
            </a:r>
          </a:p>
        </p:txBody>
      </p:sp>
    </p:spTree>
    <p:extLst>
      <p:ext uri="{BB962C8B-B14F-4D97-AF65-F5344CB8AC3E}">
        <p14:creationId xmlns:p14="http://schemas.microsoft.com/office/powerpoint/2010/main" val="734511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54559" y="624110"/>
            <a:ext cx="9650054" cy="1280890"/>
          </a:xfrm>
        </p:spPr>
        <p:txBody>
          <a:bodyPr/>
          <a:lstStyle/>
          <a:p>
            <a:r>
              <a:rPr lang="es-CL" dirty="0" smtClean="0">
                <a:solidFill>
                  <a:srgbClr val="0070C0"/>
                </a:solidFill>
              </a:rPr>
              <a:t>Acuerdos finales (sólo con Directores)</a:t>
            </a:r>
            <a:endParaRPr lang="es-CL" dirty="0">
              <a:solidFill>
                <a:srgbClr val="0070C0"/>
              </a:solidFill>
            </a:endParaRPr>
          </a:p>
        </p:txBody>
      </p:sp>
      <p:sp>
        <p:nvSpPr>
          <p:cNvPr id="3" name="Marcador de contenido 2"/>
          <p:cNvSpPr>
            <a:spLocks noGrp="1"/>
          </p:cNvSpPr>
          <p:nvPr>
            <p:ph idx="1"/>
          </p:nvPr>
        </p:nvSpPr>
        <p:spPr>
          <a:xfrm>
            <a:off x="1043189" y="1905000"/>
            <a:ext cx="10461423" cy="4611710"/>
          </a:xfrm>
        </p:spPr>
        <p:txBody>
          <a:bodyPr>
            <a:normAutofit/>
          </a:bodyPr>
          <a:lstStyle/>
          <a:p>
            <a:pPr algn="just"/>
            <a:r>
              <a:rPr lang="es-CL" sz="2000" u="sng" dirty="0" smtClean="0"/>
              <a:t>Necesidad urgente de incorporar los cambios y/o acuerdos establecidos en instancias anteriores</a:t>
            </a:r>
            <a:r>
              <a:rPr lang="es-CL" sz="2000" dirty="0" smtClean="0"/>
              <a:t> (Mesas, Trabajo con profesionales, capacitaciones, etc.). Para que este punto sea potenciado, debe ser responsabilidad del Director la transmisión clara al equipo, como así también el seguimiento de las mismas. </a:t>
            </a:r>
          </a:p>
          <a:p>
            <a:pPr marL="0" indent="0" algn="just">
              <a:buNone/>
            </a:pPr>
            <a:endParaRPr lang="es-CL" sz="2000" dirty="0" smtClean="0"/>
          </a:p>
          <a:p>
            <a:pPr algn="just"/>
            <a:r>
              <a:rPr lang="es-CL" sz="2000" dirty="0" smtClean="0"/>
              <a:t>Se deberá trabajar con </a:t>
            </a:r>
            <a:r>
              <a:rPr lang="es-CL" sz="2000" u="sng" dirty="0" smtClean="0"/>
              <a:t>mayor coherencia la forma en que cada programa ejecuta las intervenciones realizadas</a:t>
            </a:r>
            <a:r>
              <a:rPr lang="es-CL" sz="2000" dirty="0" smtClean="0"/>
              <a:t>, ya sea desde lo que se registra en Senainfo, como los “estilos” de cada programa. Estos deben apuntar a un trabajo más compartido y coherente con la Línea.  </a:t>
            </a:r>
          </a:p>
          <a:p>
            <a:pPr marL="0" indent="0" algn="just">
              <a:buNone/>
            </a:pPr>
            <a:endParaRPr lang="es-CL" sz="2000" dirty="0" smtClean="0"/>
          </a:p>
          <a:p>
            <a:pPr algn="just"/>
            <a:r>
              <a:rPr lang="es-CL" sz="2000" u="sng" dirty="0" smtClean="0"/>
              <a:t>El director debe posicionarse como el líder que orienta al equipo a un análisis constante que se orienta siempre desde la mejora y profundización de sus intervenciones técnicas</a:t>
            </a:r>
            <a:r>
              <a:rPr lang="es-CL" sz="2000" dirty="0" smtClean="0"/>
              <a:t>. </a:t>
            </a:r>
          </a:p>
          <a:p>
            <a:pPr marL="0" indent="0">
              <a:buNone/>
            </a:pPr>
            <a:endParaRPr lang="es-CL" dirty="0"/>
          </a:p>
        </p:txBody>
      </p:sp>
    </p:spTree>
    <p:extLst>
      <p:ext uri="{BB962C8B-B14F-4D97-AF65-F5344CB8AC3E}">
        <p14:creationId xmlns:p14="http://schemas.microsoft.com/office/powerpoint/2010/main" val="2621001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Título"/>
          <p:cNvSpPr>
            <a:spLocks noGrp="1"/>
          </p:cNvSpPr>
          <p:nvPr>
            <p:ph type="title"/>
          </p:nvPr>
        </p:nvSpPr>
        <p:spPr>
          <a:xfrm>
            <a:off x="2749126" y="702959"/>
            <a:ext cx="7772400" cy="731838"/>
          </a:xfrm>
        </p:spPr>
        <p:txBody>
          <a:bodyPr/>
          <a:lstStyle/>
          <a:p>
            <a:pPr>
              <a:defRPr/>
            </a:pPr>
            <a:r>
              <a:rPr lang="es-CL" sz="3200" dirty="0" smtClean="0">
                <a:solidFill>
                  <a:srgbClr val="0070C0"/>
                </a:solidFill>
                <a:ea typeface="+mn-ea"/>
                <a:cs typeface="Arial" pitchFamily="34" charset="0"/>
              </a:rPr>
              <a:t>Objetivos de la 2da Mesa </a:t>
            </a:r>
            <a:endParaRPr lang="es-CL" sz="3200" dirty="0">
              <a:solidFill>
                <a:srgbClr val="0070C0"/>
              </a:solidFill>
              <a:ea typeface="+mn-ea"/>
              <a:cs typeface="Arial" pitchFamily="34" charset="0"/>
            </a:endParaRPr>
          </a:p>
        </p:txBody>
      </p:sp>
      <p:sp>
        <p:nvSpPr>
          <p:cNvPr id="3075" name="1 Marcador de contenido"/>
          <p:cNvSpPr>
            <a:spLocks noGrp="1"/>
          </p:cNvSpPr>
          <p:nvPr>
            <p:ph idx="1"/>
          </p:nvPr>
        </p:nvSpPr>
        <p:spPr>
          <a:xfrm>
            <a:off x="1262130" y="1916114"/>
            <a:ext cx="9646276" cy="4537075"/>
          </a:xfrm>
        </p:spPr>
        <p:txBody>
          <a:bodyPr>
            <a:normAutofit fontScale="92500" lnSpcReduction="10000"/>
          </a:bodyPr>
          <a:lstStyle/>
          <a:p>
            <a:pPr marL="0" indent="0" algn="just" defTabSz="514350">
              <a:lnSpc>
                <a:spcPct val="150000"/>
              </a:lnSpc>
              <a:spcBef>
                <a:spcPct val="0"/>
              </a:spcBef>
              <a:buNone/>
              <a:defRPr/>
            </a:pPr>
            <a:r>
              <a:rPr lang="es-CL" b="1" u="sng" dirty="0" smtClean="0"/>
              <a:t>General:</a:t>
            </a:r>
            <a:r>
              <a:rPr lang="es-CL" b="1" dirty="0" smtClean="0"/>
              <a:t> </a:t>
            </a:r>
            <a:r>
              <a:rPr lang="es-CL" sz="1900" b="1" dirty="0" smtClean="0"/>
              <a:t>“</a:t>
            </a:r>
            <a:r>
              <a:rPr lang="es-CL" sz="1900" b="1" i="1" dirty="0"/>
              <a:t>Contribuir al fortalecimiento de rol de los directores/as, aportando en términos de competencias y habilidades en el manejo y control de los programas </a:t>
            </a:r>
            <a:r>
              <a:rPr lang="es-CL" sz="1900" b="1" i="1" dirty="0" smtClean="0"/>
              <a:t>PIE</a:t>
            </a:r>
            <a:r>
              <a:rPr lang="es-CL" sz="1900" b="1" dirty="0" smtClean="0"/>
              <a:t>”</a:t>
            </a:r>
          </a:p>
          <a:p>
            <a:pPr marL="0" indent="0" algn="just" defTabSz="514350">
              <a:lnSpc>
                <a:spcPct val="150000"/>
              </a:lnSpc>
              <a:spcBef>
                <a:spcPct val="0"/>
              </a:spcBef>
              <a:buNone/>
              <a:defRPr/>
            </a:pPr>
            <a:endParaRPr lang="es-CL" dirty="0" smtClean="0"/>
          </a:p>
          <a:p>
            <a:pPr marL="0" indent="0" algn="just" defTabSz="514350">
              <a:lnSpc>
                <a:spcPct val="150000"/>
              </a:lnSpc>
              <a:spcBef>
                <a:spcPct val="0"/>
              </a:spcBef>
              <a:buNone/>
              <a:defRPr/>
            </a:pPr>
            <a:r>
              <a:rPr lang="es-CL" b="1" u="sng" dirty="0" smtClean="0"/>
              <a:t>Específicos:</a:t>
            </a:r>
          </a:p>
          <a:p>
            <a:pPr marL="0" indent="0">
              <a:buNone/>
            </a:pPr>
            <a:r>
              <a:rPr lang="es-CL" dirty="0"/>
              <a:t>1.- Desarrollar Estrategias y acciones en los Directores, en virtud de fortalecer la resolución de los nudos críticos en los programas.</a:t>
            </a:r>
          </a:p>
          <a:p>
            <a:pPr marL="0" indent="0">
              <a:buNone/>
            </a:pPr>
            <a:r>
              <a:rPr lang="es-CL" dirty="0" smtClean="0"/>
              <a:t>2</a:t>
            </a:r>
            <a:r>
              <a:rPr lang="es-CL" dirty="0"/>
              <a:t>.- Desarrollar habilidades y/o reforzar elementos técnicos y estratégicos en el espacio de análisis de casos en el programa</a:t>
            </a:r>
            <a:r>
              <a:rPr lang="es-CL" dirty="0" smtClean="0"/>
              <a:t>.</a:t>
            </a:r>
            <a:endParaRPr lang="es-CL" dirty="0"/>
          </a:p>
          <a:p>
            <a:pPr marL="0" indent="0">
              <a:buNone/>
            </a:pPr>
            <a:r>
              <a:rPr lang="es-CL" dirty="0"/>
              <a:t>3.- Reforzar competencias en la construcción de PII, respecto desde la perspectiva sistémica del Trabajo con familias. </a:t>
            </a:r>
          </a:p>
          <a:p>
            <a:pPr marL="0" indent="0">
              <a:buNone/>
            </a:pPr>
            <a:r>
              <a:rPr lang="es-CL" dirty="0"/>
              <a:t>4.- Identificar estrategias y buenas prácticas en los equipos, relacionadas con procesos reflexivos respecto de los procesos de intervención. </a:t>
            </a:r>
          </a:p>
          <a:p>
            <a:pPr marL="0" indent="0" algn="just" defTabSz="514350">
              <a:lnSpc>
                <a:spcPct val="150000"/>
              </a:lnSpc>
              <a:spcBef>
                <a:spcPct val="0"/>
              </a:spcBef>
              <a:buNone/>
              <a:defRPr/>
            </a:pPr>
            <a:endParaRPr lang="es-CL" b="1" u="sng" dirty="0" smtClean="0"/>
          </a:p>
        </p:txBody>
      </p:sp>
      <p:pic>
        <p:nvPicPr>
          <p:cNvPr id="5" name="Imagen 4" descr="C:\Users\Odelgado\Downloads\FCN 85 años - PNG.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09064" y="315086"/>
            <a:ext cx="1057275" cy="1308100"/>
          </a:xfrm>
          <a:prstGeom prst="rect">
            <a:avLst/>
          </a:prstGeom>
          <a:noFill/>
          <a:ln>
            <a:noFill/>
          </a:ln>
        </p:spPr>
      </p:pic>
    </p:spTree>
    <p:extLst>
      <p:ext uri="{BB962C8B-B14F-4D97-AF65-F5344CB8AC3E}">
        <p14:creationId xmlns:p14="http://schemas.microsoft.com/office/powerpoint/2010/main" val="4009947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38648" y="365125"/>
            <a:ext cx="8461420" cy="1325563"/>
          </a:xfrm>
        </p:spPr>
        <p:txBody>
          <a:bodyPr>
            <a:normAutofit/>
          </a:bodyPr>
          <a:lstStyle/>
          <a:p>
            <a:r>
              <a:rPr lang="es-CL" b="1" u="sng" dirty="0" smtClean="0">
                <a:solidFill>
                  <a:srgbClr val="0070C0"/>
                </a:solidFill>
                <a:latin typeface="+mn-lt"/>
              </a:rPr>
              <a:t>Módulo I:</a:t>
            </a:r>
            <a:r>
              <a:rPr lang="es-CL" b="1" dirty="0" smtClean="0">
                <a:solidFill>
                  <a:srgbClr val="0070C0"/>
                </a:solidFill>
                <a:latin typeface="+mn-lt"/>
              </a:rPr>
              <a:t> “</a:t>
            </a:r>
            <a:r>
              <a:rPr lang="es-CL" dirty="0" smtClean="0">
                <a:solidFill>
                  <a:srgbClr val="0070C0"/>
                </a:solidFill>
                <a:latin typeface="+mn-lt"/>
              </a:rPr>
              <a:t>Avances de la Línea PIE”</a:t>
            </a:r>
            <a:endParaRPr lang="es-CL" dirty="0">
              <a:solidFill>
                <a:srgbClr val="0070C0"/>
              </a:solidFill>
              <a:latin typeface="+mn-lt"/>
            </a:endParaRPr>
          </a:p>
        </p:txBody>
      </p:sp>
      <p:sp>
        <p:nvSpPr>
          <p:cNvPr id="3" name="Marcador de contenido 2"/>
          <p:cNvSpPr>
            <a:spLocks noGrp="1"/>
          </p:cNvSpPr>
          <p:nvPr>
            <p:ph idx="1"/>
          </p:nvPr>
        </p:nvSpPr>
        <p:spPr>
          <a:xfrm>
            <a:off x="1738648" y="1758157"/>
            <a:ext cx="9765964" cy="4616885"/>
          </a:xfrm>
        </p:spPr>
        <p:txBody>
          <a:bodyPr>
            <a:normAutofit fontScale="92500" lnSpcReduction="20000"/>
          </a:bodyPr>
          <a:lstStyle/>
          <a:p>
            <a:pPr marL="0" indent="0">
              <a:buNone/>
            </a:pPr>
            <a:r>
              <a:rPr lang="es-CL" dirty="0" smtClean="0"/>
              <a:t>1) ACUERDO RESPECTO DE LOS INTRUMENTOS/VERIFICADORES A UTILIZAR.</a:t>
            </a:r>
          </a:p>
          <a:p>
            <a:pPr marL="0" indent="0">
              <a:buNone/>
            </a:pPr>
            <a:r>
              <a:rPr lang="es-CL" b="1" dirty="0" smtClean="0"/>
              <a:t>PAD/PEX</a:t>
            </a:r>
            <a:r>
              <a:rPr lang="es-CL" b="1" dirty="0"/>
              <a:t>, FEER, PAUTA BIOPSICOSOCIAL (</a:t>
            </a:r>
            <a:r>
              <a:rPr lang="es-CL" b="1" dirty="0" smtClean="0"/>
              <a:t>ACTUALIZADA</a:t>
            </a:r>
            <a:r>
              <a:rPr lang="es-CL" b="1" dirty="0"/>
              <a:t>), NCFAS, PAUTAS DE FACTORES PROTECTORES Y DE RIESGO (DE SER NECESARIO). </a:t>
            </a:r>
            <a:r>
              <a:rPr lang="es-CL" dirty="0" smtClean="0"/>
              <a:t> </a:t>
            </a:r>
            <a:endParaRPr lang="es-CL" b="1" dirty="0" smtClean="0"/>
          </a:p>
          <a:p>
            <a:pPr marL="0" indent="0">
              <a:buNone/>
            </a:pPr>
            <a:endParaRPr lang="es-CL" dirty="0"/>
          </a:p>
          <a:p>
            <a:pPr marL="0" indent="0">
              <a:buNone/>
            </a:pPr>
            <a:r>
              <a:rPr lang="es-CL" dirty="0" smtClean="0"/>
              <a:t>2) MAYORES ACUERDOS RESPECTO DE LOS CO-GARANTES Y SU ARTICULACIÓN.</a:t>
            </a:r>
          </a:p>
          <a:p>
            <a:pPr marL="0" indent="0">
              <a:buNone/>
            </a:pPr>
            <a:endParaRPr lang="es-CL" dirty="0" smtClean="0"/>
          </a:p>
          <a:p>
            <a:pPr marL="0" indent="0">
              <a:buNone/>
            </a:pPr>
            <a:r>
              <a:rPr lang="es-CL" dirty="0"/>
              <a:t>3</a:t>
            </a:r>
            <a:r>
              <a:rPr lang="es-CL" dirty="0" smtClean="0"/>
              <a:t>) SE LOGRA COMENZAR A SISTEMATIZAR PRIMER DOCUMENTO DE LA LÍNEA. EL CUAL TENDRÁ PRÓXIMAS VERSIONES Y MEJORAS. </a:t>
            </a:r>
          </a:p>
          <a:p>
            <a:pPr marL="0" indent="0">
              <a:buNone/>
            </a:pPr>
            <a:endParaRPr lang="es-CL" dirty="0" smtClean="0"/>
          </a:p>
          <a:p>
            <a:pPr marL="0" indent="0">
              <a:buNone/>
            </a:pPr>
            <a:r>
              <a:rPr lang="es-CL" dirty="0" smtClean="0"/>
              <a:t>4) ESPACIOS DE MESAS TÉCNICAS HAN GENERADO MAYOR COHERENCIA DE TRABAJO Y LENGUAJE COMÚN. </a:t>
            </a:r>
          </a:p>
          <a:p>
            <a:pPr marL="0" indent="0">
              <a:buNone/>
            </a:pPr>
            <a:endParaRPr lang="es-CL" dirty="0" smtClean="0"/>
          </a:p>
          <a:p>
            <a:pPr marL="0" indent="0">
              <a:buNone/>
            </a:pPr>
            <a:r>
              <a:rPr lang="es-CL" dirty="0" smtClean="0"/>
              <a:t>5) ESTABLECER COMO INTRANSABLE LAS AUTOCUIDADOS, LAS REUNIONES TÉCNICAS Y LAS REVISIONES/ANÁLISIS DE CASOS.  </a:t>
            </a:r>
          </a:p>
          <a:p>
            <a:pPr marL="0" indent="0">
              <a:buNone/>
            </a:pPr>
            <a:r>
              <a:rPr lang="es-CL" dirty="0" smtClean="0"/>
              <a:t>   </a:t>
            </a:r>
          </a:p>
          <a:p>
            <a:pPr marL="0" indent="0">
              <a:buNone/>
            </a:pPr>
            <a:endParaRPr lang="es-CL" dirty="0"/>
          </a:p>
        </p:txBody>
      </p:sp>
      <p:pic>
        <p:nvPicPr>
          <p:cNvPr id="5" name="Imagen 4" descr="C:\Users\Odelgado\Downloads\FCN 85 años - PNG.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64364" y="450057"/>
            <a:ext cx="1057275" cy="1308100"/>
          </a:xfrm>
          <a:prstGeom prst="rect">
            <a:avLst/>
          </a:prstGeom>
          <a:noFill/>
          <a:ln>
            <a:noFill/>
          </a:ln>
        </p:spPr>
      </p:pic>
    </p:spTree>
    <p:extLst>
      <p:ext uri="{BB962C8B-B14F-4D97-AF65-F5344CB8AC3E}">
        <p14:creationId xmlns:p14="http://schemas.microsoft.com/office/powerpoint/2010/main" val="8124460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4426" y="365125"/>
            <a:ext cx="8759373" cy="1325563"/>
          </a:xfrm>
        </p:spPr>
        <p:txBody>
          <a:bodyPr/>
          <a:lstStyle/>
          <a:p>
            <a:endParaRPr lang="es-CL" dirty="0">
              <a:latin typeface="+mn-lt"/>
            </a:endParaRPr>
          </a:p>
        </p:txBody>
      </p:sp>
      <p:sp>
        <p:nvSpPr>
          <p:cNvPr id="3" name="Marcador de contenido 2"/>
          <p:cNvSpPr>
            <a:spLocks noGrp="1"/>
          </p:cNvSpPr>
          <p:nvPr>
            <p:ph idx="1"/>
          </p:nvPr>
        </p:nvSpPr>
        <p:spPr>
          <a:xfrm>
            <a:off x="1648496" y="2133600"/>
            <a:ext cx="9856116" cy="3777622"/>
          </a:xfrm>
        </p:spPr>
        <p:txBody>
          <a:bodyPr>
            <a:normAutofit/>
          </a:bodyPr>
          <a:lstStyle/>
          <a:p>
            <a:pPr marL="0" indent="0">
              <a:buNone/>
            </a:pPr>
            <a:endParaRPr lang="es-CL" dirty="0"/>
          </a:p>
          <a:p>
            <a:pPr marL="0" indent="0">
              <a:buNone/>
            </a:pPr>
            <a:r>
              <a:rPr lang="es-CL" dirty="0"/>
              <a:t>6</a:t>
            </a:r>
            <a:r>
              <a:rPr lang="es-CL" dirty="0" smtClean="0"/>
              <a:t>) MAYOR CLARIDAD Y ESTABLECIMIENTOS DE CRITERIOS RESPECTO DE LAS FUNCIONES DE LOS PROFESIONALES CONFORMANTES DE LAS TRIADAS.</a:t>
            </a:r>
          </a:p>
          <a:p>
            <a:pPr marL="0" indent="0">
              <a:buNone/>
            </a:pPr>
            <a:endParaRPr lang="es-CL" dirty="0" smtClean="0"/>
          </a:p>
          <a:p>
            <a:pPr marL="0" indent="0">
              <a:buNone/>
            </a:pPr>
            <a:r>
              <a:rPr lang="es-CL" dirty="0" smtClean="0"/>
              <a:t>7) CAPACITACIONES ESPECÍFICAS DE LA LÍNEA. </a:t>
            </a:r>
            <a:r>
              <a:rPr lang="es-CL" b="1" dirty="0" smtClean="0"/>
              <a:t>Psicoeducación y Drogas.</a:t>
            </a:r>
          </a:p>
          <a:p>
            <a:pPr marL="0" indent="0">
              <a:buNone/>
            </a:pPr>
            <a:endParaRPr lang="es-CL" dirty="0"/>
          </a:p>
          <a:p>
            <a:pPr marL="0" indent="0">
              <a:buNone/>
            </a:pPr>
            <a:r>
              <a:rPr lang="es-CL" dirty="0" smtClean="0"/>
              <a:t>8) UNA MAYOR PRESENCIA Y VISUALIZACIÓN DE LA LÍNEA Y SUS NECESIDADES (ASPECTO QUE IGUAL REQUEIRE DE UNA MAYOR PROFUNDIAD). </a:t>
            </a:r>
          </a:p>
          <a:p>
            <a:pPr marL="0" indent="0">
              <a:buNone/>
            </a:pPr>
            <a:endParaRPr lang="es-CL" dirty="0"/>
          </a:p>
        </p:txBody>
      </p:sp>
      <p:pic>
        <p:nvPicPr>
          <p:cNvPr id="5" name="Imagen 4" descr="C:\Users\Odelgado\Downloads\FCN 85 años - PNG.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74212" y="517525"/>
            <a:ext cx="1057275" cy="1308100"/>
          </a:xfrm>
          <a:prstGeom prst="rect">
            <a:avLst/>
          </a:prstGeom>
          <a:noFill/>
          <a:ln>
            <a:noFill/>
          </a:ln>
        </p:spPr>
      </p:pic>
    </p:spTree>
    <p:extLst>
      <p:ext uri="{BB962C8B-B14F-4D97-AF65-F5344CB8AC3E}">
        <p14:creationId xmlns:p14="http://schemas.microsoft.com/office/powerpoint/2010/main" val="1768305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45465" y="365125"/>
            <a:ext cx="9808334" cy="1325563"/>
          </a:xfrm>
        </p:spPr>
        <p:txBody>
          <a:bodyPr>
            <a:normAutofit/>
          </a:bodyPr>
          <a:lstStyle/>
          <a:p>
            <a:r>
              <a:rPr lang="es-CL" dirty="0" smtClean="0">
                <a:solidFill>
                  <a:srgbClr val="0070C0"/>
                </a:solidFill>
              </a:rPr>
              <a:t>Trabajo Grupal: Qué avances hoy son necesarios en la Línea?</a:t>
            </a:r>
            <a:endParaRPr lang="es-CL" dirty="0">
              <a:solidFill>
                <a:srgbClr val="0070C0"/>
              </a:solidFill>
            </a:endParaRPr>
          </a:p>
        </p:txBody>
      </p:sp>
      <p:sp>
        <p:nvSpPr>
          <p:cNvPr id="3" name="Marcador de contenido 2"/>
          <p:cNvSpPr>
            <a:spLocks noGrp="1"/>
          </p:cNvSpPr>
          <p:nvPr>
            <p:ph idx="1"/>
          </p:nvPr>
        </p:nvSpPr>
        <p:spPr>
          <a:xfrm>
            <a:off x="1687132" y="2133600"/>
            <a:ext cx="9817480" cy="3777622"/>
          </a:xfrm>
        </p:spPr>
        <p:txBody>
          <a:bodyPr>
            <a:normAutofit fontScale="92500" lnSpcReduction="20000"/>
          </a:bodyPr>
          <a:lstStyle/>
          <a:p>
            <a:r>
              <a:rPr lang="es-CL" dirty="0" smtClean="0"/>
              <a:t>Los siguientes grupos serán los que trabajarán durante ambos días en que se desarrollará la Mesa. </a:t>
            </a:r>
          </a:p>
          <a:p>
            <a:r>
              <a:rPr lang="es-CL" u="sng" dirty="0" smtClean="0"/>
              <a:t>Grupo 1: </a:t>
            </a:r>
          </a:p>
          <a:p>
            <a:pPr>
              <a:buFontTx/>
              <a:buChar char="-"/>
            </a:pPr>
            <a:r>
              <a:rPr lang="es-CL" dirty="0" smtClean="0"/>
              <a:t>Directores/as Talagante, Concepción, Angol. Profesionales: Valdivia, Valparaíso, Chillán y San Pedro.</a:t>
            </a:r>
          </a:p>
          <a:p>
            <a:pPr marL="0" indent="0">
              <a:buNone/>
            </a:pPr>
            <a:r>
              <a:rPr lang="es-CL" dirty="0"/>
              <a:t>	</a:t>
            </a:r>
            <a:r>
              <a:rPr lang="es-CL" u="sng" dirty="0" smtClean="0"/>
              <a:t>Grupo 2:</a:t>
            </a:r>
          </a:p>
          <a:p>
            <a:pPr>
              <a:buFontTx/>
              <a:buChar char="-"/>
            </a:pPr>
            <a:r>
              <a:rPr lang="es-CL" dirty="0" smtClean="0"/>
              <a:t>Directores/as: Castro, Chillán, Valparaíso. Profesionales: Talagante, </a:t>
            </a:r>
            <a:r>
              <a:rPr lang="es-CL" dirty="0" err="1" smtClean="0"/>
              <a:t>Pto</a:t>
            </a:r>
            <a:r>
              <a:rPr lang="es-CL" dirty="0" smtClean="0"/>
              <a:t> Montt y Cauquenes. </a:t>
            </a:r>
          </a:p>
          <a:p>
            <a:pPr marL="0" indent="0">
              <a:buNone/>
            </a:pPr>
            <a:r>
              <a:rPr lang="es-CL" dirty="0" smtClean="0"/>
              <a:t>	</a:t>
            </a:r>
            <a:r>
              <a:rPr lang="es-CL" u="sng" dirty="0" smtClean="0"/>
              <a:t>Grupo 3:</a:t>
            </a:r>
          </a:p>
          <a:p>
            <a:pPr marL="0" indent="0">
              <a:buNone/>
            </a:pPr>
            <a:r>
              <a:rPr lang="es-CL" dirty="0" smtClean="0"/>
              <a:t>- 	Directores/as: Cauquenes, San Pedro, </a:t>
            </a:r>
            <a:r>
              <a:rPr lang="es-CL" dirty="0" err="1" smtClean="0"/>
              <a:t>Pto</a:t>
            </a:r>
            <a:r>
              <a:rPr lang="es-CL" dirty="0" smtClean="0"/>
              <a:t> Montt y Valdivia. Profesionales: 	Concepción, 	Angol, Castro.</a:t>
            </a:r>
          </a:p>
          <a:p>
            <a:pPr marL="0" indent="0">
              <a:buNone/>
            </a:pPr>
            <a:r>
              <a:rPr lang="es-CL" dirty="0" smtClean="0"/>
              <a:t> </a:t>
            </a:r>
            <a:endParaRPr lang="es-CL" dirty="0"/>
          </a:p>
        </p:txBody>
      </p:sp>
      <p:pic>
        <p:nvPicPr>
          <p:cNvPr id="5" name="Imagen 4" descr="C:\Users\Odelgado\Downloads\FCN 85 años - PNG.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7244" y="517525"/>
            <a:ext cx="1057275" cy="1308100"/>
          </a:xfrm>
          <a:prstGeom prst="rect">
            <a:avLst/>
          </a:prstGeom>
          <a:noFill/>
          <a:ln>
            <a:noFill/>
          </a:ln>
        </p:spPr>
      </p:pic>
    </p:spTree>
    <p:extLst>
      <p:ext uri="{BB962C8B-B14F-4D97-AF65-F5344CB8AC3E}">
        <p14:creationId xmlns:p14="http://schemas.microsoft.com/office/powerpoint/2010/main" val="32609577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35618" y="528034"/>
            <a:ext cx="7250805" cy="1162654"/>
          </a:xfrm>
        </p:spPr>
        <p:txBody>
          <a:bodyPr>
            <a:normAutofit fontScale="90000"/>
          </a:bodyPr>
          <a:lstStyle/>
          <a:p>
            <a:r>
              <a:rPr lang="es-CL" dirty="0" smtClean="0">
                <a:solidFill>
                  <a:srgbClr val="0070C0"/>
                </a:solidFill>
                <a:latin typeface="+mn-lt"/>
              </a:rPr>
              <a:t>Trabajo Grupal</a:t>
            </a:r>
            <a:r>
              <a:rPr lang="es-CL" dirty="0">
                <a:latin typeface="+mn-lt"/>
              </a:rPr>
              <a:t/>
            </a:r>
            <a:br>
              <a:rPr lang="es-CL" dirty="0">
                <a:latin typeface="+mn-lt"/>
              </a:rPr>
            </a:br>
            <a:endParaRPr lang="es-CL" dirty="0">
              <a:latin typeface="+mn-lt"/>
            </a:endParaRPr>
          </a:p>
        </p:txBody>
      </p:sp>
      <p:sp>
        <p:nvSpPr>
          <p:cNvPr id="3" name="Marcador de contenido 2"/>
          <p:cNvSpPr>
            <a:spLocks noGrp="1"/>
          </p:cNvSpPr>
          <p:nvPr>
            <p:ph idx="1"/>
          </p:nvPr>
        </p:nvSpPr>
        <p:spPr>
          <a:xfrm>
            <a:off x="1635618" y="1690688"/>
            <a:ext cx="9868994" cy="4220534"/>
          </a:xfrm>
        </p:spPr>
        <p:txBody>
          <a:bodyPr>
            <a:noAutofit/>
          </a:bodyPr>
          <a:lstStyle/>
          <a:p>
            <a:pPr>
              <a:buFont typeface="Wingdings" panose="05000000000000000000" pitchFamily="2" charset="2"/>
              <a:buChar char="Ø"/>
            </a:pPr>
            <a:r>
              <a:rPr lang="es-CL" dirty="0" smtClean="0"/>
              <a:t>Grupo 1: ¿Qué aspectos se requieren afianzar en la línea? Responder respecto de dimensiones: Técnica, administrativo, relación con Co-garantes, etc.</a:t>
            </a:r>
          </a:p>
          <a:p>
            <a:pPr marL="0" indent="0">
              <a:buNone/>
            </a:pPr>
            <a:endParaRPr lang="es-CL" dirty="0"/>
          </a:p>
          <a:p>
            <a:pPr>
              <a:buFont typeface="Wingdings" panose="05000000000000000000" pitchFamily="2" charset="2"/>
              <a:buChar char="Ø"/>
            </a:pPr>
            <a:r>
              <a:rPr lang="es-CL" dirty="0" smtClean="0"/>
              <a:t>Grupo 2: ¿Qué aspectos necesarios del programa considera oportuno puedan ser sistematizados? </a:t>
            </a:r>
          </a:p>
          <a:p>
            <a:pPr marL="0" indent="0">
              <a:buNone/>
            </a:pPr>
            <a:endParaRPr lang="es-CL" dirty="0"/>
          </a:p>
          <a:p>
            <a:pPr>
              <a:buFont typeface="Wingdings" panose="05000000000000000000" pitchFamily="2" charset="2"/>
              <a:buChar char="Ø"/>
            </a:pPr>
            <a:r>
              <a:rPr lang="es-CL" dirty="0" smtClean="0"/>
              <a:t>Grupo 3: ¿Qué elementos cree necesarios incorporar a la matriz o metodología de nuestra línea?</a:t>
            </a:r>
          </a:p>
          <a:p>
            <a:pPr marL="0" indent="0">
              <a:buNone/>
            </a:pPr>
            <a:r>
              <a:rPr lang="es-CL" dirty="0" smtClean="0"/>
              <a:t> </a:t>
            </a:r>
            <a:endParaRPr lang="es-CL" dirty="0"/>
          </a:p>
        </p:txBody>
      </p:sp>
      <p:pic>
        <p:nvPicPr>
          <p:cNvPr id="5" name="Imagen 4" descr="C:\Users\Odelgado\Downloads\FCN 85 años - PNG.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2697" y="450057"/>
            <a:ext cx="1057275" cy="1308100"/>
          </a:xfrm>
          <a:prstGeom prst="rect">
            <a:avLst/>
          </a:prstGeom>
          <a:noFill/>
          <a:ln>
            <a:noFill/>
          </a:ln>
        </p:spPr>
      </p:pic>
    </p:spTree>
    <p:extLst>
      <p:ext uri="{BB962C8B-B14F-4D97-AF65-F5344CB8AC3E}">
        <p14:creationId xmlns:p14="http://schemas.microsoft.com/office/powerpoint/2010/main" val="30152963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51527" y="624110"/>
            <a:ext cx="10251583" cy="1280890"/>
          </a:xfrm>
        </p:spPr>
        <p:txBody>
          <a:bodyPr>
            <a:normAutofit fontScale="90000"/>
          </a:bodyPr>
          <a:lstStyle/>
          <a:p>
            <a:r>
              <a:rPr lang="es-CL" b="1" u="sng" dirty="0" smtClean="0">
                <a:solidFill>
                  <a:srgbClr val="0070C0"/>
                </a:solidFill>
              </a:rPr>
              <a:t>Módulo </a:t>
            </a:r>
            <a:r>
              <a:rPr lang="es-CL" b="1" u="sng" dirty="0">
                <a:solidFill>
                  <a:srgbClr val="0070C0"/>
                </a:solidFill>
              </a:rPr>
              <a:t>II:</a:t>
            </a:r>
            <a:r>
              <a:rPr lang="es-CL" dirty="0">
                <a:solidFill>
                  <a:srgbClr val="0070C0"/>
                </a:solidFill>
              </a:rPr>
              <a:t> “Construcción de PII”. Estableciendo Criterios comunes en la construcción de planes de intervención. </a:t>
            </a:r>
            <a:r>
              <a:rPr lang="es-CL" dirty="0"/>
              <a:t/>
            </a:r>
            <a:br>
              <a:rPr lang="es-CL" dirty="0"/>
            </a:br>
            <a:endParaRPr lang="es-CL" dirty="0"/>
          </a:p>
        </p:txBody>
      </p:sp>
      <p:sp>
        <p:nvSpPr>
          <p:cNvPr id="3" name="Marcador de contenido 2"/>
          <p:cNvSpPr>
            <a:spLocks noGrp="1"/>
          </p:cNvSpPr>
          <p:nvPr>
            <p:ph idx="1"/>
          </p:nvPr>
        </p:nvSpPr>
        <p:spPr>
          <a:xfrm>
            <a:off x="2589212" y="2691684"/>
            <a:ext cx="8915400" cy="3219537"/>
          </a:xfrm>
        </p:spPr>
        <p:txBody>
          <a:bodyPr/>
          <a:lstStyle/>
          <a:p>
            <a:r>
              <a:rPr lang="es-CL" dirty="0" smtClean="0"/>
              <a:t>Construcción de Objetivos debe ser atingentes a la etapa de intervención. </a:t>
            </a:r>
          </a:p>
          <a:p>
            <a:r>
              <a:rPr lang="es-CL" dirty="0" smtClean="0"/>
              <a:t>Además deben tener las siguientes características:</a:t>
            </a:r>
          </a:p>
          <a:p>
            <a:pPr>
              <a:buFontTx/>
              <a:buChar char="-"/>
            </a:pPr>
            <a:r>
              <a:rPr lang="es-CL" dirty="0" smtClean="0"/>
              <a:t>Claros.</a:t>
            </a:r>
          </a:p>
          <a:p>
            <a:pPr>
              <a:buFontTx/>
              <a:buChar char="-"/>
            </a:pPr>
            <a:r>
              <a:rPr lang="es-CL" dirty="0" smtClean="0"/>
              <a:t>Específicos.</a:t>
            </a:r>
          </a:p>
          <a:p>
            <a:pPr>
              <a:buFontTx/>
              <a:buChar char="-"/>
            </a:pPr>
            <a:r>
              <a:rPr lang="es-CL" dirty="0" smtClean="0"/>
              <a:t>Medibles, concretos, acentuando la idea de “Micro logro”. </a:t>
            </a:r>
          </a:p>
          <a:p>
            <a:pPr>
              <a:buFontTx/>
              <a:buChar char="-"/>
            </a:pPr>
            <a:r>
              <a:rPr lang="es-CL" dirty="0" smtClean="0"/>
              <a:t>Con acento en los NNA y sus familias, como sujetos activos y protagonistas de los cambios. </a:t>
            </a:r>
          </a:p>
          <a:p>
            <a:pPr marL="0" indent="0">
              <a:buNone/>
            </a:pPr>
            <a:endParaRPr lang="es-CL" dirty="0" smtClean="0"/>
          </a:p>
          <a:p>
            <a:pPr marL="0" indent="0">
              <a:buNone/>
            </a:pPr>
            <a:endParaRPr lang="es-CL" dirty="0"/>
          </a:p>
        </p:txBody>
      </p:sp>
    </p:spTree>
    <p:extLst>
      <p:ext uri="{BB962C8B-B14F-4D97-AF65-F5344CB8AC3E}">
        <p14:creationId xmlns:p14="http://schemas.microsoft.com/office/powerpoint/2010/main" val="122875880"/>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901</TotalTime>
  <Words>3962</Words>
  <Application>Microsoft Office PowerPoint</Application>
  <PresentationFormat>Panorámica</PresentationFormat>
  <Paragraphs>640</Paragraphs>
  <Slides>37</Slides>
  <Notes>12</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37</vt:i4>
      </vt:variant>
    </vt:vector>
  </HeadingPairs>
  <TitlesOfParts>
    <vt:vector size="48" baseType="lpstr">
      <vt:lpstr>MS PGothic</vt:lpstr>
      <vt:lpstr>MS PGothic</vt:lpstr>
      <vt:lpstr>Arial</vt:lpstr>
      <vt:lpstr>Arimo</vt:lpstr>
      <vt:lpstr>Bahnschrift Condensed</vt:lpstr>
      <vt:lpstr>Calibri</vt:lpstr>
      <vt:lpstr>Century Gothic</vt:lpstr>
      <vt:lpstr>Times New Roman</vt:lpstr>
      <vt:lpstr>Wingdings</vt:lpstr>
      <vt:lpstr>Wingdings 3</vt:lpstr>
      <vt:lpstr>Espiral</vt:lpstr>
      <vt:lpstr>  MESA PIE 11 y 12 de junio de 2019</vt:lpstr>
      <vt:lpstr>       Hitos de la línea PIE</vt:lpstr>
      <vt:lpstr>Importancia de una Mesa PIE</vt:lpstr>
      <vt:lpstr>Objetivos de la 2da Mesa </vt:lpstr>
      <vt:lpstr>Módulo I: “Avances de la Línea PIE”</vt:lpstr>
      <vt:lpstr>Presentación de PowerPoint</vt:lpstr>
      <vt:lpstr>Trabajo Grupal: Qué avances hoy son necesarios en la Línea?</vt:lpstr>
      <vt:lpstr>Trabajo Grupal </vt:lpstr>
      <vt:lpstr>Módulo II: “Construcción de PII”. Estableciendo Criterios comunes en la construcción de planes de intervención.  </vt:lpstr>
      <vt:lpstr>Presentación de caso</vt:lpstr>
      <vt:lpstr>Antecedentes de Ingreso</vt:lpstr>
      <vt:lpstr>SÍNTESIS DIAGNÓSTICA</vt:lpstr>
      <vt:lpstr>SÍNTESIS DIAGNÓSTICA</vt:lpstr>
      <vt:lpstr>SÍNTESIS DIAGNÓSTICA</vt:lpstr>
      <vt:lpstr>Potencial de adaptación PAD</vt:lpstr>
      <vt:lpstr>Potencial de adaptación PAD</vt:lpstr>
      <vt:lpstr>Aspectos  de Salud Mental Relevantes</vt:lpstr>
      <vt:lpstr>Proceso Intervención</vt:lpstr>
      <vt:lpstr>Proceso Intervención</vt:lpstr>
      <vt:lpstr>Proceso Intervención</vt:lpstr>
      <vt:lpstr>Módulo III: “Presentación principales elementos a considerar en la supervisión y análisis de casos” </vt:lpstr>
      <vt:lpstr>Presentación de PowerPoint</vt:lpstr>
      <vt:lpstr>Cómo hacer para que un proceso de intervención sea coherente? </vt:lpstr>
      <vt:lpstr>Ideas centrales que debe conocer un Director para liderar al equipo</vt:lpstr>
      <vt:lpstr>Niveles del Abordaje Técnico</vt:lpstr>
      <vt:lpstr>Niveles respecto del Impacto </vt:lpstr>
      <vt:lpstr>Módulo IV: “Indicadores de ejecución por Programa”</vt:lpstr>
      <vt:lpstr>Datos entregados por Dirección de estudios, primer semestre 2019 (promedio de intervenciones por programa)</vt:lpstr>
      <vt:lpstr> </vt:lpstr>
      <vt:lpstr>Trabajo Grupal: Reflexión en torno a este tema, a fin de generar consensos y acuerdos. </vt:lpstr>
      <vt:lpstr>Módulo V: “”. </vt:lpstr>
      <vt:lpstr>Antecedentes del Caso</vt:lpstr>
      <vt:lpstr>Factores a considerar</vt:lpstr>
      <vt:lpstr>En el proceso de intervención </vt:lpstr>
      <vt:lpstr>Acciones en la intervención </vt:lpstr>
      <vt:lpstr>Adecuación del proceso de intervención </vt:lpstr>
      <vt:lpstr>Acuerdos finales (sólo con Directores)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Odelgado</dc:creator>
  <cp:lastModifiedBy>Usuario de Windows</cp:lastModifiedBy>
  <cp:revision>61</cp:revision>
  <dcterms:created xsi:type="dcterms:W3CDTF">2019-05-29T16:57:00Z</dcterms:created>
  <dcterms:modified xsi:type="dcterms:W3CDTF">2020-10-06T15:45:35Z</dcterms:modified>
</cp:coreProperties>
</file>