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83" r:id="rId4"/>
    <p:sldId id="284" r:id="rId5"/>
    <p:sldId id="286" r:id="rId6"/>
    <p:sldId id="287" r:id="rId7"/>
    <p:sldId id="289" r:id="rId8"/>
    <p:sldId id="288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364" autoAdjust="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E83C3-88CB-4067-B961-1202ED819A5E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0F26B-8574-454D-82EC-66607155088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6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DF1-3FC3-4056-9E53-3E723724C28D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6431-1E44-4C53-8677-0A2C00F661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DF1-3FC3-4056-9E53-3E723724C28D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6431-1E44-4C53-8677-0A2C00F661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8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DF1-3FC3-4056-9E53-3E723724C28D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6431-1E44-4C53-8677-0A2C00F661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5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DF1-3FC3-4056-9E53-3E723724C28D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6431-1E44-4C53-8677-0A2C00F661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1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DF1-3FC3-4056-9E53-3E723724C28D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6431-1E44-4C53-8677-0A2C00F661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5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DF1-3FC3-4056-9E53-3E723724C28D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6431-1E44-4C53-8677-0A2C00F661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DF1-3FC3-4056-9E53-3E723724C28D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6431-1E44-4C53-8677-0A2C00F661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7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DF1-3FC3-4056-9E53-3E723724C28D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6431-1E44-4C53-8677-0A2C00F661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1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DF1-3FC3-4056-9E53-3E723724C28D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6431-1E44-4C53-8677-0A2C00F661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36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DF1-3FC3-4056-9E53-3E723724C28D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6431-1E44-4C53-8677-0A2C00F661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4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0DF1-3FC3-4056-9E53-3E723724C28D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6431-1E44-4C53-8677-0A2C00F661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0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C0DF1-3FC3-4056-9E53-3E723724C28D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16431-1E44-4C53-8677-0A2C00F661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38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696788" y="2111237"/>
            <a:ext cx="7654834" cy="29546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s-ES" sz="4200" b="1" dirty="0" smtClean="0">
                <a:latin typeface="Century Gothic"/>
              </a:rPr>
              <a:t>MESA PPF EN CONTINGENCIA SANITARIA</a:t>
            </a:r>
          </a:p>
          <a:p>
            <a:pPr algn="ctr"/>
            <a:r>
              <a:rPr lang="es-ES" sz="4200" b="1" dirty="0" smtClean="0">
                <a:latin typeface="Century Gothic"/>
              </a:rPr>
              <a:t>ACTUALIZACIÓN DE PII</a:t>
            </a:r>
          </a:p>
          <a:p>
            <a:pPr algn="ctr"/>
            <a:r>
              <a:rPr lang="es-ES" sz="2000" b="1" dirty="0" smtClean="0">
                <a:latin typeface="Century Gothic"/>
                <a:cs typeface="Calibri"/>
              </a:rPr>
              <a:t>27 de mayo 2020</a:t>
            </a:r>
          </a:p>
          <a:p>
            <a:pPr algn="ctr"/>
            <a:endParaRPr lang="es-ES" sz="2000" b="1" dirty="0">
              <a:latin typeface="Century Gothic"/>
              <a:cs typeface="Calibri"/>
            </a:endParaRPr>
          </a:p>
          <a:p>
            <a:pPr algn="ctr"/>
            <a:endParaRPr lang="es-ES" sz="20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859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03248" y="919145"/>
            <a:ext cx="109109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L" sz="3200" b="1" dirty="0"/>
              <a:t>¿Cuál es el sentido de </a:t>
            </a:r>
            <a:r>
              <a:rPr lang="es-CL" sz="3200" b="1" dirty="0" smtClean="0"/>
              <a:t>esta mesa PPF en contingencia sanitaria?</a:t>
            </a:r>
            <a:endParaRPr lang="es-CL" sz="3200" b="1" dirty="0"/>
          </a:p>
        </p:txBody>
      </p:sp>
      <p:sp>
        <p:nvSpPr>
          <p:cNvPr id="3" name="Rectángulo 2"/>
          <p:cNvSpPr/>
          <p:nvPr/>
        </p:nvSpPr>
        <p:spPr>
          <a:xfrm>
            <a:off x="403248" y="1838573"/>
            <a:ext cx="1110512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2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2800" dirty="0"/>
              <a:t>Orientar la actualización de los PII, en el marco de los nuevos lineamientos de Supervisión del </a:t>
            </a:r>
            <a:r>
              <a:rPr lang="es-CL" sz="2800" dirty="0" smtClean="0"/>
              <a:t>SENAME (última Nota Técnica N°4).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2800" dirty="0" smtClean="0"/>
              <a:t>Conocer, compartir y generar acercamiento entre equipos de distintos territorios (y realidades).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sz="2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2800" dirty="0" smtClean="0"/>
              <a:t>Compartir nuestras buenas prácticas e innovaciones en este contexto diferente.</a:t>
            </a:r>
            <a:endParaRPr lang="es-CL" sz="2800" dirty="0"/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6752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71600" y="352697"/>
            <a:ext cx="9431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/>
              <a:t>Aspectos a considerar de la nueva pauta de supervisión SENAME</a:t>
            </a:r>
            <a:endParaRPr lang="es-CL" sz="24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744582" y="1005840"/>
            <a:ext cx="106854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/>
              <a:t>En este periodo es aún más importante el cómo y el qué registramos en Senainfo.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 smtClean="0"/>
              <a:t>Debe quedar claro que estamos realizando monitoreo </a:t>
            </a:r>
            <a:r>
              <a:rPr lang="es-CL" dirty="0"/>
              <a:t>a </a:t>
            </a:r>
            <a:r>
              <a:rPr lang="es-CL" dirty="0" smtClean="0"/>
              <a:t>distancia a los NNA y las familias (</a:t>
            </a:r>
            <a:r>
              <a:rPr lang="es-CL" dirty="0"/>
              <a:t>del estado de </a:t>
            </a:r>
            <a:r>
              <a:rPr lang="es-CL" dirty="0" smtClean="0"/>
              <a:t>salud, </a:t>
            </a:r>
            <a:r>
              <a:rPr lang="es-CL" dirty="0"/>
              <a:t>de la situación socioeconómica y del estado proteccional</a:t>
            </a:r>
            <a:r>
              <a:rPr lang="es-CL" dirty="0" smtClean="0"/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 smtClean="0"/>
              <a:t>Debe quedar claro que estamos efectuando </a:t>
            </a:r>
            <a:r>
              <a:rPr lang="es-CL" dirty="0"/>
              <a:t>acciones de coordinación intersectorial de acuerdo con las </a:t>
            </a:r>
            <a:r>
              <a:rPr lang="es-CL" dirty="0" smtClean="0"/>
              <a:t>necesidades </a:t>
            </a:r>
            <a:r>
              <a:rPr lang="es-CL" dirty="0"/>
              <a:t>detectadas (salud, beneficios sociales, judiciales</a:t>
            </a:r>
            <a:r>
              <a:rPr lang="es-CL" dirty="0" smtClean="0"/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 smtClean="0"/>
              <a:t>“Los </a:t>
            </a:r>
            <a:r>
              <a:rPr lang="es-CL" dirty="0"/>
              <a:t>registros de intervención en </a:t>
            </a:r>
            <a:r>
              <a:rPr lang="es-CL" dirty="0" err="1"/>
              <a:t>senainfo</a:t>
            </a:r>
            <a:r>
              <a:rPr lang="es-CL" dirty="0"/>
              <a:t> dan cuenta de que el proyecto está dando continuidad a la intervención directa con usuarios (intervenciones terapéuticas, </a:t>
            </a:r>
            <a:r>
              <a:rPr lang="es-CL" dirty="0" err="1"/>
              <a:t>psico</a:t>
            </a:r>
            <a:r>
              <a:rPr lang="es-CL" dirty="0"/>
              <a:t> y/o socioeducativas, intervención en crisis, asesorías, entre otras) y no solo por covid-19 a través de mecanismos a distancia o según </a:t>
            </a:r>
            <a:r>
              <a:rPr lang="es-CL" dirty="0" smtClean="0"/>
              <a:t>pertinencia”.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dirty="0"/>
              <a:t>Los casos </a:t>
            </a:r>
            <a:r>
              <a:rPr lang="es-CL" dirty="0" smtClean="0"/>
              <a:t>cuentan </a:t>
            </a:r>
            <a:r>
              <a:rPr lang="es-CL" dirty="0"/>
              <a:t>con </a:t>
            </a:r>
            <a:r>
              <a:rPr lang="es-CL" dirty="0" smtClean="0"/>
              <a:t>diagnóstico </a:t>
            </a:r>
            <a:r>
              <a:rPr lang="es-CL" dirty="0"/>
              <a:t>actualizado (contexto actual en el que se encuentra el </a:t>
            </a:r>
            <a:r>
              <a:rPr lang="es-CL" dirty="0" smtClean="0"/>
              <a:t>NNA </a:t>
            </a:r>
            <a:r>
              <a:rPr lang="es-CL" dirty="0"/>
              <a:t>y su familia).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L" dirty="0"/>
          </a:p>
        </p:txBody>
      </p:sp>
      <p:sp>
        <p:nvSpPr>
          <p:cNvPr id="4" name="Flecha arriba 3"/>
          <p:cNvSpPr/>
          <p:nvPr/>
        </p:nvSpPr>
        <p:spPr>
          <a:xfrm>
            <a:off x="5499462" y="4695306"/>
            <a:ext cx="587828" cy="5617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CuadroTexto 4"/>
          <p:cNvSpPr txBox="1"/>
          <p:nvPr/>
        </p:nvSpPr>
        <p:spPr>
          <a:xfrm>
            <a:off x="1227909" y="5512526"/>
            <a:ext cx="97448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/>
              <a:t>Todo esto se asocia a los PII y a la necesidad de ser cuidadosos técnicamente al momento de construirlos o actualizarlos.</a:t>
            </a:r>
            <a:endParaRPr lang="es-CL" sz="2400" b="1" dirty="0"/>
          </a:p>
        </p:txBody>
      </p:sp>
    </p:spTree>
    <p:extLst>
      <p:ext uri="{BB962C8B-B14F-4D97-AF65-F5344CB8AC3E}">
        <p14:creationId xmlns:p14="http://schemas.microsoft.com/office/powerpoint/2010/main" val="237020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083525" y="280353"/>
            <a:ext cx="7772400" cy="7921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altLang="es-CL" sz="3200" b="1" dirty="0" smtClean="0"/>
              <a:t>El PII parte por el Diagnóstico; pero hagamos algunas distinciones</a:t>
            </a:r>
          </a:p>
        </p:txBody>
      </p:sp>
      <p:graphicFrame>
        <p:nvGraphicFramePr>
          <p:cNvPr id="3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709803"/>
              </p:ext>
            </p:extLst>
          </p:nvPr>
        </p:nvGraphicFramePr>
        <p:xfrm>
          <a:off x="992776" y="1277937"/>
          <a:ext cx="9953898" cy="5580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6949">
                  <a:extLst>
                    <a:ext uri="{9D8B030D-6E8A-4147-A177-3AD203B41FA5}">
                      <a16:colId xmlns:a16="http://schemas.microsoft.com/office/drawing/2014/main" val="1228280896"/>
                    </a:ext>
                  </a:extLst>
                </a:gridCol>
                <a:gridCol w="4976949">
                  <a:extLst>
                    <a:ext uri="{9D8B030D-6E8A-4147-A177-3AD203B41FA5}">
                      <a16:colId xmlns:a16="http://schemas.microsoft.com/office/drawing/2014/main" val="589234150"/>
                    </a:ext>
                  </a:extLst>
                </a:gridCol>
              </a:tblGrid>
              <a:tr h="640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ACTUALIZACION O SCREENING DIAGNÓSTICO EN COVID-19.</a:t>
                      </a:r>
                      <a:endParaRPr lang="es-CL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dirty="0" smtClean="0">
                          <a:solidFill>
                            <a:schemeClr val="tx1"/>
                          </a:solidFill>
                        </a:rPr>
                        <a:t>PROCESO</a:t>
                      </a:r>
                      <a:r>
                        <a:rPr lang="es-CL" sz="1800" baseline="0" dirty="0" smtClean="0">
                          <a:solidFill>
                            <a:schemeClr val="tx1"/>
                          </a:solidFill>
                        </a:rPr>
                        <a:t> DIAGNÓSTICO</a:t>
                      </a:r>
                      <a:endParaRPr lang="es-CL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10" marB="45710"/>
                </a:tc>
                <a:extLst>
                  <a:ext uri="{0D108BD9-81ED-4DB2-BD59-A6C34878D82A}">
                    <a16:rowId xmlns:a16="http://schemas.microsoft.com/office/drawing/2014/main" val="2890105163"/>
                  </a:ext>
                </a:extLst>
              </a:tr>
              <a:tr h="4940003">
                <a:tc>
                  <a:txBody>
                    <a:bodyPr/>
                    <a:lstStyle/>
                    <a:p>
                      <a:pPr algn="just"/>
                      <a:r>
                        <a:rPr lang="es-CL" sz="1600" dirty="0" smtClean="0"/>
                        <a:t>-Permite conocer elementos</a:t>
                      </a:r>
                      <a:r>
                        <a:rPr lang="es-CL" sz="1600" baseline="0" dirty="0" smtClean="0"/>
                        <a:t> de la emergencia Sanitaria que pueden afectar </a:t>
                      </a:r>
                      <a:r>
                        <a:rPr lang="es-CL" sz="1600" u="sng" baseline="0" dirty="0" smtClean="0"/>
                        <a:t>la protección </a:t>
                      </a:r>
                      <a:r>
                        <a:rPr lang="es-CL" sz="1600" baseline="0" dirty="0" smtClean="0"/>
                        <a:t>de un NNA.</a:t>
                      </a:r>
                      <a:endParaRPr lang="es-CL" sz="1600" dirty="0" smtClean="0"/>
                    </a:p>
                    <a:p>
                      <a:endParaRPr lang="es-CL" sz="1600" dirty="0" smtClean="0"/>
                    </a:p>
                    <a:p>
                      <a:pPr algn="just"/>
                      <a:r>
                        <a:rPr lang="es-CL" sz="1600" dirty="0" smtClean="0"/>
                        <a:t>-Se puede efectuar</a:t>
                      </a:r>
                      <a:r>
                        <a:rPr lang="es-CL" sz="1600" baseline="0" dirty="0" smtClean="0"/>
                        <a:t> en </a:t>
                      </a:r>
                      <a:r>
                        <a:rPr lang="es-CL" sz="1600" u="sng" baseline="0" dirty="0" smtClean="0"/>
                        <a:t>cualquier momento </a:t>
                      </a:r>
                      <a:r>
                        <a:rPr lang="es-CL" sz="1600" baseline="0" dirty="0" smtClean="0"/>
                        <a:t>de este periodo (1 vez al mes).</a:t>
                      </a:r>
                    </a:p>
                    <a:p>
                      <a:endParaRPr lang="es-CL" sz="1600" dirty="0" smtClean="0"/>
                    </a:p>
                    <a:p>
                      <a:pPr algn="just"/>
                      <a:r>
                        <a:rPr lang="es-CL" sz="1600" dirty="0" smtClean="0"/>
                        <a:t>-Se</a:t>
                      </a:r>
                      <a:r>
                        <a:rPr lang="es-CL" sz="1600" baseline="0" dirty="0" smtClean="0"/>
                        <a:t> orienta a </a:t>
                      </a:r>
                      <a:r>
                        <a:rPr lang="es-CL" sz="1600" u="sng" baseline="0" dirty="0" smtClean="0"/>
                        <a:t>conocer aspectos de la contingencia </a:t>
                      </a:r>
                      <a:r>
                        <a:rPr lang="es-CL" sz="1600" baseline="0" dirty="0" smtClean="0"/>
                        <a:t>tales como: </a:t>
                      </a:r>
                    </a:p>
                    <a:p>
                      <a:endParaRPr lang="es-CL" sz="1600" baseline="0" dirty="0" smtClean="0"/>
                    </a:p>
                    <a:p>
                      <a:endParaRPr lang="es-CL" sz="1600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CL" sz="1400" baseline="0" dirty="0" smtClean="0"/>
                        <a:t>Estado de salud de la familia (contagios).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CL" sz="1400" baseline="0" dirty="0" smtClean="0"/>
                        <a:t>Protección actual.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CL" sz="1400" baseline="0" dirty="0" smtClean="0"/>
                        <a:t>Respuesta y organización familiar frente al encierro/contingencia.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CL" sz="1400" baseline="0" dirty="0" smtClean="0"/>
                        <a:t>Emociones asociadas al contagio.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CL" sz="1400" baseline="0" dirty="0" smtClean="0"/>
                        <a:t>Estado económico.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CL" sz="1400" baseline="0" dirty="0" smtClean="0"/>
                        <a:t>Estado de conexión actual (redes).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CL" sz="1400" baseline="0" dirty="0" smtClean="0"/>
                        <a:t>Forma en que se ven afectados factores de riesgo y protección a raíz del encierro.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s-CL" sz="1600" dirty="0" smtClean="0"/>
                    </a:p>
                  </a:txBody>
                  <a:tcPr marL="91431" marR="91431" marT="45710" marB="45710"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Permite</a:t>
                      </a:r>
                      <a:r>
                        <a:rPr lang="es-CL" sz="1600" baseline="0" dirty="0" smtClean="0"/>
                        <a:t> conocer de manera mas amplia, abarcando </a:t>
                      </a:r>
                      <a:r>
                        <a:rPr lang="es-CL" sz="1600" u="sng" baseline="0" dirty="0" smtClean="0"/>
                        <a:t>toda la información del NNA </a:t>
                      </a:r>
                      <a:r>
                        <a:rPr lang="es-CL" sz="1600" baseline="0" dirty="0" smtClean="0"/>
                        <a:t>desde su inicio hasta los 3 meses. </a:t>
                      </a:r>
                    </a:p>
                    <a:p>
                      <a:endParaRPr lang="es-CL" sz="1600" baseline="0" dirty="0" smtClean="0"/>
                    </a:p>
                    <a:p>
                      <a:r>
                        <a:rPr lang="es-CL" sz="1600" baseline="0" dirty="0" smtClean="0"/>
                        <a:t>-Se realiza al 3° mes.</a:t>
                      </a:r>
                    </a:p>
                    <a:p>
                      <a:endParaRPr lang="es-CL" sz="1600" baseline="0" dirty="0" smtClean="0"/>
                    </a:p>
                    <a:p>
                      <a:endParaRPr lang="es-CL" sz="1600" baseline="0" dirty="0" smtClean="0"/>
                    </a:p>
                    <a:p>
                      <a:pPr algn="just"/>
                      <a:r>
                        <a:rPr lang="es-CL" sz="1600" baseline="0" dirty="0" smtClean="0"/>
                        <a:t>-Se orienta respecto a aspectos ligados a la </a:t>
                      </a:r>
                      <a:r>
                        <a:rPr lang="es-CL" sz="1600" u="sng" baseline="0" dirty="0" smtClean="0"/>
                        <a:t>experiencia de vulneración vivida</a:t>
                      </a:r>
                      <a:r>
                        <a:rPr lang="es-CL" sz="1600" baseline="0" dirty="0" smtClean="0"/>
                        <a:t>, y los elementos que permitirán intervenir:</a:t>
                      </a:r>
                    </a:p>
                    <a:p>
                      <a:endParaRPr lang="es-CL" sz="1600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CL" sz="1400" baseline="0" dirty="0" smtClean="0"/>
                        <a:t>Tipo de vulneración e impacto.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CL" sz="1400" baseline="0" dirty="0" smtClean="0"/>
                        <a:t>Protección.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CL" sz="1400" baseline="0" dirty="0" smtClean="0"/>
                        <a:t>Respuesta y organización familiar frente a la vulneración.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CL" sz="1400" baseline="0" dirty="0" smtClean="0"/>
                        <a:t>Desempeño parental y competencias parentales.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CL" sz="1400" baseline="0" dirty="0" smtClean="0"/>
                        <a:t>Recursos del NNA y de la familia.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CL" sz="1400" baseline="0" dirty="0" smtClean="0"/>
                        <a:t>Factores protectores y de riesgo.</a:t>
                      </a:r>
                    </a:p>
                  </a:txBody>
                  <a:tcPr marL="91431" marR="91431" marT="45710" marB="45710"/>
                </a:tc>
                <a:extLst>
                  <a:ext uri="{0D108BD9-81ED-4DB2-BD59-A6C34878D82A}">
                    <a16:rowId xmlns:a16="http://schemas.microsoft.com/office/drawing/2014/main" val="186041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73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75212" y="365761"/>
            <a:ext cx="10032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 smtClean="0"/>
              <a:t>Actualización del PII</a:t>
            </a:r>
            <a:endParaRPr lang="es-CL" sz="2800" b="1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418380"/>
              </p:ext>
            </p:extLst>
          </p:nvPr>
        </p:nvGraphicFramePr>
        <p:xfrm>
          <a:off x="1619795" y="888981"/>
          <a:ext cx="8543108" cy="5303520"/>
        </p:xfrm>
        <a:graphic>
          <a:graphicData uri="http://schemas.openxmlformats.org/drawingml/2006/table">
            <a:tbl>
              <a:tblPr/>
              <a:tblGrid>
                <a:gridCol w="2172834">
                  <a:extLst>
                    <a:ext uri="{9D8B030D-6E8A-4147-A177-3AD203B41FA5}">
                      <a16:colId xmlns:a16="http://schemas.microsoft.com/office/drawing/2014/main" val="3132838308"/>
                    </a:ext>
                  </a:extLst>
                </a:gridCol>
                <a:gridCol w="2214505">
                  <a:extLst>
                    <a:ext uri="{9D8B030D-6E8A-4147-A177-3AD203B41FA5}">
                      <a16:colId xmlns:a16="http://schemas.microsoft.com/office/drawing/2014/main" val="3389076969"/>
                    </a:ext>
                  </a:extLst>
                </a:gridCol>
                <a:gridCol w="2372854">
                  <a:extLst>
                    <a:ext uri="{9D8B030D-6E8A-4147-A177-3AD203B41FA5}">
                      <a16:colId xmlns:a16="http://schemas.microsoft.com/office/drawing/2014/main" val="2256654448"/>
                    </a:ext>
                  </a:extLst>
                </a:gridCol>
                <a:gridCol w="1782915">
                  <a:extLst>
                    <a:ext uri="{9D8B030D-6E8A-4147-A177-3AD203B41FA5}">
                      <a16:colId xmlns:a16="http://schemas.microsoft.com/office/drawing/2014/main" val="654801725"/>
                    </a:ext>
                  </a:extLst>
                </a:gridCol>
              </a:tblGrid>
              <a:tr h="1025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SINTESIS DIAGNÓSTICA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LA SITUACIÓN: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vulneración de derechos, factores de vulnerabilidad  y factores protectores y/o recursos del niño, la familia y la comunidad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OBJETIVOS DEL PLAN DE INTERVENCIÓN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ACTIVIDADES PROGRAMADAS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TIEMPO ESTIMADO DE INTERVENCIÓN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3885068"/>
                  </a:ext>
                </a:extLst>
              </a:tr>
              <a:tr h="41779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Actualización diagnóstica, que considera el contexto por alerta sanitaria COVID-19.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Debe contener información relativa a: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-Contexto actual.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-Estado situación económica.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-Estado de salud de la familia.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-Estado emocional del NNA.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-Estado emocional de los cuidadores.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-Familiares o personas relevantes enfermas.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-Organización y dinámica familiar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-Visualizar activación de alguna situación de vulneración o estado de causal de ingreso.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-Factores protectores y de riesgo. Recursos del NNA y de la familia</a:t>
                      </a:r>
                      <a:r>
                        <a:rPr lang="es-ES_tradnl" sz="12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-Generar</a:t>
                      </a:r>
                      <a:r>
                        <a:rPr lang="es-ES_tradnl" sz="1200" baseline="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una hipótesis de trabajo o de </a:t>
                      </a:r>
                      <a:r>
                        <a:rPr lang="es-ES_tradnl" sz="1200" baseline="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intervención (Modelo de Trabajo con Familias).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14300" algn="l"/>
                          <a:tab pos="457200" algn="l"/>
                          <a:tab pos="800100" algn="l"/>
                          <a:tab pos="1257300" algn="l"/>
                          <a:tab pos="6400800" algn="l"/>
                        </a:tabLst>
                      </a:pPr>
                      <a:r>
                        <a:rPr lang="es-ES_tradnl" sz="1200" b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s-ES_tradnl" sz="12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Se pueden mantener los anteriores, pero adaptarlos a actual contexto.</a:t>
                      </a:r>
                      <a:endParaRPr lang="es-CL" sz="1200" b="0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-Se pueden crear nuevos adaptados a actual contexto</a:t>
                      </a:r>
                      <a:r>
                        <a:rPr lang="es-ES_tradnl" sz="12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dirty="0" smtClean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s-CL" sz="12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Los objetivos deben seguir siendo elaborados de la manera en la que indica el Modelo de Trabajo con Familias, y los criterios SMART.</a:t>
                      </a:r>
                      <a:endParaRPr lang="es-CL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Primará la realización de intervenciones no presenciales, dado el contexto actual por alerta sanitaria COVID-19</a:t>
                      </a: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(videollamada; contacto telefónico; </a:t>
                      </a:r>
                      <a:r>
                        <a:rPr lang="es-ES_tradnl" sz="1200" dirty="0" err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whatsapp</a:t>
                      </a: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; correo electrónico; zoom; otro).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Intervención </a:t>
                      </a:r>
                      <a:r>
                        <a:rPr lang="es-ES_tradnl" sz="1200" dirty="0" err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psico</a:t>
                      </a: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y socioeducativa con el NNA.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Intervención </a:t>
                      </a:r>
                      <a:r>
                        <a:rPr lang="es-ES_tradnl" sz="1200" dirty="0" err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psico</a:t>
                      </a: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y socio-educativa con adulto(s) a cargo.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Monitoreo de la situación proteccional, de salud y socio-económica.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Intervención en crisis.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Coordinación con red y con-</a:t>
                      </a:r>
                      <a:r>
                        <a:rPr lang="es-ES_tradnl" sz="1200" dirty="0" err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cogarantes</a:t>
                      </a: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derechos.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Revisión de antecedentes judiciales y otros.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Envío de informes al Tribunal de Familia.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meses (modificar cuando se estime pertinente).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932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90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03566" y="378823"/>
            <a:ext cx="7210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 smtClean="0"/>
              <a:t>Algunos considerandos</a:t>
            </a:r>
            <a:endParaRPr lang="es-CL" sz="28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666206" y="1045029"/>
            <a:ext cx="1119486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dirty="0" smtClean="0"/>
              <a:t>Pensar en la actualización progresiva en un plazo de 2 meses.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dirty="0"/>
              <a:t>Se recomienda que la duración de este PII sea de 6 meses (por la eventual mantención de la alerta sanitaria, y porque así evitamos que, por ejemplo en 3 meses más, tengamos que volver a actualizar todos los PII con toda la sobrecarga que aquello implica para el </a:t>
            </a:r>
            <a:r>
              <a:rPr lang="es-CL" sz="2000" dirty="0" smtClean="0"/>
              <a:t>equipo).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dirty="0"/>
              <a:t>En el PII podrán seguir siendo trabajados algunos elementos de la causal de ingreso, pero para ello el diagnóstico debe explicitar la necesidad o pertinencia de seguir haciéndolo</a:t>
            </a:r>
            <a:r>
              <a:rPr lang="es-CL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dirty="0"/>
              <a:t>El PII debe relevar la presencia de RECURSOS EN EL NNA Y SU FAMILIA</a:t>
            </a:r>
            <a:r>
              <a:rPr lang="es-CL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dirty="0"/>
              <a:t>Una vez que sea elaborado el PII, es importante consignar en un registro de actividad (y sobre todo en SENAINFO) que fueron socializados con los NNA y las familias (ya no se pide firma, por razones obvias</a:t>
            </a:r>
            <a:r>
              <a:rPr lang="es-CL" sz="2000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2000" u="sng" dirty="0" smtClean="0"/>
              <a:t>Es importante conocer lo que indica la última Nota Técnica N°4, la pauta </a:t>
            </a:r>
            <a:r>
              <a:rPr lang="es-CL" sz="2000" u="sng" dirty="0"/>
              <a:t>rúbrica asociada y los </a:t>
            </a:r>
            <a:r>
              <a:rPr lang="es-CL" sz="2000" u="sng" dirty="0" smtClean="0"/>
              <a:t>“Lineamientos </a:t>
            </a:r>
            <a:r>
              <a:rPr lang="es-CL" sz="2000" u="sng" dirty="0"/>
              <a:t>y Recomendaciones sobre Trabajo remoto en red de </a:t>
            </a:r>
            <a:r>
              <a:rPr lang="es-CL" sz="2000" u="sng" dirty="0" smtClean="0"/>
              <a:t>protección”.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2000" u="sng" dirty="0"/>
          </a:p>
        </p:txBody>
      </p:sp>
    </p:spTree>
    <p:extLst>
      <p:ext uri="{BB962C8B-B14F-4D97-AF65-F5344CB8AC3E}">
        <p14:creationId xmlns:p14="http://schemas.microsoft.com/office/powerpoint/2010/main" val="36246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31966" y="1151598"/>
            <a:ext cx="977101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/>
              <a:t>Actualizar los diagnósticos sociales y el plan de intervención en Senainfo.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dirty="0"/>
          </a:p>
          <a:p>
            <a:endParaRPr lang="es-CL" dirty="0" smtClean="0"/>
          </a:p>
          <a:p>
            <a:pPr algn="ctr"/>
            <a:endParaRPr lang="es-CL" b="1" u="sng" dirty="0" smtClean="0"/>
          </a:p>
          <a:p>
            <a:pPr algn="ctr"/>
            <a:endParaRPr lang="es-CL" b="1" u="sng" dirty="0"/>
          </a:p>
          <a:p>
            <a:pPr algn="ctr"/>
            <a:endParaRPr lang="es-CL" b="1" u="sng" dirty="0" smtClean="0"/>
          </a:p>
          <a:p>
            <a:pPr algn="ctr"/>
            <a:endParaRPr lang="es-CL" b="1" u="sng" dirty="0"/>
          </a:p>
          <a:p>
            <a:pPr algn="ctr"/>
            <a:endParaRPr lang="es-CL" b="1" u="sng" dirty="0" smtClean="0"/>
          </a:p>
          <a:p>
            <a:pPr algn="ctr"/>
            <a:endParaRPr lang="es-CL" b="1" u="sng" dirty="0"/>
          </a:p>
          <a:p>
            <a:pPr algn="ctr"/>
            <a:endParaRPr lang="es-CL" b="1" u="sng" dirty="0" smtClean="0"/>
          </a:p>
          <a:p>
            <a:pPr algn="ctr"/>
            <a:endParaRPr lang="es-CL" b="1" u="sng" dirty="0"/>
          </a:p>
          <a:p>
            <a:pPr algn="ctr"/>
            <a:endParaRPr lang="es-CL" b="1" u="sng" dirty="0" smtClean="0"/>
          </a:p>
          <a:p>
            <a:pPr algn="ctr"/>
            <a:r>
              <a:rPr lang="es-CL" b="1" u="sng" dirty="0" smtClean="0"/>
              <a:t>En </a:t>
            </a:r>
            <a:r>
              <a:rPr lang="es-CL" b="1" u="sng" dirty="0"/>
              <a:t>última instancia, se espera que ustedes definan la mejor manera de resolver, de acuerdo a las particularidades y realidades de sus programas.</a:t>
            </a:r>
            <a:endParaRPr lang="es-CL" b="1" u="sng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6862" t="22025" r="9106" b="17127"/>
          <a:stretch/>
        </p:blipFill>
        <p:spPr>
          <a:xfrm>
            <a:off x="846396" y="1541409"/>
            <a:ext cx="10502538" cy="4052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91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29246" y="300446"/>
            <a:ext cx="7968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 smtClean="0"/>
              <a:t>Ejemplos de supervisiones técnicas remotas por contingencia sanitaria</a:t>
            </a:r>
            <a:endParaRPr lang="es-CL" sz="2000" b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227646"/>
              </p:ext>
            </p:extLst>
          </p:nvPr>
        </p:nvGraphicFramePr>
        <p:xfrm>
          <a:off x="992775" y="1307494"/>
          <a:ext cx="945751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8755">
                  <a:extLst>
                    <a:ext uri="{9D8B030D-6E8A-4147-A177-3AD203B41FA5}">
                      <a16:colId xmlns:a16="http://schemas.microsoft.com/office/drawing/2014/main" val="280637910"/>
                    </a:ext>
                  </a:extLst>
                </a:gridCol>
                <a:gridCol w="4728755">
                  <a:extLst>
                    <a:ext uri="{9D8B030D-6E8A-4147-A177-3AD203B41FA5}">
                      <a16:colId xmlns:a16="http://schemas.microsoft.com/office/drawing/2014/main" val="20272700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PPF ILLAPEL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PPF QUILICURA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033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Supervisora refiere que hará supervisión a 5 casos.</a:t>
                      </a:r>
                    </a:p>
                    <a:p>
                      <a:endParaRPr lang="es-CL" dirty="0" smtClean="0"/>
                    </a:p>
                    <a:p>
                      <a:r>
                        <a:rPr lang="es-CL" dirty="0" smtClean="0"/>
                        <a:t>Solicita:</a:t>
                      </a:r>
                    </a:p>
                    <a:p>
                      <a:endParaRPr lang="es-CL" dirty="0" smtClean="0"/>
                    </a:p>
                    <a:p>
                      <a:r>
                        <a:rPr lang="es-CL" dirty="0" smtClean="0"/>
                        <a:t>-Acta de ingreso</a:t>
                      </a:r>
                    </a:p>
                    <a:p>
                      <a:r>
                        <a:rPr lang="es-CL" dirty="0" smtClean="0"/>
                        <a:t>-Diagnóstico o Informe Situacional</a:t>
                      </a:r>
                    </a:p>
                    <a:p>
                      <a:r>
                        <a:rPr lang="es-CL" dirty="0" smtClean="0"/>
                        <a:t>-Respaldo de la remisión de informe situacional a SITFA.</a:t>
                      </a:r>
                    </a:p>
                    <a:p>
                      <a:r>
                        <a:rPr lang="es-CL" dirty="0" smtClean="0"/>
                        <a:t>-Plan de Intervención Individual (desde el ingreso del usuario/a).</a:t>
                      </a:r>
                    </a:p>
                    <a:p>
                      <a:r>
                        <a:rPr lang="es-CL" dirty="0" smtClean="0"/>
                        <a:t>-Informe de cumplimiento (desde el ingreso del usuario/a).</a:t>
                      </a:r>
                    </a:p>
                    <a:p>
                      <a:r>
                        <a:rPr lang="es-CL" dirty="0" smtClean="0"/>
                        <a:t>-Respaldo de la remisión de informe a SITFA.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Supervisora refiere que hará</a:t>
                      </a:r>
                      <a:r>
                        <a:rPr lang="es-CL" baseline="0" dirty="0" smtClean="0"/>
                        <a:t> supervisión a 5 casos.</a:t>
                      </a:r>
                    </a:p>
                    <a:p>
                      <a:endParaRPr lang="es-CL" baseline="0" dirty="0" smtClean="0"/>
                    </a:p>
                    <a:p>
                      <a:r>
                        <a:rPr lang="es-CL" baseline="0" dirty="0" smtClean="0"/>
                        <a:t>Solicita:</a:t>
                      </a:r>
                    </a:p>
                    <a:p>
                      <a:endParaRPr lang="es-CL" baseline="0" dirty="0" smtClean="0"/>
                    </a:p>
                    <a:p>
                      <a:r>
                        <a:rPr lang="es-CL" baseline="0" dirty="0" smtClean="0"/>
                        <a:t>-Informes Diagnósticos con verificador de envío al tribunal en el caso de los judicializados.</a:t>
                      </a:r>
                    </a:p>
                    <a:p>
                      <a:r>
                        <a:rPr lang="es-CL" baseline="0" dirty="0" smtClean="0"/>
                        <a:t>-Último PII.</a:t>
                      </a:r>
                    </a:p>
                    <a:p>
                      <a:r>
                        <a:rPr lang="es-CL" baseline="0" dirty="0" smtClean="0"/>
                        <a:t>-Último informe de avance.</a:t>
                      </a:r>
                    </a:p>
                    <a:p>
                      <a:r>
                        <a:rPr lang="es-CL" baseline="0" dirty="0" smtClean="0"/>
                        <a:t>-Registros de intervención de los meses de marzo, abril y mayo. 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306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17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4606290"/>
            <a:ext cx="12192000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3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Paseo </a:t>
            </a:r>
            <a:r>
              <a:rPr lang="en-US" sz="1300" dirty="0" err="1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Presidente</a:t>
            </a:r>
            <a:r>
              <a:rPr lang="en-US" sz="13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300" dirty="0" err="1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Errázuriz</a:t>
            </a:r>
            <a:r>
              <a:rPr lang="en-US" sz="13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300" dirty="0" err="1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Echaurren</a:t>
            </a:r>
            <a:r>
              <a:rPr lang="en-US" sz="13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2631, </a:t>
            </a:r>
            <a:r>
              <a:rPr lang="en-US" sz="1300" dirty="0" err="1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Piso</a:t>
            </a:r>
            <a:r>
              <a:rPr lang="en-US" sz="13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5 - </a:t>
            </a:r>
            <a:r>
              <a:rPr lang="en-US" sz="1300" dirty="0" err="1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Providencia</a:t>
            </a:r>
            <a:endParaRPr lang="en-US" sz="1300" dirty="0" smtClean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3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Mesa Central +56 2 2873 7900</a:t>
            </a:r>
          </a:p>
          <a:p>
            <a:pPr algn="ctr">
              <a:lnSpc>
                <a:spcPct val="150000"/>
              </a:lnSpc>
            </a:pPr>
            <a:r>
              <a:rPr lang="en-US" sz="1300" b="1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www.ciudaddelnino.cl</a:t>
            </a:r>
            <a:endParaRPr lang="en-US" sz="13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97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3849</TotalTime>
  <Words>929</Words>
  <Application>Microsoft Office PowerPoint</Application>
  <PresentationFormat>Panorámica</PresentationFormat>
  <Paragraphs>145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Century Gothic</vt:lpstr>
      <vt:lpstr>Symbol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61</cp:revision>
  <dcterms:created xsi:type="dcterms:W3CDTF">2019-03-05T14:37:16Z</dcterms:created>
  <dcterms:modified xsi:type="dcterms:W3CDTF">2020-05-27T16:25:23Z</dcterms:modified>
</cp:coreProperties>
</file>