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59" r:id="rId3"/>
    <p:sldId id="281" r:id="rId4"/>
    <p:sldId id="274" r:id="rId5"/>
    <p:sldId id="273" r:id="rId6"/>
    <p:sldId id="275" r:id="rId7"/>
    <p:sldId id="276" r:id="rId8"/>
    <p:sldId id="260" r:id="rId9"/>
    <p:sldId id="277" r:id="rId10"/>
    <p:sldId id="272" r:id="rId11"/>
    <p:sldId id="280" r:id="rId12"/>
    <p:sldId id="279" r:id="rId13"/>
    <p:sldId id="278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71E4D-586A-4911-BE26-C78F9994F82C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B753A-AD3F-45E0-8458-65A2F09B5C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374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altLang="es-CL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6624C-08D7-4B3D-96C7-89A974B9CEA3}" type="slidenum">
              <a:rPr kumimoji="0" lang="es-CL" alt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altLang="es-CL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091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altLang="es-CL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1709D1-6F96-4F1F-A1F0-0FACA44498EE}" type="slidenum">
              <a:rPr kumimoji="0" lang="es-CL" alt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altLang="es-CL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211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0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5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702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34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5432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38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79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5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3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2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4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3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7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74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14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0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7294E-B783-4FA3-A4B1-279593280DC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16-09-2020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E9F9A1-41E9-4B70-8ED4-40014616A3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7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1" y="4076701"/>
            <a:ext cx="5927725" cy="1368425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s-ES_tradnl" altLang="es-CL" sz="2800" kern="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MESA TECNICA </a:t>
            </a:r>
            <a:r>
              <a:rPr lang="es-ES_tradnl" altLang="es-CL" sz="2800" kern="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PIE</a:t>
            </a:r>
            <a:r>
              <a:rPr lang="es-ES_tradnl" altLang="es-CL" sz="2800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/>
            </a:r>
            <a:br>
              <a:rPr lang="es-ES_tradnl" altLang="es-CL" sz="2800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</a:br>
            <a:r>
              <a:rPr lang="es-ES_tradnl" altLang="es-CL" sz="2800" kern="0" dirty="0" smtClean="0">
                <a:solidFill>
                  <a:srgbClr val="00B0F0"/>
                </a:solidFill>
                <a:latin typeface="Calibri" pitchFamily="34" charset="0"/>
                <a:cs typeface="+mn-cs"/>
              </a:rPr>
              <a:t>09 Y 10 DE MAYO DE 2018</a:t>
            </a:r>
            <a:br>
              <a:rPr lang="es-ES_tradnl" altLang="es-CL" sz="2800" kern="0" dirty="0" smtClean="0">
                <a:solidFill>
                  <a:srgbClr val="00B0F0"/>
                </a:solidFill>
                <a:latin typeface="Calibri" pitchFamily="34" charset="0"/>
                <a:cs typeface="+mn-cs"/>
              </a:rPr>
            </a:br>
            <a:r>
              <a:rPr lang="es-ES_tradnl" altLang="es-CL" sz="2800" kern="0" dirty="0" smtClean="0">
                <a:solidFill>
                  <a:srgbClr val="00B0F0"/>
                </a:solidFill>
                <a:latin typeface="Calibri" pitchFamily="34" charset="0"/>
                <a:cs typeface="+mn-cs"/>
              </a:rPr>
              <a:t>CONCEPCIÓN</a:t>
            </a:r>
            <a:endParaRPr lang="es-ES_tradnl" altLang="es-CL" sz="2800" kern="0" dirty="0">
              <a:solidFill>
                <a:srgbClr val="00B0F0"/>
              </a:solidFill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4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> </a:t>
            </a:r>
            <a:r>
              <a:rPr lang="es-CL" dirty="0" smtClean="0"/>
              <a:t>         </a:t>
            </a:r>
            <a:r>
              <a:rPr lang="es-CL" dirty="0" smtClean="0">
                <a:solidFill>
                  <a:srgbClr val="00B0F0"/>
                </a:solidFill>
              </a:rPr>
              <a:t>Trabajo </a:t>
            </a:r>
            <a:r>
              <a:rPr lang="es-CL" dirty="0">
                <a:solidFill>
                  <a:srgbClr val="00B0F0"/>
                </a:solidFill>
              </a:rPr>
              <a:t>grupal: “Cómo </a:t>
            </a:r>
            <a:r>
              <a:rPr lang="es-CL" dirty="0" smtClean="0">
                <a:solidFill>
                  <a:srgbClr val="00B0F0"/>
                </a:solidFill>
              </a:rPr>
              <a:t>utilizamos el MMIDA”</a:t>
            </a:r>
            <a:r>
              <a:rPr lang="es-CL" dirty="0">
                <a:solidFill>
                  <a:srgbClr val="00B0F0"/>
                </a:solidFill>
              </a:rPr>
              <a:t/>
            </a:r>
            <a:br>
              <a:rPr lang="es-CL" dirty="0">
                <a:solidFill>
                  <a:srgbClr val="00B0F0"/>
                </a:solidFill>
              </a:rPr>
            </a:br>
            <a:endParaRPr lang="es-CL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Evaluación con Adolescente con desadaptación social. Esto incluye parte de nuestro SDA.</a:t>
            </a:r>
          </a:p>
          <a:p>
            <a:r>
              <a:rPr lang="es-CL" dirty="0" smtClean="0"/>
              <a:t>Perspectiva evolutiva. Transición </a:t>
            </a:r>
            <a:r>
              <a:rPr lang="es-CL" dirty="0" err="1" smtClean="0"/>
              <a:t>bio</a:t>
            </a:r>
            <a:r>
              <a:rPr lang="es-CL" dirty="0" smtClean="0"/>
              <a:t>-</a:t>
            </a:r>
            <a:r>
              <a:rPr lang="es-CL" dirty="0" err="1" smtClean="0"/>
              <a:t>psico</a:t>
            </a:r>
            <a:r>
              <a:rPr lang="es-CL" dirty="0" smtClean="0"/>
              <a:t>-social, que esta determinado por los cambios sociales y culturales. </a:t>
            </a:r>
          </a:p>
          <a:p>
            <a:r>
              <a:rPr lang="es-CL" dirty="0" smtClean="0"/>
              <a:t>Criminología evolutiva. Procesos transitorios o persistentes de desadaptación social.</a:t>
            </a:r>
          </a:p>
          <a:p>
            <a:r>
              <a:rPr lang="es-CL" dirty="0" smtClean="0"/>
              <a:t>Metodología multidimensional. Metodologías pertinentes. </a:t>
            </a:r>
          </a:p>
          <a:p>
            <a:r>
              <a:rPr lang="es-CL" dirty="0" smtClean="0"/>
              <a:t>Evaluación de riesgos </a:t>
            </a:r>
            <a:r>
              <a:rPr lang="es-CL" dirty="0" err="1" smtClean="0"/>
              <a:t>criminogénicos</a:t>
            </a:r>
            <a:r>
              <a:rPr lang="es-CL" dirty="0" smtClean="0"/>
              <a:t>. </a:t>
            </a:r>
          </a:p>
          <a:p>
            <a:pPr marL="0" indent="0">
              <a:buNone/>
            </a:pP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638"/>
            <a:ext cx="2201137" cy="13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Actividad se realizará con los mismo grupos.</a:t>
            </a:r>
          </a:p>
          <a:p>
            <a:pPr marL="0" indent="0">
              <a:buNone/>
            </a:pPr>
            <a:endParaRPr lang="es-CL" dirty="0" smtClean="0"/>
          </a:p>
          <a:p>
            <a:pPr marL="0" lvl="0" indent="0">
              <a:buNone/>
            </a:pPr>
            <a:r>
              <a:rPr lang="es-CL" dirty="0"/>
              <a:t>Deberán responder a las siguientes preguntas (25 min): </a:t>
            </a:r>
            <a:endParaRPr lang="es-CL" dirty="0" smtClean="0"/>
          </a:p>
          <a:p>
            <a:pPr lvl="0"/>
            <a:r>
              <a:rPr lang="es-CL" dirty="0"/>
              <a:t>¿Qué elementos incorporamos del </a:t>
            </a:r>
            <a:r>
              <a:rPr lang="es-CL" dirty="0" smtClean="0"/>
              <a:t>MMIDA</a:t>
            </a:r>
            <a:r>
              <a:rPr lang="es-CL" dirty="0"/>
              <a:t>?</a:t>
            </a:r>
          </a:p>
          <a:p>
            <a:pPr lvl="0"/>
            <a:r>
              <a:rPr lang="es-CL" dirty="0" smtClean="0"/>
              <a:t>¿Qué instrumentos debiéramos incorporar del MMIDA?</a:t>
            </a:r>
          </a:p>
          <a:p>
            <a:pPr lvl="0"/>
            <a:r>
              <a:rPr lang="es-CL" dirty="0" smtClean="0"/>
              <a:t>¿</a:t>
            </a:r>
            <a:r>
              <a:rPr lang="es-CL" dirty="0"/>
              <a:t>Qué experiencias han obtenido con el PAD y el PEX?</a:t>
            </a:r>
          </a:p>
          <a:p>
            <a:r>
              <a:rPr lang="es-CL" dirty="0"/>
              <a:t>¿Cuáles son los alcances y limitantes de este modelo de trabajo?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3" y="182396"/>
            <a:ext cx="1791632" cy="10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3100" dirty="0" smtClean="0">
                <a:solidFill>
                  <a:srgbClr val="00B0F0"/>
                </a:solidFill>
              </a:rPr>
              <a:t>Trabajo </a:t>
            </a:r>
            <a:r>
              <a:rPr lang="es-CL" sz="3100" dirty="0">
                <a:solidFill>
                  <a:srgbClr val="00B0F0"/>
                </a:solidFill>
              </a:rPr>
              <a:t>Grupal: </a:t>
            </a:r>
            <a:r>
              <a:rPr lang="es-CL" sz="3100" dirty="0" smtClean="0">
                <a:solidFill>
                  <a:srgbClr val="00B0F0"/>
                </a:solidFill>
              </a:rPr>
              <a:t/>
            </a:r>
            <a:br>
              <a:rPr lang="es-CL" sz="3100" dirty="0" smtClean="0">
                <a:solidFill>
                  <a:srgbClr val="00B0F0"/>
                </a:solidFill>
              </a:rPr>
            </a:br>
            <a:r>
              <a:rPr lang="es-CL" sz="3100" dirty="0" smtClean="0">
                <a:solidFill>
                  <a:srgbClr val="00B0F0"/>
                </a:solidFill>
              </a:rPr>
              <a:t>“</a:t>
            </a:r>
            <a:r>
              <a:rPr lang="es-CL" sz="3100" dirty="0">
                <a:solidFill>
                  <a:srgbClr val="00B0F0"/>
                </a:solidFill>
              </a:rPr>
              <a:t>Revisión y análisis de nudos </a:t>
            </a:r>
            <a:r>
              <a:rPr lang="es-CL" sz="3100" dirty="0" smtClean="0">
                <a:solidFill>
                  <a:srgbClr val="00B0F0"/>
                </a:solidFill>
              </a:rPr>
              <a:t>críticos</a:t>
            </a:r>
            <a:r>
              <a:rPr lang="es-CL" sz="3100" dirty="0">
                <a:solidFill>
                  <a:srgbClr val="00B0F0"/>
                </a:solidFill>
              </a:rPr>
              <a:t> </a:t>
            </a:r>
            <a:r>
              <a:rPr lang="es-CL" sz="3100" dirty="0" smtClean="0">
                <a:solidFill>
                  <a:srgbClr val="00B0F0"/>
                </a:solidFill>
              </a:rPr>
              <a:t>de </a:t>
            </a:r>
            <a:r>
              <a:rPr lang="es-CL" sz="3100" dirty="0">
                <a:solidFill>
                  <a:srgbClr val="00B0F0"/>
                </a:solidFill>
              </a:rPr>
              <a:t>la Línea PIE”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s-CL" dirty="0" smtClean="0"/>
              <a:t>Actividad deberá realizarse con los siguientes grupos: </a:t>
            </a:r>
          </a:p>
          <a:p>
            <a:pPr marL="0" lvl="0" indent="0">
              <a:buNone/>
            </a:pPr>
            <a:r>
              <a:rPr lang="es-CL" dirty="0"/>
              <a:t>Conformar 3 </a:t>
            </a:r>
            <a:r>
              <a:rPr lang="es-CL" dirty="0" smtClean="0"/>
              <a:t>nuevos grupos</a:t>
            </a:r>
            <a:r>
              <a:rPr lang="es-CL" dirty="0"/>
              <a:t>:</a:t>
            </a:r>
          </a:p>
          <a:p>
            <a:pPr marL="0" lvl="0" indent="0">
              <a:buNone/>
            </a:pPr>
            <a:r>
              <a:rPr lang="es-CL" dirty="0"/>
              <a:t>G1: </a:t>
            </a:r>
            <a:r>
              <a:rPr lang="es-CL" dirty="0" smtClean="0"/>
              <a:t>Concepción-Valdivia-</a:t>
            </a:r>
            <a:r>
              <a:rPr lang="es-CL" dirty="0" err="1" smtClean="0"/>
              <a:t>Valparaiso</a:t>
            </a:r>
            <a:endParaRPr lang="es-CL" dirty="0"/>
          </a:p>
          <a:p>
            <a:pPr marL="0" lvl="0" indent="0">
              <a:buNone/>
            </a:pPr>
            <a:r>
              <a:rPr lang="es-CL" dirty="0"/>
              <a:t>G2: </a:t>
            </a:r>
            <a:r>
              <a:rPr lang="es-CL" dirty="0" smtClean="0"/>
              <a:t>Cauquenes-San Pedro-Chillan</a:t>
            </a:r>
            <a:endParaRPr lang="es-CL" dirty="0"/>
          </a:p>
          <a:p>
            <a:pPr marL="0" lvl="0" indent="0">
              <a:buNone/>
            </a:pPr>
            <a:r>
              <a:rPr lang="es-CL" dirty="0"/>
              <a:t>G3: </a:t>
            </a:r>
            <a:r>
              <a:rPr lang="es-CL" dirty="0" smtClean="0"/>
              <a:t>Castro-Angol-Talagante-Puerto </a:t>
            </a:r>
            <a:r>
              <a:rPr lang="es-CL" dirty="0"/>
              <a:t>Montt</a:t>
            </a:r>
          </a:p>
          <a:p>
            <a:pPr marL="0" lvl="0" indent="0">
              <a:buNone/>
            </a:pPr>
            <a:endParaRPr lang="es-CL" dirty="0" smtClean="0"/>
          </a:p>
          <a:p>
            <a:pPr marL="0" lvl="0" indent="0">
              <a:buNone/>
            </a:pPr>
            <a:r>
              <a:rPr lang="es-CL" dirty="0" smtClean="0"/>
              <a:t>Deberán </a:t>
            </a:r>
            <a:r>
              <a:rPr lang="es-CL" dirty="0"/>
              <a:t>responder a las siguientes preguntas (25 min): </a:t>
            </a:r>
            <a:endParaRPr lang="es-CL" dirty="0" smtClean="0"/>
          </a:p>
          <a:p>
            <a:r>
              <a:rPr lang="es-CL" dirty="0" smtClean="0"/>
              <a:t>¿Cómo abordan en el proyecto la complejidad </a:t>
            </a:r>
            <a:r>
              <a:rPr lang="es-CL" dirty="0"/>
              <a:t>de Sujeto de </a:t>
            </a:r>
            <a:r>
              <a:rPr lang="es-CL" dirty="0" smtClean="0"/>
              <a:t>atención? </a:t>
            </a:r>
            <a:endParaRPr lang="es-CL" dirty="0"/>
          </a:p>
          <a:p>
            <a:r>
              <a:rPr lang="es-CL" dirty="0" smtClean="0"/>
              <a:t>¿Es el tema del consumo </a:t>
            </a:r>
            <a:r>
              <a:rPr lang="es-CL" dirty="0"/>
              <a:t>problemático de </a:t>
            </a:r>
            <a:r>
              <a:rPr lang="es-CL" dirty="0" smtClean="0"/>
              <a:t>drogas una dificultad para la intervención? ¿Como abordarla?</a:t>
            </a:r>
            <a:endParaRPr lang="es-CL" dirty="0"/>
          </a:p>
          <a:p>
            <a:r>
              <a:rPr lang="es-CL" dirty="0" smtClean="0"/>
              <a:t>¿Cómo configura en su territorio la articulación </a:t>
            </a:r>
            <a:r>
              <a:rPr lang="es-CL" dirty="0"/>
              <a:t>con </a:t>
            </a:r>
            <a:r>
              <a:rPr lang="es-CL" dirty="0" smtClean="0"/>
              <a:t>Redes? ¿Qué permite el trabajo comunitario en nuestros proyectos?</a:t>
            </a:r>
            <a:endParaRPr lang="es-CL" dirty="0"/>
          </a:p>
          <a:p>
            <a:r>
              <a:rPr lang="es-CL" dirty="0" smtClean="0"/>
              <a:t>¿Es la conducta delictual un elemento que ha ido en aumento en los proyectos PIE? ¿En qué medida afecta nuestra </a:t>
            </a:r>
            <a:r>
              <a:rPr lang="es-CL" dirty="0" err="1" smtClean="0"/>
              <a:t>intervecnión</a:t>
            </a:r>
            <a:r>
              <a:rPr lang="es-CL" dirty="0" smtClean="0"/>
              <a:t>?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3" y="182396"/>
            <a:ext cx="1538541" cy="92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37882"/>
            <a:ext cx="10972800" cy="1162318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600" dirty="0" smtClean="0">
                <a:solidFill>
                  <a:srgbClr val="00B0F0"/>
                </a:solidFill>
              </a:rPr>
              <a:t>Trabajo grupal: </a:t>
            </a:r>
            <a:br>
              <a:rPr lang="es-CL" sz="3600" dirty="0" smtClean="0">
                <a:solidFill>
                  <a:srgbClr val="00B0F0"/>
                </a:solidFill>
              </a:rPr>
            </a:br>
            <a:r>
              <a:rPr lang="es-CL" sz="3600" dirty="0" smtClean="0">
                <a:solidFill>
                  <a:srgbClr val="00B0F0"/>
                </a:solidFill>
              </a:rPr>
              <a:t>Aportes </a:t>
            </a:r>
            <a:r>
              <a:rPr lang="es-CL" sz="3600" dirty="0">
                <a:solidFill>
                  <a:srgbClr val="00B0F0"/>
                </a:solidFill>
              </a:rPr>
              <a:t>de los enfoques </a:t>
            </a:r>
            <a:r>
              <a:rPr lang="es-CL" sz="3600" dirty="0" smtClean="0">
                <a:solidFill>
                  <a:srgbClr val="00B0F0"/>
                </a:solidFill>
              </a:rPr>
              <a:t>transversales</a:t>
            </a:r>
            <a:br>
              <a:rPr lang="es-CL" sz="3600" dirty="0" smtClean="0">
                <a:solidFill>
                  <a:srgbClr val="00B0F0"/>
                </a:solidFill>
              </a:rPr>
            </a:br>
            <a:r>
              <a:rPr lang="es-CL" sz="3600" dirty="0" smtClean="0">
                <a:solidFill>
                  <a:srgbClr val="00B0F0"/>
                </a:solidFill>
              </a:rPr>
              <a:t> </a:t>
            </a:r>
            <a:r>
              <a:rPr lang="es-CL" sz="3600" dirty="0">
                <a:solidFill>
                  <a:srgbClr val="00B0F0"/>
                </a:solidFill>
              </a:rPr>
              <a:t>en la intervención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s-CL" dirty="0" smtClean="0"/>
          </a:p>
          <a:p>
            <a:pPr marL="0" indent="0">
              <a:buNone/>
            </a:pPr>
            <a:r>
              <a:rPr lang="es-CL" dirty="0"/>
              <a:t>Actividad se realizará con los mismo grupos</a:t>
            </a:r>
            <a:r>
              <a:rPr lang="es-CL" dirty="0" smtClean="0"/>
              <a:t>.</a:t>
            </a:r>
            <a:endParaRPr lang="es-CL" dirty="0"/>
          </a:p>
          <a:p>
            <a:pPr marL="0" lvl="0" indent="0">
              <a:buNone/>
            </a:pPr>
            <a:r>
              <a:rPr lang="es-CL" dirty="0"/>
              <a:t>Deberán responder a las siguientes preguntas (25 min):</a:t>
            </a:r>
          </a:p>
          <a:p>
            <a:pPr lvl="0"/>
            <a:r>
              <a:rPr lang="es-CL" dirty="0" smtClean="0"/>
              <a:t>¿Qué aspectos considera relevantes del enfoque intercultural?</a:t>
            </a:r>
            <a:endParaRPr lang="es-CL" dirty="0"/>
          </a:p>
          <a:p>
            <a:pPr lvl="0"/>
            <a:r>
              <a:rPr lang="es-CL" dirty="0" smtClean="0"/>
              <a:t>¿Desde el enfoque </a:t>
            </a:r>
            <a:r>
              <a:rPr lang="es-CL" dirty="0"/>
              <a:t>de trabajo con </a:t>
            </a:r>
            <a:r>
              <a:rPr lang="es-CL" dirty="0" smtClean="0"/>
              <a:t>familia, trabajado transversalmente por los proyectos de la fundación, se ha visto una mejora en los procesos de intervención?</a:t>
            </a:r>
            <a:endParaRPr lang="es-CL" dirty="0"/>
          </a:p>
          <a:p>
            <a:pPr lvl="0"/>
            <a:r>
              <a:rPr lang="es-CL" dirty="0" smtClean="0"/>
              <a:t>¿Desde el enfoque </a:t>
            </a:r>
            <a:r>
              <a:rPr lang="es-CL" dirty="0"/>
              <a:t>de </a:t>
            </a:r>
            <a:r>
              <a:rPr lang="es-CL" dirty="0" smtClean="0"/>
              <a:t>género, como realizo una aplicación concreta en la creación de PII y sus objetivos?</a:t>
            </a:r>
            <a:endParaRPr lang="es-CL" dirty="0"/>
          </a:p>
          <a:p>
            <a:r>
              <a:rPr lang="es-CL" dirty="0" smtClean="0"/>
              <a:t>¿Qué de la perspectiva </a:t>
            </a:r>
            <a:r>
              <a:rPr lang="es-CL" dirty="0"/>
              <a:t>de equipo </a:t>
            </a:r>
            <a:r>
              <a:rPr lang="es-CL" dirty="0" smtClean="0"/>
              <a:t>reflexivo, me permite tener un mejor manejo de lo técnico en mi proyecto?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3" y="182396"/>
            <a:ext cx="1860514" cy="13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03" y="400676"/>
            <a:ext cx="1907704" cy="1149685"/>
          </a:xfrm>
          <a:prstGeom prst="rect">
            <a:avLst/>
          </a:prstGeom>
        </p:spPr>
      </p:pic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731838"/>
          </a:xfrm>
        </p:spPr>
        <p:txBody>
          <a:bodyPr/>
          <a:lstStyle/>
          <a:p>
            <a:pPr>
              <a:defRPr/>
            </a:pPr>
            <a:r>
              <a:rPr lang="es-CL" sz="3200" b="1" dirty="0" smtClean="0">
                <a:solidFill>
                  <a:srgbClr val="00B0F0"/>
                </a:solidFill>
                <a:ea typeface="+mn-ea"/>
                <a:cs typeface="Arial" pitchFamily="34" charset="0"/>
              </a:rPr>
              <a:t>       Hitos de </a:t>
            </a:r>
            <a:r>
              <a:rPr lang="es-CL" sz="3200" b="1" dirty="0">
                <a:solidFill>
                  <a:srgbClr val="00B0F0"/>
                </a:solidFill>
                <a:ea typeface="+mn-ea"/>
                <a:cs typeface="Arial" pitchFamily="34" charset="0"/>
              </a:rPr>
              <a:t>la </a:t>
            </a:r>
            <a:r>
              <a:rPr lang="es-CL" sz="3200" b="1" dirty="0" smtClean="0">
                <a:solidFill>
                  <a:srgbClr val="00B0F0"/>
                </a:solidFill>
                <a:ea typeface="+mn-ea"/>
                <a:cs typeface="Arial" pitchFamily="34" charset="0"/>
              </a:rPr>
              <a:t>línea PIE</a:t>
            </a:r>
            <a:endParaRPr lang="es-CL" sz="3200" b="1" dirty="0">
              <a:solidFill>
                <a:srgbClr val="00B0F0"/>
              </a:solidFill>
              <a:ea typeface="+mn-ea"/>
              <a:cs typeface="Arial" pitchFamily="34" charset="0"/>
            </a:endParaRPr>
          </a:p>
        </p:txBody>
      </p:sp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2209800" y="1844676"/>
            <a:ext cx="7772400" cy="4608513"/>
          </a:xfrm>
        </p:spPr>
        <p:txBody>
          <a:bodyPr>
            <a:normAutofit/>
          </a:bodyPr>
          <a:lstStyle/>
          <a:p>
            <a:pPr marL="0" indent="0" algn="just" defTabSz="51435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s-CL" sz="18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Desde el 2017 en adelante….</a:t>
            </a:r>
          </a:p>
          <a:p>
            <a:pPr algn="just" defTabSz="514350">
              <a:lnSpc>
                <a:spcPct val="150000"/>
              </a:lnSpc>
              <a:spcBef>
                <a:spcPct val="0"/>
              </a:spcBef>
              <a:defRPr/>
            </a:pPr>
            <a:r>
              <a:rPr lang="es-CL" sz="18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Realización de Mesa </a:t>
            </a:r>
            <a:r>
              <a:rPr lang="es-CL" sz="1800" dirty="0">
                <a:solidFill>
                  <a:srgbClr val="000000"/>
                </a:solidFill>
                <a:latin typeface="+mj-lt"/>
                <a:cs typeface="Arial" pitchFamily="34" charset="0"/>
              </a:rPr>
              <a:t>PIE </a:t>
            </a:r>
            <a:r>
              <a:rPr lang="es-CL" sz="18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en Junio 2017 (Santiago)</a:t>
            </a:r>
            <a:endParaRPr lang="es-CL" sz="18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algn="just" defTabSz="514350">
              <a:lnSpc>
                <a:spcPct val="150000"/>
              </a:lnSpc>
              <a:spcBef>
                <a:spcPct val="0"/>
              </a:spcBef>
              <a:defRPr/>
            </a:pPr>
            <a:r>
              <a:rPr lang="es-CL" sz="1800" dirty="0">
                <a:solidFill>
                  <a:srgbClr val="000000"/>
                </a:solidFill>
                <a:latin typeface="+mj-lt"/>
                <a:cs typeface="Arial" pitchFamily="34" charset="0"/>
              </a:rPr>
              <a:t>Jornada trabajo </a:t>
            </a:r>
            <a:r>
              <a:rPr lang="es-CL" sz="18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PIE (instrumentos/verificadores), Septiembre 2017 (Santiago)</a:t>
            </a:r>
            <a:endParaRPr lang="es-CL" sz="18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algn="just" defTabSz="514350">
              <a:lnSpc>
                <a:spcPct val="150000"/>
              </a:lnSpc>
              <a:spcBef>
                <a:spcPct val="0"/>
              </a:spcBef>
              <a:defRPr/>
            </a:pPr>
            <a:r>
              <a:rPr lang="es-CL" sz="18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Realización de Mesa </a:t>
            </a:r>
            <a:r>
              <a:rPr lang="es-CL" sz="1800" dirty="0">
                <a:solidFill>
                  <a:srgbClr val="000000"/>
                </a:solidFill>
                <a:latin typeface="+mj-lt"/>
                <a:cs typeface="Arial" pitchFamily="34" charset="0"/>
              </a:rPr>
              <a:t>PIE </a:t>
            </a:r>
            <a:r>
              <a:rPr lang="es-CL" sz="18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(Nuevos) Noviembre de 2017 (Valparaíso)</a:t>
            </a:r>
            <a:endParaRPr lang="es-CL" sz="18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algn="just" defTabSz="514350">
              <a:lnSpc>
                <a:spcPct val="150000"/>
              </a:lnSpc>
              <a:spcBef>
                <a:spcPct val="0"/>
              </a:spcBef>
              <a:defRPr/>
            </a:pPr>
            <a:r>
              <a:rPr lang="es-CL" sz="18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Video conferencia y coordinaciones con Directores de proyectos para la realización Mesa PIE Mayo 2018.</a:t>
            </a:r>
          </a:p>
          <a:p>
            <a:pPr marL="0" indent="0" algn="just" defTabSz="51435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s-CL" sz="1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       ¿PORQUÉ HACER UNA MESA?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Porque es una instancia muy valorada por los proyectos. </a:t>
            </a:r>
          </a:p>
          <a:p>
            <a:r>
              <a:rPr lang="es-CL" dirty="0" smtClean="0"/>
              <a:t>Porque permite conocer otras realidades y territorios.</a:t>
            </a:r>
          </a:p>
          <a:p>
            <a:r>
              <a:rPr lang="es-CL" dirty="0" smtClean="0"/>
              <a:t>Porque permite el diálogo y la reflexión conjunta.</a:t>
            </a:r>
          </a:p>
          <a:p>
            <a:r>
              <a:rPr lang="es-CL" dirty="0" smtClean="0"/>
              <a:t>Porque permite que los proyectos de la misma línea (PIE) tengan una mayor coherencia en el trabajo que realizan. </a:t>
            </a:r>
          </a:p>
          <a:p>
            <a:r>
              <a:rPr lang="es-CL" dirty="0" smtClean="0"/>
              <a:t>Porque permite el fortalecimiento de la Línea, permitiendo que nuestras necesidades sean escuchadas.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03" y="400676"/>
            <a:ext cx="1907704" cy="114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       </a:t>
            </a:r>
            <a:r>
              <a:rPr lang="es-CL" dirty="0" smtClean="0">
                <a:solidFill>
                  <a:srgbClr val="00B0F0"/>
                </a:solidFill>
              </a:rPr>
              <a:t>Diagnóstico situación </a:t>
            </a:r>
            <a:br>
              <a:rPr lang="es-CL" dirty="0" smtClean="0">
                <a:solidFill>
                  <a:srgbClr val="00B0F0"/>
                </a:solidFill>
              </a:rPr>
            </a:br>
            <a:r>
              <a:rPr lang="es-CL" dirty="0" smtClean="0">
                <a:solidFill>
                  <a:srgbClr val="00B0F0"/>
                </a:solidFill>
              </a:rPr>
              <a:t>proyectos </a:t>
            </a:r>
            <a:r>
              <a:rPr lang="es-CL" dirty="0" err="1" smtClean="0">
                <a:solidFill>
                  <a:srgbClr val="00B0F0"/>
                </a:solidFill>
              </a:rPr>
              <a:t>PIEs</a:t>
            </a:r>
            <a:r>
              <a:rPr lang="es-CL" dirty="0" smtClean="0">
                <a:solidFill>
                  <a:srgbClr val="00B0F0"/>
                </a:solidFill>
              </a:rPr>
              <a:t> </a:t>
            </a:r>
            <a:endParaRPr lang="es-CL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Recolección de las necesidades de la Línea (encuentros con Directores):</a:t>
            </a:r>
          </a:p>
          <a:p>
            <a:pPr marL="0" indent="0">
              <a:buNone/>
            </a:pPr>
            <a:endParaRPr lang="es-CL" dirty="0" smtClean="0"/>
          </a:p>
          <a:p>
            <a:pPr>
              <a:buFontTx/>
              <a:buChar char="-"/>
            </a:pPr>
            <a:r>
              <a:rPr lang="es-CL" u="sng" dirty="0" smtClean="0"/>
              <a:t>Necesidad de capacitaciones</a:t>
            </a:r>
            <a:r>
              <a:rPr lang="es-CL" dirty="0" smtClean="0"/>
              <a:t>. Área personas informa que este año se realizarán capacitaciones en Drogas, carrera delictual y </a:t>
            </a:r>
            <a:r>
              <a:rPr lang="es-CL" dirty="0" err="1" smtClean="0"/>
              <a:t>Psicoeducación</a:t>
            </a:r>
            <a:r>
              <a:rPr lang="es-CL" dirty="0" smtClean="0"/>
              <a:t>, que fueron excluidos los PIE. </a:t>
            </a:r>
          </a:p>
          <a:p>
            <a:pPr>
              <a:buFontTx/>
              <a:buChar char="-"/>
            </a:pPr>
            <a:endParaRPr lang="es-CL" dirty="0" smtClean="0"/>
          </a:p>
          <a:p>
            <a:pPr>
              <a:buFontTx/>
              <a:buChar char="-"/>
            </a:pPr>
            <a:r>
              <a:rPr lang="es-CL" u="sng" dirty="0" smtClean="0"/>
              <a:t>Profundizar los aspectos centrales de la metodología </a:t>
            </a:r>
            <a:r>
              <a:rPr lang="es-CL" dirty="0" smtClean="0"/>
              <a:t>(Co-garantes en </a:t>
            </a:r>
            <a:r>
              <a:rPr lang="es-CL" dirty="0" err="1" smtClean="0"/>
              <a:t>Sinergía</a:t>
            </a:r>
            <a:r>
              <a:rPr lang="es-CL" dirty="0" smtClean="0"/>
              <a:t> y Trabajo con familias) generando un encuentro de estos conceptos con los específico de la Línea PIE. </a:t>
            </a:r>
          </a:p>
          <a:p>
            <a:pPr>
              <a:buFontTx/>
              <a:buChar char="-"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82396"/>
            <a:ext cx="2026704" cy="122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dirty="0"/>
          </a:p>
          <a:p>
            <a:pPr>
              <a:buFontTx/>
              <a:buChar char="-"/>
            </a:pPr>
            <a:r>
              <a:rPr lang="es-CL" u="sng" dirty="0" smtClean="0"/>
              <a:t>Complejidad de SDA</a:t>
            </a:r>
            <a:r>
              <a:rPr lang="es-CL" dirty="0" smtClean="0"/>
              <a:t>, y el impacto que esto tiene sobre la intervención. </a:t>
            </a:r>
          </a:p>
          <a:p>
            <a:pPr>
              <a:buFontTx/>
              <a:buChar char="-"/>
            </a:pPr>
            <a:r>
              <a:rPr lang="es-CL" dirty="0" smtClean="0"/>
              <a:t>Necesidad de </a:t>
            </a:r>
            <a:r>
              <a:rPr lang="es-CL" u="sng" dirty="0" smtClean="0"/>
              <a:t>mayor coordinación </a:t>
            </a:r>
            <a:r>
              <a:rPr lang="es-CL" dirty="0" smtClean="0"/>
              <a:t>con profesionales y temáticas de RPA. </a:t>
            </a:r>
          </a:p>
          <a:p>
            <a:pPr>
              <a:buFontTx/>
              <a:buChar char="-"/>
            </a:pPr>
            <a:r>
              <a:rPr lang="es-CL" u="sng" dirty="0" smtClean="0"/>
              <a:t>Desgaste profesional</a:t>
            </a:r>
            <a:r>
              <a:rPr lang="es-CL" dirty="0" smtClean="0"/>
              <a:t>, porque se produce y cómo disminuirlo. </a:t>
            </a:r>
          </a:p>
          <a:p>
            <a:pPr>
              <a:buFontTx/>
              <a:buChar char="-"/>
            </a:pPr>
            <a:r>
              <a:rPr lang="es-CL" u="sng" dirty="0" smtClean="0"/>
              <a:t>Dificultad de abordaje en reparación</a:t>
            </a:r>
            <a:r>
              <a:rPr lang="es-CL" dirty="0" smtClean="0"/>
              <a:t>, que condiciones se debe esperar para que la triada dé este paso?</a:t>
            </a:r>
          </a:p>
          <a:p>
            <a:pPr>
              <a:buFontTx/>
              <a:buChar char="-"/>
            </a:pPr>
            <a:r>
              <a:rPr lang="es-CL" dirty="0" smtClean="0"/>
              <a:t>Necesidad de </a:t>
            </a:r>
            <a:r>
              <a:rPr lang="es-CL" u="sng" dirty="0" smtClean="0"/>
              <a:t>sistematizar</a:t>
            </a:r>
            <a:r>
              <a:rPr lang="es-CL" dirty="0" smtClean="0"/>
              <a:t> en la Línea. </a:t>
            </a:r>
          </a:p>
          <a:p>
            <a:pPr>
              <a:buFontTx/>
              <a:buChar char="-"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41" y="91114"/>
            <a:ext cx="2201137" cy="13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CL" dirty="0" smtClean="0"/>
              <a:t>Tema </a:t>
            </a:r>
            <a:r>
              <a:rPr lang="es-CL" u="sng" dirty="0" smtClean="0"/>
              <a:t>consumo de drogas y alcohol</a:t>
            </a:r>
            <a:r>
              <a:rPr lang="es-CL" dirty="0" smtClean="0"/>
              <a:t>. </a:t>
            </a:r>
          </a:p>
          <a:p>
            <a:pPr>
              <a:buFontTx/>
              <a:buChar char="-"/>
            </a:pPr>
            <a:r>
              <a:rPr lang="es-CL" u="sng" dirty="0" smtClean="0"/>
              <a:t>Trabajo comunitario </a:t>
            </a:r>
            <a:r>
              <a:rPr lang="es-CL" dirty="0" smtClean="0"/>
              <a:t>en el territorio. Falta ampliar la mirada en este contexto. </a:t>
            </a:r>
          </a:p>
          <a:p>
            <a:pPr>
              <a:buFontTx/>
              <a:buChar char="-"/>
            </a:pPr>
            <a:r>
              <a:rPr lang="es-CL" u="sng" dirty="0" smtClean="0"/>
              <a:t>Investigación</a:t>
            </a:r>
            <a:r>
              <a:rPr lang="es-CL" dirty="0" smtClean="0"/>
              <a:t>, PIE Castro participa de investigación sobre suicidios y NNA de origen indígena. </a:t>
            </a:r>
          </a:p>
          <a:p>
            <a:pPr>
              <a:buFontTx/>
              <a:buChar char="-"/>
            </a:pPr>
            <a:r>
              <a:rPr lang="es-CL" dirty="0" smtClean="0"/>
              <a:t>Necesidad de </a:t>
            </a:r>
            <a:r>
              <a:rPr lang="es-CL" u="sng" dirty="0" smtClean="0"/>
              <a:t>coherencia y lenguaje común</a:t>
            </a:r>
            <a:r>
              <a:rPr lang="es-CL" dirty="0" smtClean="0"/>
              <a:t>.</a:t>
            </a:r>
          </a:p>
          <a:p>
            <a:pPr>
              <a:buFontTx/>
              <a:buChar char="-"/>
            </a:pPr>
            <a:r>
              <a:rPr lang="es-CL" dirty="0" smtClean="0"/>
              <a:t>Específicamente se requiere </a:t>
            </a:r>
            <a:r>
              <a:rPr lang="es-CL" u="sng" dirty="0" smtClean="0"/>
              <a:t>claridad de las funciones </a:t>
            </a:r>
            <a:r>
              <a:rPr lang="es-CL" dirty="0" smtClean="0"/>
              <a:t>de psicólogo, trabajador social y educador.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5" y="273677"/>
            <a:ext cx="2040819" cy="122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CL" u="sng" dirty="0" smtClean="0"/>
              <a:t>Trabajar los enfoques </a:t>
            </a:r>
            <a:r>
              <a:rPr lang="es-CL" dirty="0" smtClean="0"/>
              <a:t>(interculturalidad, genero, </a:t>
            </a:r>
            <a:r>
              <a:rPr lang="es-CL" dirty="0" err="1" smtClean="0"/>
              <a:t>etc</a:t>
            </a:r>
            <a:r>
              <a:rPr lang="es-CL" dirty="0" smtClean="0"/>
              <a:t>) y su bajada en la intervención (PII, objetivos más claros, concisos y realistas). </a:t>
            </a:r>
          </a:p>
          <a:p>
            <a:pPr>
              <a:buFontTx/>
              <a:buChar char="-"/>
            </a:pPr>
            <a:r>
              <a:rPr lang="es-CL" dirty="0" smtClean="0"/>
              <a:t>Necesidad de </a:t>
            </a:r>
            <a:r>
              <a:rPr lang="es-CL" u="sng" dirty="0" smtClean="0"/>
              <a:t>estandarizar formatos de informes</a:t>
            </a:r>
            <a:r>
              <a:rPr lang="es-CL" dirty="0" smtClean="0"/>
              <a:t>.</a:t>
            </a:r>
          </a:p>
          <a:p>
            <a:pPr>
              <a:buFontTx/>
              <a:buChar char="-"/>
            </a:pPr>
            <a:r>
              <a:rPr lang="es-CL" dirty="0" smtClean="0"/>
              <a:t>Trabajo con familias, profundizar más. Trabajar las sesiones y los PII.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74638"/>
            <a:ext cx="2017690" cy="121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069"/>
            <a:ext cx="2555776" cy="1540249"/>
          </a:xfrm>
          <a:prstGeom prst="rect">
            <a:avLst/>
          </a:prstGeom>
        </p:spPr>
      </p:pic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2749126" y="702959"/>
            <a:ext cx="7772400" cy="731838"/>
          </a:xfrm>
        </p:spPr>
        <p:txBody>
          <a:bodyPr/>
          <a:lstStyle/>
          <a:p>
            <a:pPr>
              <a:defRPr/>
            </a:pPr>
            <a:r>
              <a:rPr lang="es-CL" sz="3200" dirty="0" smtClean="0">
                <a:solidFill>
                  <a:srgbClr val="00B0F0"/>
                </a:solidFill>
                <a:latin typeface="Calibri" pitchFamily="34" charset="0"/>
                <a:ea typeface="+mn-ea"/>
                <a:cs typeface="Arial" pitchFamily="34" charset="0"/>
              </a:rPr>
              <a:t>OBJETIVOS DE LA MESA </a:t>
            </a:r>
            <a:endParaRPr lang="es-CL" sz="3200" dirty="0">
              <a:solidFill>
                <a:srgbClr val="00B0F0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656823" y="1916114"/>
            <a:ext cx="9325377" cy="4537075"/>
          </a:xfrm>
        </p:spPr>
        <p:txBody>
          <a:bodyPr>
            <a:normAutofit/>
          </a:bodyPr>
          <a:lstStyle/>
          <a:p>
            <a:pPr marL="0" indent="0" algn="just" defTabSz="51435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s-CL" u="sng" dirty="0" smtClean="0"/>
              <a:t>General:</a:t>
            </a:r>
            <a:r>
              <a:rPr lang="es-CL" dirty="0" smtClean="0"/>
              <a:t> Fortalecer </a:t>
            </a:r>
            <a:r>
              <a:rPr lang="es-CL" dirty="0"/>
              <a:t>la ejecución técnica de los proyectos de la línea PIE de la Fundación</a:t>
            </a:r>
            <a:r>
              <a:rPr lang="es-CL" dirty="0" smtClean="0"/>
              <a:t>.</a:t>
            </a:r>
          </a:p>
          <a:p>
            <a:pPr marL="0" indent="0" algn="just" defTabSz="51435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s-CL" u="sng" dirty="0" smtClean="0"/>
              <a:t>Específicos:</a:t>
            </a:r>
          </a:p>
          <a:p>
            <a:pPr lvl="0" algn="just"/>
            <a:r>
              <a:rPr lang="es-CL" dirty="0" smtClean="0"/>
              <a:t>Analizar y profundizar respecto </a:t>
            </a:r>
            <a:r>
              <a:rPr lang="es-CL" dirty="0"/>
              <a:t>de la gestión de los </a:t>
            </a:r>
            <a:r>
              <a:rPr lang="es-CL" dirty="0" smtClean="0"/>
              <a:t>Directores.</a:t>
            </a:r>
          </a:p>
          <a:p>
            <a:pPr lvl="0" algn="just"/>
            <a:r>
              <a:rPr lang="es-CL" dirty="0" smtClean="0"/>
              <a:t>Revisión </a:t>
            </a:r>
            <a:r>
              <a:rPr lang="es-CL" dirty="0"/>
              <a:t>de enfoques transversales en la intervención (enfoque psicoeducativo, sistémico familiar y gestión de redes).</a:t>
            </a:r>
          </a:p>
          <a:p>
            <a:pPr lvl="0" algn="just"/>
            <a:r>
              <a:rPr lang="es-CL" dirty="0"/>
              <a:t>Revisión sobre nudos críticos de la línea PIE (Sujeto de Atención, Consumo problemático de </a:t>
            </a:r>
            <a:r>
              <a:rPr lang="es-CL" dirty="0" smtClean="0"/>
              <a:t>Drogas, </a:t>
            </a:r>
            <a:r>
              <a:rPr lang="es-CL" dirty="0" err="1" smtClean="0"/>
              <a:t>etc</a:t>
            </a:r>
            <a:r>
              <a:rPr lang="es-CL" dirty="0" smtClean="0"/>
              <a:t>).</a:t>
            </a:r>
            <a:endParaRPr lang="es-CL" dirty="0"/>
          </a:p>
          <a:p>
            <a:pPr lvl="0" algn="just"/>
            <a:r>
              <a:rPr lang="es-CL" dirty="0"/>
              <a:t>Generar propuestas y desafíos para la Línea PIE.  </a:t>
            </a:r>
          </a:p>
          <a:p>
            <a:pPr marL="0" indent="0" algn="just" defTabSz="51435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s-CL" sz="1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0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3600" dirty="0" smtClean="0">
                <a:solidFill>
                  <a:srgbClr val="00B0F0"/>
                </a:solidFill>
              </a:rPr>
              <a:t>         Trabajo Grupal</a:t>
            </a:r>
            <a:r>
              <a:rPr lang="es-CL" sz="3600" dirty="0">
                <a:solidFill>
                  <a:srgbClr val="00B0F0"/>
                </a:solidFill>
              </a:rPr>
              <a:t>: </a:t>
            </a:r>
            <a:r>
              <a:rPr lang="es-CL" sz="3600" dirty="0" smtClean="0">
                <a:solidFill>
                  <a:srgbClr val="00B0F0"/>
                </a:solidFill>
              </a:rPr>
              <a:t/>
            </a:r>
            <a:br>
              <a:rPr lang="es-CL" sz="3600" dirty="0" smtClean="0">
                <a:solidFill>
                  <a:srgbClr val="00B0F0"/>
                </a:solidFill>
              </a:rPr>
            </a:br>
            <a:r>
              <a:rPr lang="es-CL" sz="3600" dirty="0" smtClean="0">
                <a:solidFill>
                  <a:srgbClr val="00B0F0"/>
                </a:solidFill>
              </a:rPr>
              <a:t>            “Revisión </a:t>
            </a:r>
            <a:r>
              <a:rPr lang="es-CL" sz="3600" dirty="0">
                <a:solidFill>
                  <a:srgbClr val="00B0F0"/>
                </a:solidFill>
              </a:rPr>
              <a:t>de la gestión del Director”</a:t>
            </a:r>
            <a:r>
              <a:rPr lang="es-CL" sz="3600" dirty="0"/>
              <a:t>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s-CL" dirty="0" smtClean="0"/>
              <a:t>Conformar 3 grupos:</a:t>
            </a:r>
          </a:p>
          <a:p>
            <a:pPr marL="0" lvl="0" indent="0">
              <a:buNone/>
            </a:pPr>
            <a:r>
              <a:rPr lang="es-CL" dirty="0" smtClean="0"/>
              <a:t>G1: Talagante-Castro-Chillán</a:t>
            </a:r>
          </a:p>
          <a:p>
            <a:pPr marL="0" lvl="0" indent="0">
              <a:buNone/>
            </a:pPr>
            <a:r>
              <a:rPr lang="es-CL" dirty="0" smtClean="0"/>
              <a:t>G2: Angol-San Pedro-</a:t>
            </a:r>
            <a:r>
              <a:rPr lang="es-CL" dirty="0" err="1" smtClean="0"/>
              <a:t>Valparaiso</a:t>
            </a:r>
            <a:endParaRPr lang="es-CL" dirty="0" smtClean="0"/>
          </a:p>
          <a:p>
            <a:pPr marL="0" lvl="0" indent="0">
              <a:buNone/>
            </a:pPr>
            <a:r>
              <a:rPr lang="es-CL" dirty="0" smtClean="0"/>
              <a:t>G3: Valdivia-Cauquenes-Concepción-Puerto Montt</a:t>
            </a:r>
          </a:p>
          <a:p>
            <a:pPr marL="0" lvl="0" indent="0">
              <a:buNone/>
            </a:pPr>
            <a:endParaRPr lang="es-CL" dirty="0"/>
          </a:p>
          <a:p>
            <a:pPr marL="0" lvl="0" indent="0">
              <a:buNone/>
            </a:pPr>
            <a:r>
              <a:rPr lang="es-CL" dirty="0" smtClean="0"/>
              <a:t>Deberán responder a las siguientes preguntas (25 min): </a:t>
            </a:r>
          </a:p>
          <a:p>
            <a:pPr lvl="0"/>
            <a:r>
              <a:rPr lang="es-CL" dirty="0" smtClean="0"/>
              <a:t>¿</a:t>
            </a:r>
            <a:r>
              <a:rPr lang="es-CL" dirty="0"/>
              <a:t>Cómo gestiono que mi proyecto genere un adecuado funcionamiento?</a:t>
            </a:r>
          </a:p>
          <a:p>
            <a:pPr lvl="0"/>
            <a:r>
              <a:rPr lang="es-CL" dirty="0"/>
              <a:t>¿Cómo genero en el equipo una visión conjunta de trabajo en el proyecto?</a:t>
            </a:r>
          </a:p>
          <a:p>
            <a:pPr lvl="0"/>
            <a:r>
              <a:rPr lang="es-CL" dirty="0"/>
              <a:t>¿Qué elementos de mi gestión son </a:t>
            </a:r>
            <a:r>
              <a:rPr lang="es-CL" dirty="0" err="1"/>
              <a:t>intransables</a:t>
            </a:r>
            <a:r>
              <a:rPr lang="es-CL" dirty="0"/>
              <a:t>?</a:t>
            </a:r>
          </a:p>
          <a:p>
            <a:r>
              <a:rPr lang="es-CL" dirty="0"/>
              <a:t>¿Qué funciones tienen los profesionales del proyecto?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3" y="182396"/>
            <a:ext cx="1770362" cy="13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622</TotalTime>
  <Words>859</Words>
  <Application>Microsoft Office PowerPoint</Application>
  <PresentationFormat>Panorámica</PresentationFormat>
  <Paragraphs>87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MS PGothic</vt:lpstr>
      <vt:lpstr>Arial</vt:lpstr>
      <vt:lpstr>Calibri</vt:lpstr>
      <vt:lpstr>Trebuchet MS</vt:lpstr>
      <vt:lpstr>Wingdings 3</vt:lpstr>
      <vt:lpstr>Faceta</vt:lpstr>
      <vt:lpstr>MESA TECNICA PIE 09 Y 10 DE MAYO DE 2018 CONCEPCIÓN</vt:lpstr>
      <vt:lpstr>       Hitos de la línea PIE</vt:lpstr>
      <vt:lpstr>              ¿PORQUÉ HACER UNA MESA?</vt:lpstr>
      <vt:lpstr>       Diagnóstico situación  proyectos PIEs </vt:lpstr>
      <vt:lpstr>Presentación de PowerPoint</vt:lpstr>
      <vt:lpstr>Presentación de PowerPoint</vt:lpstr>
      <vt:lpstr>Presentación de PowerPoint</vt:lpstr>
      <vt:lpstr>OBJETIVOS DE LA MESA </vt:lpstr>
      <vt:lpstr>         Trabajo Grupal:              “Revisión de la gestión del Director”  </vt:lpstr>
      <vt:lpstr>           Trabajo grupal: “Cómo utilizamos el MMIDA” </vt:lpstr>
      <vt:lpstr>Presentación de PowerPoint</vt:lpstr>
      <vt:lpstr>Trabajo Grupal:  “Revisión y análisis de nudos críticos de la Línea PIE” </vt:lpstr>
      <vt:lpstr>Trabajo grupal:  Aportes de los enfoques transversales  en la intervención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 de trabajo  Línea PIE     Santiago, 05 de septiembre de 2017</dc:title>
  <dc:creator>Odelgado</dc:creator>
  <cp:lastModifiedBy>Usuario de Windows</cp:lastModifiedBy>
  <cp:revision>21</cp:revision>
  <dcterms:created xsi:type="dcterms:W3CDTF">2018-04-10T14:54:49Z</dcterms:created>
  <dcterms:modified xsi:type="dcterms:W3CDTF">2020-09-16T18:00:36Z</dcterms:modified>
</cp:coreProperties>
</file>