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7"/>
  </p:notesMasterIdLst>
  <p:sldIdLst>
    <p:sldId id="258" r:id="rId5"/>
    <p:sldId id="260" r:id="rId6"/>
    <p:sldId id="256" r:id="rId7"/>
    <p:sldId id="259" r:id="rId8"/>
    <p:sldId id="329" r:id="rId9"/>
    <p:sldId id="263" r:id="rId10"/>
    <p:sldId id="312" r:id="rId11"/>
    <p:sldId id="313" r:id="rId12"/>
    <p:sldId id="316" r:id="rId13"/>
    <p:sldId id="322" r:id="rId14"/>
    <p:sldId id="323" r:id="rId15"/>
    <p:sldId id="324" r:id="rId16"/>
    <p:sldId id="326" r:id="rId17"/>
    <p:sldId id="330" r:id="rId18"/>
    <p:sldId id="328" r:id="rId19"/>
    <p:sldId id="332" r:id="rId20"/>
    <p:sldId id="333" r:id="rId21"/>
    <p:sldId id="325" r:id="rId22"/>
    <p:sldId id="327" r:id="rId23"/>
    <p:sldId id="321" r:id="rId24"/>
    <p:sldId id="331" r:id="rId25"/>
    <p:sldId id="257"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60" autoAdjust="0"/>
    <p:restoredTop sz="94660"/>
  </p:normalViewPr>
  <p:slideViewPr>
    <p:cSldViewPr snapToGrid="0">
      <p:cViewPr varScale="1">
        <p:scale>
          <a:sx n="72" d="100"/>
          <a:sy n="72" d="100"/>
        </p:scale>
        <p:origin x="600" y="7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FB9401EC-13C9-CB1B-7199-CBF650AC91C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s-CL"/>
          </a:p>
        </p:txBody>
      </p:sp>
      <p:sp>
        <p:nvSpPr>
          <p:cNvPr id="3" name="Marcador de fecha 2">
            <a:extLst>
              <a:ext uri="{FF2B5EF4-FFF2-40B4-BE49-F238E27FC236}">
                <a16:creationId xmlns:a16="http://schemas.microsoft.com/office/drawing/2014/main" id="{7FBC38BD-BB76-4034-4FD9-551EB7FD9EE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BB7FFB9-9D0C-6C4C-9AD8-4E504FDD9AAE}" type="datetimeFigureOut">
              <a:rPr lang="es-CL"/>
              <a:pPr>
                <a:defRPr/>
              </a:pPr>
              <a:t>02-11-2022</a:t>
            </a:fld>
            <a:endParaRPr lang="es-CL"/>
          </a:p>
        </p:txBody>
      </p:sp>
      <p:sp>
        <p:nvSpPr>
          <p:cNvPr id="4" name="Marcador de imagen de diapositiva 3">
            <a:extLst>
              <a:ext uri="{FF2B5EF4-FFF2-40B4-BE49-F238E27FC236}">
                <a16:creationId xmlns:a16="http://schemas.microsoft.com/office/drawing/2014/main" id="{8F728E01-B5D7-DC13-4FD9-BF212233E6B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s-CL" noProof="0"/>
          </a:p>
        </p:txBody>
      </p:sp>
      <p:sp>
        <p:nvSpPr>
          <p:cNvPr id="5" name="Marcador de notas 4">
            <a:extLst>
              <a:ext uri="{FF2B5EF4-FFF2-40B4-BE49-F238E27FC236}">
                <a16:creationId xmlns:a16="http://schemas.microsoft.com/office/drawing/2014/main" id="{CE1BA749-7745-55B6-7175-776A6475FB6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Editar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CL" noProof="0"/>
          </a:p>
        </p:txBody>
      </p:sp>
      <p:sp>
        <p:nvSpPr>
          <p:cNvPr id="6" name="Marcador de pie de página 5">
            <a:extLst>
              <a:ext uri="{FF2B5EF4-FFF2-40B4-BE49-F238E27FC236}">
                <a16:creationId xmlns:a16="http://schemas.microsoft.com/office/drawing/2014/main" id="{D580E7DF-CB03-7EBF-BAF3-74C18F31DCC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CL"/>
          </a:p>
        </p:txBody>
      </p:sp>
      <p:sp>
        <p:nvSpPr>
          <p:cNvPr id="7" name="Marcador de número de diapositiva 6">
            <a:extLst>
              <a:ext uri="{FF2B5EF4-FFF2-40B4-BE49-F238E27FC236}">
                <a16:creationId xmlns:a16="http://schemas.microsoft.com/office/drawing/2014/main" id="{E3771675-AC94-7DE4-DB09-1462A85E69C2}"/>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F8C83BB-B63C-7340-89DA-FD131CF1EBEE}" type="slidenum">
              <a:rPr lang="es-CL" altLang="es-CL"/>
              <a:pPr>
                <a:defRPr/>
              </a:pPr>
              <a:t>‹Nº›</a:t>
            </a:fld>
            <a:endParaRPr lang="es-CL" altLang="es-C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Marcador de imagen de diapositiva 1">
            <a:extLst>
              <a:ext uri="{FF2B5EF4-FFF2-40B4-BE49-F238E27FC236}">
                <a16:creationId xmlns:a16="http://schemas.microsoft.com/office/drawing/2014/main" id="{5FE4E331-650F-26A9-68B5-FB891323EF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Marcador de notas 2">
            <a:extLst>
              <a:ext uri="{FF2B5EF4-FFF2-40B4-BE49-F238E27FC236}">
                <a16:creationId xmlns:a16="http://schemas.microsoft.com/office/drawing/2014/main" id="{5FE47D63-FC52-D070-77C9-981B2CC571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CL"/>
          </a:p>
        </p:txBody>
      </p:sp>
      <p:sp>
        <p:nvSpPr>
          <p:cNvPr id="25603" name="Marcador de número de diapositiva 3">
            <a:extLst>
              <a:ext uri="{FF2B5EF4-FFF2-40B4-BE49-F238E27FC236}">
                <a16:creationId xmlns:a16="http://schemas.microsoft.com/office/drawing/2014/main" id="{EC625EFF-72B6-6F57-3C01-DDC69746C1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hangingPunct="0"/>
            <a:fld id="{3CA08B17-2AA0-F74C-B800-74DA1CC77836}" type="slidenum">
              <a:rPr lang="es-CL" altLang="es-CL" smtClean="0">
                <a:solidFill>
                  <a:srgbClr val="000000"/>
                </a:solidFill>
                <a:latin typeface="Arial" panose="020B0604020202020204" pitchFamily="34" charset="0"/>
                <a:ea typeface="MS PGothic" panose="020B0600070205080204" pitchFamily="34" charset="-128"/>
              </a:rPr>
              <a:pPr eaLnBrk="0" hangingPunct="0"/>
              <a:t>2</a:t>
            </a:fld>
            <a:endParaRPr lang="es-CL" altLang="es-CL">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Marcador de imagen de diapositiva 1">
            <a:extLst>
              <a:ext uri="{FF2B5EF4-FFF2-40B4-BE49-F238E27FC236}">
                <a16:creationId xmlns:a16="http://schemas.microsoft.com/office/drawing/2014/main" id="{0E097071-1468-82F6-85E7-84F719BA3B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Marcador de notas 2">
            <a:extLst>
              <a:ext uri="{FF2B5EF4-FFF2-40B4-BE49-F238E27FC236}">
                <a16:creationId xmlns:a16="http://schemas.microsoft.com/office/drawing/2014/main" id="{3AF11858-5EE6-5CE0-9C3F-FF8CB0CCF5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a:p>
        </p:txBody>
      </p:sp>
      <p:sp>
        <p:nvSpPr>
          <p:cNvPr id="57347" name="Marcador de número de diapositiva 3">
            <a:extLst>
              <a:ext uri="{FF2B5EF4-FFF2-40B4-BE49-F238E27FC236}">
                <a16:creationId xmlns:a16="http://schemas.microsoft.com/office/drawing/2014/main" id="{7557AC5D-AA81-97AA-E18B-35FE1CE465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C4F172E-92C3-134C-8D68-8DE43489ABA2}" type="slidenum">
              <a:rPr lang="es-ES" altLang="es-CL" smtClean="0">
                <a:latin typeface="Arial" panose="020B0604020202020204" pitchFamily="34" charset="0"/>
                <a:ea typeface="MS PGothic" panose="020B0600070205080204" pitchFamily="34" charset="-128"/>
              </a:rPr>
              <a:pPr/>
              <a:t>21</a:t>
            </a:fld>
            <a:endParaRPr lang="es-ES" altLang="es-CL">
              <a:latin typeface="Arial" panose="020B0604020202020204" pitchFamily="34" charset="0"/>
              <a:ea typeface="MS PGothic"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a:extLst>
              <a:ext uri="{FF2B5EF4-FFF2-40B4-BE49-F238E27FC236}">
                <a16:creationId xmlns:a16="http://schemas.microsoft.com/office/drawing/2014/main" id="{7B3BD644-06AB-F8CF-9110-9156F0E05D0C}"/>
              </a:ext>
            </a:extLst>
          </p:cNvPr>
          <p:cNvSpPr>
            <a:spLocks noGrp="1"/>
          </p:cNvSpPr>
          <p:nvPr>
            <p:ph type="dt" sz="half" idx="10"/>
          </p:nvPr>
        </p:nvSpPr>
        <p:spPr/>
        <p:txBody>
          <a:bodyPr/>
          <a:lstStyle>
            <a:lvl1pPr>
              <a:defRPr/>
            </a:lvl1pPr>
          </a:lstStyle>
          <a:p>
            <a:pPr>
              <a:defRPr/>
            </a:pPr>
            <a:fld id="{650E9E38-7209-4745-8A0D-D09B34106528}" type="datetimeFigureOut">
              <a:rPr lang="en-US"/>
              <a:pPr>
                <a:defRPr/>
              </a:pPr>
              <a:t>11/2/2022</a:t>
            </a:fld>
            <a:endParaRPr lang="en-US"/>
          </a:p>
        </p:txBody>
      </p:sp>
      <p:sp>
        <p:nvSpPr>
          <p:cNvPr id="5" name="Footer Placeholder 4">
            <a:extLst>
              <a:ext uri="{FF2B5EF4-FFF2-40B4-BE49-F238E27FC236}">
                <a16:creationId xmlns:a16="http://schemas.microsoft.com/office/drawing/2014/main" id="{198CA093-38EB-102D-67E2-5533A7F5DC0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5B172CF-15E6-090F-0D16-5420EAC21482}"/>
              </a:ext>
            </a:extLst>
          </p:cNvPr>
          <p:cNvSpPr>
            <a:spLocks noGrp="1"/>
          </p:cNvSpPr>
          <p:nvPr>
            <p:ph type="sldNum" sz="quarter" idx="12"/>
          </p:nvPr>
        </p:nvSpPr>
        <p:spPr/>
        <p:txBody>
          <a:bodyPr/>
          <a:lstStyle>
            <a:lvl1pPr>
              <a:defRPr/>
            </a:lvl1pPr>
          </a:lstStyle>
          <a:p>
            <a:pPr>
              <a:defRPr/>
            </a:pPr>
            <a:fld id="{F991F609-18CD-3947-9C8A-3EF72EB7A680}" type="slidenum">
              <a:rPr lang="en-US" altLang="es-CL"/>
              <a:pPr>
                <a:defRPr/>
              </a:pPr>
              <a:t>‹Nº›</a:t>
            </a:fld>
            <a:endParaRPr lang="en-US" altLang="es-CL"/>
          </a:p>
        </p:txBody>
      </p:sp>
    </p:spTree>
    <p:extLst>
      <p:ext uri="{BB962C8B-B14F-4D97-AF65-F5344CB8AC3E}">
        <p14:creationId xmlns:p14="http://schemas.microsoft.com/office/powerpoint/2010/main" val="916020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85B0DF5A-0825-730E-B144-A997A48676BA}"/>
              </a:ext>
            </a:extLst>
          </p:cNvPr>
          <p:cNvSpPr>
            <a:spLocks noGrp="1"/>
          </p:cNvSpPr>
          <p:nvPr>
            <p:ph type="dt" sz="half" idx="10"/>
          </p:nvPr>
        </p:nvSpPr>
        <p:spPr/>
        <p:txBody>
          <a:bodyPr/>
          <a:lstStyle>
            <a:lvl1pPr>
              <a:defRPr/>
            </a:lvl1pPr>
          </a:lstStyle>
          <a:p>
            <a:pPr>
              <a:defRPr/>
            </a:pPr>
            <a:fld id="{64B9956F-E9C7-0748-8F1C-695D2E2696CC}" type="datetimeFigureOut">
              <a:rPr lang="en-US"/>
              <a:pPr>
                <a:defRPr/>
              </a:pPr>
              <a:t>11/2/2022</a:t>
            </a:fld>
            <a:endParaRPr lang="en-US"/>
          </a:p>
        </p:txBody>
      </p:sp>
      <p:sp>
        <p:nvSpPr>
          <p:cNvPr id="5" name="Footer Placeholder 4">
            <a:extLst>
              <a:ext uri="{FF2B5EF4-FFF2-40B4-BE49-F238E27FC236}">
                <a16:creationId xmlns:a16="http://schemas.microsoft.com/office/drawing/2014/main" id="{57A2A82C-BC1D-A74F-0703-6078E5F415C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CFC0EC6-72FD-135B-CE3C-F4E0143936FC}"/>
              </a:ext>
            </a:extLst>
          </p:cNvPr>
          <p:cNvSpPr>
            <a:spLocks noGrp="1"/>
          </p:cNvSpPr>
          <p:nvPr>
            <p:ph type="sldNum" sz="quarter" idx="12"/>
          </p:nvPr>
        </p:nvSpPr>
        <p:spPr/>
        <p:txBody>
          <a:bodyPr/>
          <a:lstStyle>
            <a:lvl1pPr>
              <a:defRPr/>
            </a:lvl1pPr>
          </a:lstStyle>
          <a:p>
            <a:pPr>
              <a:defRPr/>
            </a:pPr>
            <a:fld id="{25673842-A851-2644-9452-6EB2AECC10F3}" type="slidenum">
              <a:rPr lang="en-US" altLang="es-CL"/>
              <a:pPr>
                <a:defRPr/>
              </a:pPr>
              <a:t>‹Nº›</a:t>
            </a:fld>
            <a:endParaRPr lang="en-US" altLang="es-CL"/>
          </a:p>
        </p:txBody>
      </p:sp>
    </p:spTree>
    <p:extLst>
      <p:ext uri="{BB962C8B-B14F-4D97-AF65-F5344CB8AC3E}">
        <p14:creationId xmlns:p14="http://schemas.microsoft.com/office/powerpoint/2010/main" val="33940080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E662D2A-852E-6355-4047-3A3ED0B5D11A}"/>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a:t>Haga clic para modificar el estilo de título del patrón</a:t>
            </a:r>
            <a:endParaRPr lang="en-US" altLang="en-US"/>
          </a:p>
        </p:txBody>
      </p:sp>
      <p:sp>
        <p:nvSpPr>
          <p:cNvPr id="1027" name="Text Placeholder 2">
            <a:extLst>
              <a:ext uri="{FF2B5EF4-FFF2-40B4-BE49-F238E27FC236}">
                <a16:creationId xmlns:a16="http://schemas.microsoft.com/office/drawing/2014/main" id="{5C0E2FB8-7418-EDDB-044F-1A69CFC866EF}"/>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a:t>Editar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endParaRPr lang="en-US" altLang="en-US"/>
          </a:p>
        </p:txBody>
      </p:sp>
      <p:sp>
        <p:nvSpPr>
          <p:cNvPr id="4" name="Date Placeholder 3">
            <a:extLst>
              <a:ext uri="{FF2B5EF4-FFF2-40B4-BE49-F238E27FC236}">
                <a16:creationId xmlns:a16="http://schemas.microsoft.com/office/drawing/2014/main" id="{CEECA435-6E76-1997-EC29-F13522949D6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20871BE-8504-1A4F-AEC6-B5583A47D916}" type="datetimeFigureOut">
              <a:rPr lang="en-US"/>
              <a:pPr>
                <a:defRPr/>
              </a:pPr>
              <a:t>11/2/2022</a:t>
            </a:fld>
            <a:endParaRPr lang="en-US"/>
          </a:p>
        </p:txBody>
      </p:sp>
      <p:sp>
        <p:nvSpPr>
          <p:cNvPr id="5" name="Footer Placeholder 4">
            <a:extLst>
              <a:ext uri="{FF2B5EF4-FFF2-40B4-BE49-F238E27FC236}">
                <a16:creationId xmlns:a16="http://schemas.microsoft.com/office/drawing/2014/main" id="{0B7073F5-521F-2182-695B-3327B07717B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3B5702B4-81F2-AAC2-4E14-CBAAB10D95CE}"/>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FA2088E-7686-0641-A6F3-6153511B9313}" type="slidenum">
              <a:rPr lang="en-US" altLang="es-CL"/>
              <a:pPr>
                <a:defRPr/>
              </a:pPr>
              <a:t>‹Nº›</a:t>
            </a:fld>
            <a:endParaRPr lang="en-US" altLang="es-CL"/>
          </a:p>
        </p:txBody>
      </p:sp>
    </p:spTree>
  </p:cSld>
  <p:clrMap bg1="lt1" tx1="dk1" bg2="lt2" tx2="dk2" accent1="accent1" accent2="accent2" accent3="accent3" accent4="accent4" accent5="accent5" accent6="accent6" hlink="hlink" folHlink="folHlink"/>
  <p:sldLayoutIdLst>
    <p:sldLayoutId id="2147484278" r:id="rId1"/>
    <p:sldLayoutId id="2147484290" r:id="rId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Hoja_de_c_lculo_de_Microsoft_Excel.xlsx"/></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A5B6E451-A061-2FBA-5A6E-B3671BC0862D}"/>
              </a:ext>
            </a:extLst>
          </p:cNvPr>
          <p:cNvSpPr txBox="1"/>
          <p:nvPr/>
        </p:nvSpPr>
        <p:spPr>
          <a:xfrm>
            <a:off x="3417888" y="2622550"/>
            <a:ext cx="6800850" cy="2892425"/>
          </a:xfrm>
          <a:prstGeom prst="rect">
            <a:avLst/>
          </a:prstGeom>
          <a:noFill/>
        </p:spPr>
        <p:txBody>
          <a:bodyPr>
            <a:spAutoFit/>
          </a:bodyPr>
          <a:lstStyle/>
          <a:p>
            <a:pPr eaLnBrk="1" fontAlgn="auto" hangingPunct="1">
              <a:spcBef>
                <a:spcPts val="0"/>
              </a:spcBef>
              <a:spcAft>
                <a:spcPts val="0"/>
              </a:spcAft>
              <a:defRPr/>
            </a:pPr>
            <a:r>
              <a:rPr lang="es-ES" sz="4200" b="1" dirty="0">
                <a:solidFill>
                  <a:schemeClr val="bg2">
                    <a:lumMod val="50000"/>
                  </a:schemeClr>
                </a:solidFill>
                <a:latin typeface="+mn-lt"/>
              </a:rPr>
              <a:t>Revisión por la </a:t>
            </a:r>
          </a:p>
          <a:p>
            <a:pPr eaLnBrk="1" fontAlgn="auto" hangingPunct="1">
              <a:spcBef>
                <a:spcPts val="0"/>
              </a:spcBef>
              <a:spcAft>
                <a:spcPts val="0"/>
              </a:spcAft>
              <a:defRPr/>
            </a:pPr>
            <a:r>
              <a:rPr lang="es-CL" sz="7000" b="1" dirty="0">
                <a:solidFill>
                  <a:srgbClr val="00B0F0"/>
                </a:solidFill>
                <a:latin typeface="+mj-lt"/>
              </a:rPr>
              <a:t>Dirección </a:t>
            </a:r>
          </a:p>
          <a:p>
            <a:pPr eaLnBrk="1" fontAlgn="auto" hangingPunct="1">
              <a:spcBef>
                <a:spcPts val="0"/>
              </a:spcBef>
              <a:spcAft>
                <a:spcPts val="0"/>
              </a:spcAft>
              <a:defRPr/>
            </a:pPr>
            <a:endParaRPr lang="es-ES" sz="6600" b="1" dirty="0">
              <a:solidFill>
                <a:srgbClr val="00B0F0"/>
              </a:solidFill>
              <a:latin typeface="+mj-lt"/>
            </a:endParaRPr>
          </a:p>
        </p:txBody>
      </p:sp>
      <p:sp>
        <p:nvSpPr>
          <p:cNvPr id="3" name="CuadroTexto 2">
            <a:extLst>
              <a:ext uri="{FF2B5EF4-FFF2-40B4-BE49-F238E27FC236}">
                <a16:creationId xmlns:a16="http://schemas.microsoft.com/office/drawing/2014/main" id="{C2D82BFA-5F2C-B58D-A80E-98EE04C83342}"/>
              </a:ext>
            </a:extLst>
          </p:cNvPr>
          <p:cNvSpPr txBox="1"/>
          <p:nvPr/>
        </p:nvSpPr>
        <p:spPr>
          <a:xfrm>
            <a:off x="3854450" y="4346575"/>
            <a:ext cx="3338513" cy="400050"/>
          </a:xfrm>
          <a:prstGeom prst="rect">
            <a:avLst/>
          </a:prstGeom>
          <a:noFill/>
        </p:spPr>
        <p:txBody>
          <a:bodyPr>
            <a:spAutoFit/>
          </a:bodyPr>
          <a:lstStyle/>
          <a:p>
            <a:pPr eaLnBrk="1" fontAlgn="auto" hangingPunct="1">
              <a:spcBef>
                <a:spcPts val="0"/>
              </a:spcBef>
              <a:spcAft>
                <a:spcPts val="0"/>
              </a:spcAft>
              <a:defRPr/>
            </a:pPr>
            <a:r>
              <a:rPr lang="es-ES" sz="2000" dirty="0">
                <a:solidFill>
                  <a:schemeClr val="bg2">
                    <a:lumMod val="50000"/>
                  </a:schemeClr>
                </a:solidFill>
                <a:latin typeface="Century Gothic" panose="020B0502020202020204" pitchFamily="34" charset="0"/>
              </a:rPr>
              <a:t>Octubre 2021</a:t>
            </a:r>
            <a:endParaRPr lang="es-CL" sz="2000" dirty="0">
              <a:solidFill>
                <a:schemeClr val="bg2">
                  <a:lumMod val="50000"/>
                </a:schemeClr>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862B79A-CC28-D233-D2AC-C93235694024}"/>
              </a:ext>
            </a:extLst>
          </p:cNvPr>
          <p:cNvSpPr txBox="1">
            <a:spLocks noChangeArrowheads="1"/>
          </p:cNvSpPr>
          <p:nvPr/>
        </p:nvSpPr>
        <p:spPr bwMode="auto">
          <a:xfrm>
            <a:off x="1260475" y="415925"/>
            <a:ext cx="662305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2400" b="1">
                <a:solidFill>
                  <a:srgbClr val="00B0F0"/>
                </a:solidFill>
                <a:latin typeface="Arial Narrow" panose="020B0604020202020204" pitchFamily="34" charset="0"/>
                <a:ea typeface="MS PGothic" panose="020B0600070205080204" pitchFamily="34" charset="-128"/>
              </a:rPr>
              <a:t> </a:t>
            </a:r>
            <a:r>
              <a:rPr lang="es-ES" altLang="es-ES_tradnl" b="1">
                <a:solidFill>
                  <a:srgbClr val="00B0F0"/>
                </a:solidFill>
                <a:latin typeface="Arial Narrow" panose="020B0604020202020204" pitchFamily="34" charset="0"/>
                <a:ea typeface="MS PGothic" panose="020B0600070205080204" pitchFamily="34" charset="-128"/>
              </a:rPr>
              <a:t>Reclamos de Clientes 2021</a:t>
            </a:r>
          </a:p>
        </p:txBody>
      </p:sp>
      <p:graphicFrame>
        <p:nvGraphicFramePr>
          <p:cNvPr id="3" name="Tabla 2">
            <a:extLst>
              <a:ext uri="{FF2B5EF4-FFF2-40B4-BE49-F238E27FC236}">
                <a16:creationId xmlns:a16="http://schemas.microsoft.com/office/drawing/2014/main" id="{3FED29B1-087A-6FAD-571B-273ABD31B843}"/>
              </a:ext>
            </a:extLst>
          </p:cNvPr>
          <p:cNvGraphicFramePr>
            <a:graphicFrameLocks noGrp="1"/>
          </p:cNvGraphicFramePr>
          <p:nvPr/>
        </p:nvGraphicFramePr>
        <p:xfrm>
          <a:off x="0" y="1319213"/>
          <a:ext cx="9143999" cy="4902398"/>
        </p:xfrm>
        <a:graphic>
          <a:graphicData uri="http://schemas.openxmlformats.org/drawingml/2006/table">
            <a:tbl>
              <a:tblPr/>
              <a:tblGrid>
                <a:gridCol w="814647">
                  <a:extLst>
                    <a:ext uri="{9D8B030D-6E8A-4147-A177-3AD203B41FA5}">
                      <a16:colId xmlns:a16="http://schemas.microsoft.com/office/drawing/2014/main" val="20000"/>
                    </a:ext>
                  </a:extLst>
                </a:gridCol>
                <a:gridCol w="783643">
                  <a:extLst>
                    <a:ext uri="{9D8B030D-6E8A-4147-A177-3AD203B41FA5}">
                      <a16:colId xmlns:a16="http://schemas.microsoft.com/office/drawing/2014/main" val="20001"/>
                    </a:ext>
                  </a:extLst>
                </a:gridCol>
                <a:gridCol w="1438216">
                  <a:extLst>
                    <a:ext uri="{9D8B030D-6E8A-4147-A177-3AD203B41FA5}">
                      <a16:colId xmlns:a16="http://schemas.microsoft.com/office/drawing/2014/main" val="20002"/>
                    </a:ext>
                  </a:extLst>
                </a:gridCol>
                <a:gridCol w="2925685">
                  <a:extLst>
                    <a:ext uri="{9D8B030D-6E8A-4147-A177-3AD203B41FA5}">
                      <a16:colId xmlns:a16="http://schemas.microsoft.com/office/drawing/2014/main" val="20003"/>
                    </a:ext>
                  </a:extLst>
                </a:gridCol>
                <a:gridCol w="2157325">
                  <a:extLst>
                    <a:ext uri="{9D8B030D-6E8A-4147-A177-3AD203B41FA5}">
                      <a16:colId xmlns:a16="http://schemas.microsoft.com/office/drawing/2014/main" val="20004"/>
                    </a:ext>
                  </a:extLst>
                </a:gridCol>
                <a:gridCol w="1024483">
                  <a:extLst>
                    <a:ext uri="{9D8B030D-6E8A-4147-A177-3AD203B41FA5}">
                      <a16:colId xmlns:a16="http://schemas.microsoft.com/office/drawing/2014/main" val="20005"/>
                    </a:ext>
                  </a:extLst>
                </a:gridCol>
              </a:tblGrid>
              <a:tr h="538074">
                <a:tc>
                  <a:txBody>
                    <a:bodyPr/>
                    <a:lstStyle/>
                    <a:p>
                      <a:pPr algn="ctr" rtl="0" fontAlgn="ctr"/>
                      <a:r>
                        <a:rPr lang="es-CL" sz="1300" b="1" i="0" u="none" strike="noStrike" dirty="0">
                          <a:solidFill>
                            <a:srgbClr val="FFFFFF"/>
                          </a:solidFill>
                          <a:effectLst/>
                          <a:latin typeface="Arial Narrow" panose="020B0606020202030204" pitchFamily="34" charset="0"/>
                        </a:rPr>
                        <a:t>Fecha</a:t>
                      </a:r>
                    </a:p>
                  </a:txBody>
                  <a:tcPr marL="5688" marR="5688" marT="56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300" b="1" i="0" u="none" strike="noStrike" dirty="0">
                          <a:solidFill>
                            <a:srgbClr val="FFFFFF"/>
                          </a:solidFill>
                          <a:effectLst/>
                          <a:latin typeface="Arial Narrow" panose="020B0606020202030204" pitchFamily="34" charset="0"/>
                        </a:rPr>
                        <a:t>Proyecto</a:t>
                      </a:r>
                    </a:p>
                  </a:txBody>
                  <a:tcPr marL="5688" marR="5688" marT="56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300" b="1" i="0" u="none" strike="noStrike" dirty="0">
                          <a:solidFill>
                            <a:srgbClr val="FFFFFF"/>
                          </a:solidFill>
                          <a:effectLst/>
                          <a:latin typeface="Arial Narrow" panose="020B0606020202030204" pitchFamily="34" charset="0"/>
                        </a:rPr>
                        <a:t>Reclamante</a:t>
                      </a:r>
                    </a:p>
                  </a:txBody>
                  <a:tcPr marL="5688" marR="5688" marT="56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300" b="1" i="0" u="none" strike="noStrike">
                          <a:solidFill>
                            <a:srgbClr val="FFFFFF"/>
                          </a:solidFill>
                          <a:effectLst/>
                          <a:latin typeface="Arial Narrow" panose="020B0606020202030204" pitchFamily="34" charset="0"/>
                        </a:rPr>
                        <a:t>Descripción (resumen)</a:t>
                      </a:r>
                    </a:p>
                  </a:txBody>
                  <a:tcPr marL="5688" marR="5688" marT="56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300" b="1" i="0" u="none" strike="noStrike">
                          <a:solidFill>
                            <a:srgbClr val="FFFFFF"/>
                          </a:solidFill>
                          <a:effectLst/>
                          <a:latin typeface="Arial Narrow" panose="020B0606020202030204" pitchFamily="34" charset="0"/>
                        </a:rPr>
                        <a:t>Respuesta Institucional (N° oficio, resumen contenido)</a:t>
                      </a:r>
                    </a:p>
                  </a:txBody>
                  <a:tcPr marL="5688" marR="5688" marT="56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300" b="1" i="0" u="none" strike="noStrike">
                          <a:solidFill>
                            <a:srgbClr val="FFFFFF"/>
                          </a:solidFill>
                          <a:effectLst/>
                          <a:latin typeface="Arial Narrow" panose="020B0606020202030204" pitchFamily="34" charset="0"/>
                        </a:rPr>
                        <a:t>Estado</a:t>
                      </a:r>
                    </a:p>
                  </a:txBody>
                  <a:tcPr marL="5688" marR="5688" marT="56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488021">
                <a:tc>
                  <a:txBody>
                    <a:bodyPr/>
                    <a:lstStyle/>
                    <a:p>
                      <a:pPr algn="r" rtl="0" fontAlgn="t"/>
                      <a:r>
                        <a:rPr lang="es-CL" sz="1300" b="0" i="0" u="none" strike="noStrike">
                          <a:solidFill>
                            <a:srgbClr val="000000"/>
                          </a:solidFill>
                          <a:effectLst/>
                          <a:latin typeface="Arial Narrow" panose="020B0606020202030204" pitchFamily="34" charset="0"/>
                        </a:rPr>
                        <a:t>15-01-2021</a:t>
                      </a:r>
                    </a:p>
                  </a:txBody>
                  <a:tcPr marL="5688" marR="5688" marT="56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rtl="0" fontAlgn="t"/>
                      <a:r>
                        <a:rPr lang="es-CL" sz="1300" b="0" i="0" u="none" strike="noStrike">
                          <a:solidFill>
                            <a:srgbClr val="000000"/>
                          </a:solidFill>
                          <a:effectLst/>
                          <a:latin typeface="Arial Narrow" panose="020B0606020202030204" pitchFamily="34" charset="0"/>
                        </a:rPr>
                        <a:t>PRM Los Ángles</a:t>
                      </a:r>
                    </a:p>
                  </a:txBody>
                  <a:tcPr marL="5688" marR="5688" marT="56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es-CL" sz="1300" b="0" i="0" u="none" strike="noStrike" dirty="0">
                          <a:solidFill>
                            <a:srgbClr val="000000"/>
                          </a:solidFill>
                          <a:effectLst/>
                          <a:latin typeface="Arial Narrow" panose="020B0606020202030204" pitchFamily="34" charset="0"/>
                        </a:rPr>
                        <a:t>Sra. Natalia Estefany Alveal Erices</a:t>
                      </a:r>
                    </a:p>
                  </a:txBody>
                  <a:tcPr marL="5688" marR="5688" marT="56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4">
                  <a:txBody>
                    <a:bodyPr/>
                    <a:lstStyle/>
                    <a:p>
                      <a:pPr algn="l" fontAlgn="t"/>
                      <a:r>
                        <a:rPr lang="es-ES" sz="1300" b="0" i="0" u="none" strike="noStrike" dirty="0">
                          <a:solidFill>
                            <a:srgbClr val="000000"/>
                          </a:solidFill>
                          <a:effectLst/>
                          <a:latin typeface="Arial Narrow" panose="020B0606020202030204" pitchFamily="34" charset="0"/>
                        </a:rPr>
                        <a:t>Su reclamo consistió en que se le había atendido solo una vez en el mes de enero del presente año de forma presencial en fase 2 y que luego no se le había atendido en la segunda quincena del mes. </a:t>
                      </a:r>
                      <a:br>
                        <a:rPr lang="es-ES" sz="1300" b="0" i="0" u="none" strike="noStrike" dirty="0">
                          <a:solidFill>
                            <a:srgbClr val="000000"/>
                          </a:solidFill>
                          <a:effectLst/>
                          <a:latin typeface="Arial Narrow" panose="020B0606020202030204" pitchFamily="34" charset="0"/>
                        </a:rPr>
                      </a:br>
                      <a:r>
                        <a:rPr lang="es-ES" sz="1300" b="0" i="0" u="none" strike="noStrike" dirty="0">
                          <a:solidFill>
                            <a:srgbClr val="000000"/>
                          </a:solidFill>
                          <a:effectLst/>
                          <a:latin typeface="Arial Narrow" panose="020B0606020202030204" pitchFamily="34" charset="0"/>
                        </a:rPr>
                        <a:t>Indicar que excepcionalmente a la niña se le atendió en el programa en fase 2 dada la sintomatología que presentó en aquel entonces, sin embargo al presentar licencia médica la psicóloga, esta no recibió atención en la segunda quincena del mes por parte de su terapeuta.</a:t>
                      </a:r>
                      <a:br>
                        <a:rPr lang="es-ES" sz="1300" b="0" i="0" u="none" strike="noStrike" dirty="0">
                          <a:solidFill>
                            <a:srgbClr val="000000"/>
                          </a:solidFill>
                          <a:effectLst/>
                          <a:latin typeface="Arial Narrow" panose="020B0606020202030204" pitchFamily="34" charset="0"/>
                        </a:rPr>
                      </a:br>
                      <a:r>
                        <a:rPr lang="es-ES" sz="1300" b="0" i="0" u="none" strike="noStrike" dirty="0">
                          <a:solidFill>
                            <a:srgbClr val="000000"/>
                          </a:solidFill>
                          <a:effectLst/>
                          <a:latin typeface="Arial Narrow" panose="020B0606020202030204" pitchFamily="34" charset="0"/>
                        </a:rPr>
                        <a:t>Agregar que la madre y la niña fueron informadas de la licencia médica, no obstante posterior a ello la madre dio a conocer su malestar en OIRS.</a:t>
                      </a:r>
                    </a:p>
                  </a:txBody>
                  <a:tcPr marL="5688" marR="5688" marT="56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4">
                  <a:txBody>
                    <a:bodyPr/>
                    <a:lstStyle/>
                    <a:p>
                      <a:pPr marL="285750" indent="-285750" algn="l" fontAlgn="t">
                        <a:buFont typeface="Wingdings" panose="05000000000000000000" pitchFamily="2" charset="2"/>
                        <a:buChar char="q"/>
                      </a:pPr>
                      <a:r>
                        <a:rPr lang="es-ES" sz="1300" b="0" i="0" u="none" strike="noStrike" dirty="0">
                          <a:solidFill>
                            <a:srgbClr val="000000"/>
                          </a:solidFill>
                          <a:effectLst/>
                          <a:latin typeface="Arial Narrow" panose="020B0606020202030204" pitchFamily="34" charset="0"/>
                        </a:rPr>
                        <a:t>Se revisaran en reuniones técnicas los casos en los que se presente la ausencia de un miembro del equipo interventor, a fin de establecer como tarea de la semana el contactar prontamente a las familias atendidas, para informar de la ausencia de algún profesional.</a:t>
                      </a:r>
                    </a:p>
                    <a:p>
                      <a:pPr marL="0" indent="0" algn="l" fontAlgn="t">
                        <a:buFont typeface="Wingdings" panose="05000000000000000000" pitchFamily="2" charset="2"/>
                        <a:buNone/>
                      </a:pPr>
                      <a:endParaRPr lang="es-ES" sz="1300" b="0" i="0" u="none" strike="noStrike" dirty="0">
                        <a:solidFill>
                          <a:srgbClr val="000000"/>
                        </a:solidFill>
                        <a:effectLst/>
                        <a:latin typeface="Arial Narrow" panose="020B0606020202030204" pitchFamily="34" charset="0"/>
                      </a:endParaRPr>
                    </a:p>
                    <a:p>
                      <a:pPr marL="285750" indent="-285750" algn="l" fontAlgn="t">
                        <a:buFont typeface="Wingdings" panose="05000000000000000000" pitchFamily="2" charset="2"/>
                        <a:buChar char="q"/>
                      </a:pPr>
                      <a:r>
                        <a:rPr lang="es-ES" sz="1300" b="0" i="0" u="none" strike="noStrike" dirty="0">
                          <a:solidFill>
                            <a:srgbClr val="000000"/>
                          </a:solidFill>
                          <a:effectLst/>
                          <a:latin typeface="Arial Narrow" panose="020B0606020202030204" pitchFamily="34" charset="0"/>
                        </a:rPr>
                        <a:t>Se revisarán en reuniones técnicas, los casos que se consideren de mayor complejidad, a modo de ampliar acciones que lleven a mantener acompañada a la familia mientras el profesional tratante no se encuentre ejerciendo sus funciones.</a:t>
                      </a:r>
                      <a:br>
                        <a:rPr lang="es-ES" sz="1300" b="0" i="0" u="none" strike="noStrike" dirty="0">
                          <a:solidFill>
                            <a:srgbClr val="000000"/>
                          </a:solidFill>
                          <a:effectLst/>
                          <a:latin typeface="Arial Narrow" panose="020B0606020202030204" pitchFamily="34" charset="0"/>
                        </a:rPr>
                      </a:br>
                      <a:r>
                        <a:rPr lang="es-ES" sz="1300" b="0" i="0" u="none" strike="noStrike" dirty="0">
                          <a:solidFill>
                            <a:srgbClr val="000000"/>
                          </a:solidFill>
                          <a:effectLst/>
                          <a:latin typeface="Arial Narrow" panose="020B0606020202030204" pitchFamily="34" charset="0"/>
                        </a:rPr>
                        <a:t/>
                      </a:r>
                      <a:br>
                        <a:rPr lang="es-ES" sz="1300" b="0" i="0" u="none" strike="noStrike" dirty="0">
                          <a:solidFill>
                            <a:srgbClr val="000000"/>
                          </a:solidFill>
                          <a:effectLst/>
                          <a:latin typeface="Arial Narrow" panose="020B0606020202030204" pitchFamily="34" charset="0"/>
                        </a:rPr>
                      </a:br>
                      <a:endParaRPr lang="es-ES" sz="1300" b="0" i="0" u="none" strike="noStrike" dirty="0">
                        <a:solidFill>
                          <a:srgbClr val="000000"/>
                        </a:solidFill>
                        <a:effectLst/>
                        <a:latin typeface="Arial Narrow" panose="020B0606020202030204" pitchFamily="34" charset="0"/>
                      </a:endParaRPr>
                    </a:p>
                  </a:txBody>
                  <a:tcPr marL="5688" marR="5688" marT="56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rtl="0" fontAlgn="t"/>
                      <a:r>
                        <a:rPr lang="es-CL" sz="1300" b="0" i="0" u="none" strike="noStrike" dirty="0">
                          <a:solidFill>
                            <a:srgbClr val="000000"/>
                          </a:solidFill>
                          <a:effectLst/>
                          <a:latin typeface="Arial Narrow" panose="020B0606020202030204" pitchFamily="34" charset="0"/>
                        </a:rPr>
                        <a:t>ABIERTO</a:t>
                      </a:r>
                    </a:p>
                  </a:txBody>
                  <a:tcPr marL="5688" marR="5688" marT="56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92621">
                <a:tc>
                  <a:txBody>
                    <a:bodyPr/>
                    <a:lstStyle/>
                    <a:p>
                      <a:pPr algn="l" rtl="0" fontAlgn="t"/>
                      <a:r>
                        <a:rPr lang="es-CL" sz="1300" b="0" i="0" u="none" strike="noStrike">
                          <a:solidFill>
                            <a:srgbClr val="000000"/>
                          </a:solidFill>
                          <a:effectLst/>
                          <a:latin typeface="Arial Narrow" panose="020B0606020202030204" pitchFamily="34" charset="0"/>
                        </a:rPr>
                        <a:t> </a:t>
                      </a:r>
                    </a:p>
                  </a:txBody>
                  <a:tcPr marL="5688" marR="5688" marT="56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t"/>
                      <a:r>
                        <a:rPr lang="es-CL" sz="1300" b="0" i="0" u="none" strike="noStrike">
                          <a:solidFill>
                            <a:srgbClr val="000000"/>
                          </a:solidFill>
                          <a:effectLst/>
                          <a:latin typeface="Arial Narrow" panose="020B0606020202030204" pitchFamily="34" charset="0"/>
                        </a:rPr>
                        <a:t> </a:t>
                      </a:r>
                    </a:p>
                  </a:txBody>
                  <a:tcPr marL="5688" marR="5688" marT="56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t"/>
                      <a:r>
                        <a:rPr lang="es-CL" sz="1300" b="0" i="0" u="none" strike="noStrike" dirty="0">
                          <a:solidFill>
                            <a:srgbClr val="000000"/>
                          </a:solidFill>
                          <a:effectLst/>
                          <a:latin typeface="Arial Narrow" panose="020B0606020202030204" pitchFamily="34" charset="0"/>
                        </a:rPr>
                        <a:t> </a:t>
                      </a:r>
                    </a:p>
                  </a:txBody>
                  <a:tcPr marL="5688" marR="5688" marT="56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10002"/>
                  </a:ext>
                </a:extLst>
              </a:tr>
              <a:tr h="375401">
                <a:tc>
                  <a:txBody>
                    <a:bodyPr/>
                    <a:lstStyle/>
                    <a:p>
                      <a:pPr algn="l" rtl="0" fontAlgn="t"/>
                      <a:r>
                        <a:rPr lang="es-CL" sz="1300" b="0" i="0" u="none" strike="noStrike">
                          <a:solidFill>
                            <a:srgbClr val="000000"/>
                          </a:solidFill>
                          <a:effectLst/>
                          <a:latin typeface="Arial Narrow" panose="020B0606020202030204" pitchFamily="34" charset="0"/>
                        </a:rPr>
                        <a:t> </a:t>
                      </a:r>
                    </a:p>
                  </a:txBody>
                  <a:tcPr marL="5688" marR="5688" marT="56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t"/>
                      <a:r>
                        <a:rPr lang="es-CL" sz="1300" b="0" i="0" u="none" strike="noStrike">
                          <a:solidFill>
                            <a:srgbClr val="000000"/>
                          </a:solidFill>
                          <a:effectLst/>
                          <a:latin typeface="Arial Narrow" panose="020B0606020202030204" pitchFamily="34" charset="0"/>
                        </a:rPr>
                        <a:t> </a:t>
                      </a:r>
                    </a:p>
                  </a:txBody>
                  <a:tcPr marL="5688" marR="5688" marT="56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t"/>
                      <a:r>
                        <a:rPr lang="es-CL" sz="1300" b="0" i="0" u="none" strike="noStrike" dirty="0">
                          <a:solidFill>
                            <a:srgbClr val="000000"/>
                          </a:solidFill>
                          <a:effectLst/>
                          <a:latin typeface="Arial Narrow" panose="020B0606020202030204" pitchFamily="34" charset="0"/>
                        </a:rPr>
                        <a:t> </a:t>
                      </a:r>
                    </a:p>
                  </a:txBody>
                  <a:tcPr marL="5688" marR="5688" marT="56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10003"/>
                  </a:ext>
                </a:extLst>
              </a:tr>
              <a:tr h="2608084">
                <a:tc>
                  <a:txBody>
                    <a:bodyPr/>
                    <a:lstStyle/>
                    <a:p>
                      <a:pPr algn="l" rtl="0" fontAlgn="t"/>
                      <a:r>
                        <a:rPr lang="es-CL" sz="1300" b="0" i="0" u="none" strike="noStrike">
                          <a:solidFill>
                            <a:srgbClr val="000000"/>
                          </a:solidFill>
                          <a:effectLst/>
                          <a:latin typeface="Arial Narrow" panose="020B0606020202030204" pitchFamily="34" charset="0"/>
                        </a:rPr>
                        <a:t> </a:t>
                      </a:r>
                    </a:p>
                  </a:txBody>
                  <a:tcPr marL="5688" marR="5688" marT="56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s-CL" sz="1300" b="0" i="0" u="none" strike="noStrike">
                          <a:solidFill>
                            <a:srgbClr val="000000"/>
                          </a:solidFill>
                          <a:effectLst/>
                          <a:latin typeface="Arial Narrow" panose="020B0606020202030204" pitchFamily="34" charset="0"/>
                        </a:rPr>
                        <a:t> </a:t>
                      </a:r>
                    </a:p>
                  </a:txBody>
                  <a:tcPr marL="5688" marR="5688" marT="56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s-CL" sz="1300" b="0" i="0" u="none" strike="noStrike" dirty="0">
                          <a:solidFill>
                            <a:srgbClr val="000000"/>
                          </a:solidFill>
                          <a:effectLst/>
                          <a:latin typeface="Arial Narrow" panose="020B0606020202030204" pitchFamily="34" charset="0"/>
                        </a:rPr>
                        <a:t> </a:t>
                      </a:r>
                    </a:p>
                  </a:txBody>
                  <a:tcPr marL="5688" marR="5688" marT="56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10004"/>
                  </a:ext>
                </a:extLst>
              </a:tr>
            </a:tbl>
          </a:graphicData>
        </a:graphic>
      </p:graphicFrame>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1309939-066D-34AF-E269-9B93264727DB}"/>
              </a:ext>
            </a:extLst>
          </p:cNvPr>
          <p:cNvSpPr txBox="1">
            <a:spLocks noChangeArrowheads="1"/>
          </p:cNvSpPr>
          <p:nvPr/>
        </p:nvSpPr>
        <p:spPr bwMode="auto">
          <a:xfrm>
            <a:off x="1252538" y="457200"/>
            <a:ext cx="662305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2400" b="1">
                <a:solidFill>
                  <a:srgbClr val="00B0F0"/>
                </a:solidFill>
                <a:latin typeface="Arial Narrow" panose="020B0604020202020204" pitchFamily="34" charset="0"/>
                <a:ea typeface="MS PGothic" panose="020B0600070205080204" pitchFamily="34" charset="-128"/>
              </a:rPr>
              <a:t> </a:t>
            </a:r>
            <a:r>
              <a:rPr lang="es-ES" altLang="es-ES_tradnl" b="1">
                <a:solidFill>
                  <a:srgbClr val="00B0F0"/>
                </a:solidFill>
                <a:latin typeface="Arial Narrow" panose="020B0604020202020204" pitchFamily="34" charset="0"/>
                <a:ea typeface="MS PGothic" panose="020B0600070205080204" pitchFamily="34" charset="-128"/>
              </a:rPr>
              <a:t>Reclamos de Clientes 2021</a:t>
            </a:r>
          </a:p>
        </p:txBody>
      </p:sp>
      <p:graphicFrame>
        <p:nvGraphicFramePr>
          <p:cNvPr id="2" name="Tabla 1">
            <a:extLst>
              <a:ext uri="{FF2B5EF4-FFF2-40B4-BE49-F238E27FC236}">
                <a16:creationId xmlns:a16="http://schemas.microsoft.com/office/drawing/2014/main" id="{F5A54BF1-0F9A-1196-D566-F79416987B2D}"/>
              </a:ext>
            </a:extLst>
          </p:cNvPr>
          <p:cNvGraphicFramePr>
            <a:graphicFrameLocks noGrp="1"/>
          </p:cNvGraphicFramePr>
          <p:nvPr/>
        </p:nvGraphicFramePr>
        <p:xfrm>
          <a:off x="115888" y="1319213"/>
          <a:ext cx="8894762" cy="5300664"/>
        </p:xfrm>
        <a:graphic>
          <a:graphicData uri="http://schemas.openxmlformats.org/drawingml/2006/table">
            <a:tbl>
              <a:tblPr/>
              <a:tblGrid>
                <a:gridCol w="653992">
                  <a:extLst>
                    <a:ext uri="{9D8B030D-6E8A-4147-A177-3AD203B41FA5}">
                      <a16:colId xmlns:a16="http://schemas.microsoft.com/office/drawing/2014/main" val="20000"/>
                    </a:ext>
                  </a:extLst>
                </a:gridCol>
                <a:gridCol w="900736">
                  <a:extLst>
                    <a:ext uri="{9D8B030D-6E8A-4147-A177-3AD203B41FA5}">
                      <a16:colId xmlns:a16="http://schemas.microsoft.com/office/drawing/2014/main" val="20001"/>
                    </a:ext>
                  </a:extLst>
                </a:gridCol>
                <a:gridCol w="972383">
                  <a:extLst>
                    <a:ext uri="{9D8B030D-6E8A-4147-A177-3AD203B41FA5}">
                      <a16:colId xmlns:a16="http://schemas.microsoft.com/office/drawing/2014/main" val="20002"/>
                    </a:ext>
                  </a:extLst>
                </a:gridCol>
                <a:gridCol w="3075759">
                  <a:extLst>
                    <a:ext uri="{9D8B030D-6E8A-4147-A177-3AD203B41FA5}">
                      <a16:colId xmlns:a16="http://schemas.microsoft.com/office/drawing/2014/main" val="20003"/>
                    </a:ext>
                  </a:extLst>
                </a:gridCol>
                <a:gridCol w="2295333">
                  <a:extLst>
                    <a:ext uri="{9D8B030D-6E8A-4147-A177-3AD203B41FA5}">
                      <a16:colId xmlns:a16="http://schemas.microsoft.com/office/drawing/2014/main" val="20004"/>
                    </a:ext>
                  </a:extLst>
                </a:gridCol>
                <a:gridCol w="996559">
                  <a:extLst>
                    <a:ext uri="{9D8B030D-6E8A-4147-A177-3AD203B41FA5}">
                      <a16:colId xmlns:a16="http://schemas.microsoft.com/office/drawing/2014/main" val="20005"/>
                    </a:ext>
                  </a:extLst>
                </a:gridCol>
              </a:tblGrid>
              <a:tr h="559521">
                <a:tc>
                  <a:txBody>
                    <a:bodyPr/>
                    <a:lstStyle/>
                    <a:p>
                      <a:pPr algn="ctr" rtl="0" fontAlgn="ctr"/>
                      <a:r>
                        <a:rPr lang="es-CL" sz="1100" b="1" i="0" u="none" strike="noStrike" dirty="0">
                          <a:solidFill>
                            <a:schemeClr val="bg1"/>
                          </a:solidFill>
                          <a:effectLst/>
                          <a:latin typeface="Arial Narrow" panose="020B0606020202030204" pitchFamily="34" charset="0"/>
                        </a:rPr>
                        <a:t>Fecha</a:t>
                      </a:r>
                    </a:p>
                  </a:txBody>
                  <a:tcPr marL="5179" marR="5179" marT="51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100" b="1" i="0" u="none" strike="noStrike" dirty="0">
                          <a:solidFill>
                            <a:schemeClr val="bg1"/>
                          </a:solidFill>
                          <a:effectLst/>
                          <a:latin typeface="Arial Narrow" panose="020B0606020202030204" pitchFamily="34" charset="0"/>
                        </a:rPr>
                        <a:t>Proyecto</a:t>
                      </a:r>
                    </a:p>
                  </a:txBody>
                  <a:tcPr marL="5179" marR="5179" marT="51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100" b="1" i="0" u="none" strike="noStrike" dirty="0">
                          <a:solidFill>
                            <a:schemeClr val="bg1"/>
                          </a:solidFill>
                          <a:effectLst/>
                          <a:latin typeface="Arial Narrow" panose="020B0606020202030204" pitchFamily="34" charset="0"/>
                        </a:rPr>
                        <a:t>Reclamante</a:t>
                      </a:r>
                    </a:p>
                  </a:txBody>
                  <a:tcPr marL="5179" marR="5179" marT="51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100" b="1" i="0" u="none" strike="noStrike" dirty="0">
                          <a:solidFill>
                            <a:schemeClr val="bg1"/>
                          </a:solidFill>
                          <a:effectLst/>
                          <a:latin typeface="Arial Narrow" panose="020B0606020202030204" pitchFamily="34" charset="0"/>
                        </a:rPr>
                        <a:t>Descripción (resumen)</a:t>
                      </a:r>
                    </a:p>
                  </a:txBody>
                  <a:tcPr marL="5179" marR="5179" marT="51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100" b="1" i="0" u="none" strike="noStrike" dirty="0">
                          <a:solidFill>
                            <a:schemeClr val="bg1"/>
                          </a:solidFill>
                          <a:effectLst/>
                          <a:latin typeface="Arial Narrow" panose="020B0606020202030204" pitchFamily="34" charset="0"/>
                        </a:rPr>
                        <a:t>Respuesta Institucional (</a:t>
                      </a:r>
                      <a:r>
                        <a:rPr lang="es-CL" sz="1100" b="1" i="0" u="none" strike="noStrike" dirty="0" err="1">
                          <a:solidFill>
                            <a:schemeClr val="bg1"/>
                          </a:solidFill>
                          <a:effectLst/>
                          <a:latin typeface="Arial Narrow" panose="020B0606020202030204" pitchFamily="34" charset="0"/>
                        </a:rPr>
                        <a:t>N°</a:t>
                      </a:r>
                      <a:r>
                        <a:rPr lang="es-CL" sz="1100" b="1" i="0" u="none" strike="noStrike" dirty="0">
                          <a:solidFill>
                            <a:schemeClr val="bg1"/>
                          </a:solidFill>
                          <a:effectLst/>
                          <a:latin typeface="Arial Narrow" panose="020B0606020202030204" pitchFamily="34" charset="0"/>
                        </a:rPr>
                        <a:t> oficio, resumen contenido)</a:t>
                      </a:r>
                    </a:p>
                  </a:txBody>
                  <a:tcPr marL="5179" marR="5179" marT="51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100" b="1" i="0" u="none" strike="noStrike" dirty="0">
                          <a:solidFill>
                            <a:schemeClr val="bg1"/>
                          </a:solidFill>
                          <a:effectLst/>
                          <a:latin typeface="Arial Narrow" panose="020B0606020202030204" pitchFamily="34" charset="0"/>
                        </a:rPr>
                        <a:t>Estado</a:t>
                      </a:r>
                    </a:p>
                  </a:txBody>
                  <a:tcPr marL="5179" marR="5179" marT="51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825708">
                <a:tc>
                  <a:txBody>
                    <a:bodyPr/>
                    <a:lstStyle/>
                    <a:p>
                      <a:pPr algn="r" fontAlgn="t"/>
                      <a:r>
                        <a:rPr lang="es-ES_tradnl" sz="1100" b="0" i="0" u="none" strike="noStrike" dirty="0">
                          <a:solidFill>
                            <a:schemeClr val="tx1"/>
                          </a:solidFill>
                          <a:effectLst/>
                          <a:latin typeface="Arial Narrow" panose="020B0606020202030204" pitchFamily="34" charset="0"/>
                        </a:rPr>
                        <a:t>18-06-2021</a:t>
                      </a:r>
                    </a:p>
                  </a:txBody>
                  <a:tcPr marL="5179" marR="5179" marT="518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rtl="0" fontAlgn="t"/>
                      <a:r>
                        <a:rPr lang="es-CL" sz="1100" b="0" i="0" u="none" strike="noStrike" dirty="0">
                          <a:solidFill>
                            <a:schemeClr val="tx1"/>
                          </a:solidFill>
                          <a:effectLst/>
                          <a:latin typeface="Arial Narrow" panose="020B0606020202030204" pitchFamily="34" charset="0"/>
                        </a:rPr>
                        <a:t>PRM La Unión</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t"/>
                      <a:r>
                        <a:rPr lang="es-ES_tradnl" sz="1100" b="0" i="0" u="none" strike="noStrike">
                          <a:solidFill>
                            <a:schemeClr val="tx1"/>
                          </a:solidFill>
                          <a:effectLst/>
                          <a:latin typeface="Arial Narrow" panose="020B0606020202030204" pitchFamily="34" charset="0"/>
                        </a:rPr>
                        <a:t>Sra. Marisol del Carmen Poblete Barra</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rowSpan="4">
                  <a:txBody>
                    <a:bodyPr/>
                    <a:lstStyle/>
                    <a:p>
                      <a:pPr algn="l" fontAlgn="t"/>
                      <a:r>
                        <a:rPr lang="es-ES" sz="1100" b="0" i="0" u="none" strike="noStrike">
                          <a:solidFill>
                            <a:schemeClr val="tx1"/>
                          </a:solidFill>
                          <a:effectLst/>
                          <a:latin typeface="Arial Narrow" panose="020B0606020202030204" pitchFamily="34" charset="0"/>
                        </a:rPr>
                        <a:t>Disconformidad con el tipo de atención recibida por su hija (principalmente de carácter Remoto) y además por el manejo de información confidencial que incorporada denuncia,  que realiza nuestro Centro por su solicitud de apoyo a menores de edad de su Población ante una posible situación de riesgo. </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4">
                  <a:txBody>
                    <a:bodyPr/>
                    <a:lstStyle/>
                    <a:p>
                      <a:pPr marL="171450" indent="-171450" algn="l" fontAlgn="t">
                        <a:buFont typeface="Wingdings" panose="05000000000000000000" pitchFamily="2" charset="2"/>
                        <a:buChar char="q"/>
                      </a:pPr>
                      <a:r>
                        <a:rPr lang="es-ES" sz="1100" b="0" i="0" u="none" strike="noStrike" dirty="0">
                          <a:solidFill>
                            <a:schemeClr val="tx1"/>
                          </a:solidFill>
                          <a:effectLst/>
                          <a:latin typeface="Arial Narrow" panose="020B0606020202030204" pitchFamily="34" charset="0"/>
                        </a:rPr>
                        <a:t>Se realizara revisión de Reclamo y sus características  con Equipo de trabajo, con el fin de prever situaciones similares y generar los resguardos correspondientes. </a:t>
                      </a:r>
                    </a:p>
                    <a:p>
                      <a:pPr marL="171450" indent="-171450" algn="l" fontAlgn="t">
                        <a:buFont typeface="Wingdings" panose="05000000000000000000" pitchFamily="2" charset="2"/>
                        <a:buChar char="q"/>
                      </a:pPr>
                      <a:r>
                        <a:rPr lang="es-ES" sz="1100" b="0" i="0" u="none" strike="noStrike" dirty="0">
                          <a:solidFill>
                            <a:schemeClr val="tx1"/>
                          </a:solidFill>
                          <a:effectLst/>
                          <a:latin typeface="Arial Narrow" panose="020B0606020202030204" pitchFamily="34" charset="0"/>
                        </a:rPr>
                        <a:t> Se mantendrán procesos de revisión de Intervención Técnica de los procesos de NNA y sus Familias en contexto de Emergencia sanitaria.</a:t>
                      </a:r>
                    </a:p>
                    <a:p>
                      <a:pPr marL="171450" indent="-171450" algn="l" fontAlgn="t">
                        <a:buFont typeface="Wingdings" panose="05000000000000000000" pitchFamily="2" charset="2"/>
                        <a:buChar char="q"/>
                      </a:pPr>
                      <a:r>
                        <a:rPr lang="es-ES" sz="1100" b="0" i="0" u="none" strike="noStrike" dirty="0">
                          <a:solidFill>
                            <a:schemeClr val="tx1"/>
                          </a:solidFill>
                          <a:effectLst/>
                          <a:latin typeface="Arial Narrow" panose="020B0606020202030204" pitchFamily="34" charset="0"/>
                        </a:rPr>
                        <a:t>Se mantendrán procesos  de revisión en Reuniones Técnicas y/o Reuniones Duplas de aquellos casos de mayor complejidad en torno a la intervención y la implementación de actividades Remotas</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4">
                  <a:txBody>
                    <a:bodyPr/>
                    <a:lstStyle/>
                    <a:p>
                      <a:pPr algn="l" rtl="0" fontAlgn="t"/>
                      <a:r>
                        <a:rPr lang="es-CL" sz="1100" b="0" i="0" u="none" strike="noStrike" dirty="0">
                          <a:solidFill>
                            <a:schemeClr val="tx1"/>
                          </a:solidFill>
                          <a:effectLst/>
                          <a:latin typeface="Arial Narrow" panose="020B0606020202030204" pitchFamily="34" charset="0"/>
                        </a:rPr>
                        <a:t>ABIERTO</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25708">
                <a:tc>
                  <a:txBody>
                    <a:bodyPr/>
                    <a:lstStyle/>
                    <a:p>
                      <a:pPr algn="l" rtl="0" fontAlgn="t"/>
                      <a:r>
                        <a:rPr lang="es-CL" sz="1100" b="0" i="0" u="none" strike="noStrike" dirty="0">
                          <a:solidFill>
                            <a:schemeClr val="tx1"/>
                          </a:solidFill>
                          <a:effectLst/>
                          <a:latin typeface="Arial Narrow" panose="020B0606020202030204" pitchFamily="34" charset="0"/>
                        </a:rPr>
                        <a:t> </a:t>
                      </a:r>
                    </a:p>
                  </a:txBody>
                  <a:tcPr marL="5179" marR="5179" marT="518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rtl="0" fontAlgn="t"/>
                      <a:r>
                        <a:rPr lang="es-CL" sz="1100" b="0" i="0" u="none" strike="noStrike">
                          <a:solidFill>
                            <a:schemeClr val="tx1"/>
                          </a:solidFill>
                          <a:effectLst/>
                          <a:latin typeface="Arial Narrow" panose="020B0606020202030204" pitchFamily="34" charset="0"/>
                        </a:rPr>
                        <a:t> </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rtl="0" fontAlgn="t"/>
                      <a:r>
                        <a:rPr lang="es-CL" sz="1100" b="0" i="0" u="none" strike="noStrike" dirty="0">
                          <a:solidFill>
                            <a:schemeClr val="tx1"/>
                          </a:solidFill>
                          <a:effectLst/>
                          <a:latin typeface="Arial Narrow" panose="020B0606020202030204" pitchFamily="34" charset="0"/>
                        </a:rPr>
                        <a:t> </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10002"/>
                  </a:ext>
                </a:extLst>
              </a:tr>
              <a:tr h="582477">
                <a:tc>
                  <a:txBody>
                    <a:bodyPr/>
                    <a:lstStyle/>
                    <a:p>
                      <a:pPr algn="l" rtl="0" fontAlgn="t"/>
                      <a:r>
                        <a:rPr lang="es-CL" sz="1100" b="0" i="0" u="none" strike="noStrike">
                          <a:solidFill>
                            <a:schemeClr val="tx1"/>
                          </a:solidFill>
                          <a:effectLst/>
                          <a:latin typeface="Arial Narrow" panose="020B0606020202030204" pitchFamily="34" charset="0"/>
                        </a:rPr>
                        <a:t> </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rtl="0" fontAlgn="t"/>
                      <a:r>
                        <a:rPr lang="es-CL" sz="1100" b="0" i="0" u="none" strike="noStrike">
                          <a:solidFill>
                            <a:schemeClr val="tx1"/>
                          </a:solidFill>
                          <a:effectLst/>
                          <a:latin typeface="Arial Narrow" panose="020B0606020202030204" pitchFamily="34" charset="0"/>
                        </a:rPr>
                        <a:t> </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rtl="0" fontAlgn="t"/>
                      <a:r>
                        <a:rPr lang="es-CL" sz="1100" b="0" i="0" u="none" strike="noStrike" dirty="0">
                          <a:solidFill>
                            <a:schemeClr val="tx1"/>
                          </a:solidFill>
                          <a:effectLst/>
                          <a:latin typeface="Arial Narrow" panose="020B0606020202030204" pitchFamily="34" charset="0"/>
                        </a:rPr>
                        <a:t> </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10003"/>
                  </a:ext>
                </a:extLst>
              </a:tr>
              <a:tr h="286145">
                <a:tc>
                  <a:txBody>
                    <a:bodyPr/>
                    <a:lstStyle/>
                    <a:p>
                      <a:pPr algn="l" rtl="0" fontAlgn="t"/>
                      <a:r>
                        <a:rPr lang="es-CL" sz="1100" b="0" i="0" u="none" strike="noStrike">
                          <a:solidFill>
                            <a:schemeClr val="tx1"/>
                          </a:solidFill>
                          <a:effectLst/>
                          <a:latin typeface="Arial Narrow" panose="020B0606020202030204" pitchFamily="34" charset="0"/>
                        </a:rPr>
                        <a:t> </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s-CL" sz="1100" b="0" i="0" u="none" strike="noStrike">
                          <a:solidFill>
                            <a:schemeClr val="tx1"/>
                          </a:solidFill>
                          <a:effectLst/>
                          <a:latin typeface="Arial Narrow" panose="020B0606020202030204" pitchFamily="34" charset="0"/>
                        </a:rPr>
                        <a:t> </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s-CL" sz="1100" b="0" i="0" u="none" strike="noStrike" dirty="0">
                          <a:solidFill>
                            <a:schemeClr val="tx1"/>
                          </a:solidFill>
                          <a:effectLst/>
                          <a:latin typeface="Arial Narrow" panose="020B0606020202030204" pitchFamily="34" charset="0"/>
                        </a:rPr>
                        <a:t> </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10004"/>
                  </a:ext>
                </a:extLst>
              </a:tr>
              <a:tr h="825708">
                <a:tc>
                  <a:txBody>
                    <a:bodyPr/>
                    <a:lstStyle/>
                    <a:p>
                      <a:pPr algn="r" rtl="0" fontAlgn="t"/>
                      <a:r>
                        <a:rPr lang="es-CL" sz="1100" b="0" i="0" u="none" strike="noStrike">
                          <a:solidFill>
                            <a:schemeClr val="tx1"/>
                          </a:solidFill>
                          <a:effectLst/>
                          <a:latin typeface="Arial Narrow" panose="020B0606020202030204" pitchFamily="34" charset="0"/>
                        </a:rPr>
                        <a:t>24-02-2021</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rtl="0" fontAlgn="t"/>
                      <a:r>
                        <a:rPr lang="es-CL" sz="1100" b="0" i="0" u="none" strike="noStrike">
                          <a:solidFill>
                            <a:schemeClr val="tx1"/>
                          </a:solidFill>
                          <a:effectLst/>
                          <a:latin typeface="Arial Narrow" panose="020B0606020202030204" pitchFamily="34" charset="0"/>
                        </a:rPr>
                        <a:t>PRM Santa Cruz Norte</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rtl="0" fontAlgn="t"/>
                      <a:r>
                        <a:rPr lang="es-CL" sz="1100" b="0" i="0" u="none" strike="noStrike">
                          <a:solidFill>
                            <a:schemeClr val="tx1"/>
                          </a:solidFill>
                          <a:effectLst/>
                          <a:latin typeface="Arial Narrow" panose="020B0606020202030204" pitchFamily="34" charset="0"/>
                        </a:rPr>
                        <a:t>Sr. Rodrigo Robles</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rowSpan="4">
                  <a:txBody>
                    <a:bodyPr/>
                    <a:lstStyle/>
                    <a:p>
                      <a:pPr algn="l" fontAlgn="t"/>
                      <a:r>
                        <a:rPr lang="es-ES" sz="1100" b="0" i="0" u="none" strike="noStrike" dirty="0">
                          <a:solidFill>
                            <a:schemeClr val="tx1"/>
                          </a:solidFill>
                          <a:effectLst/>
                          <a:latin typeface="Arial Narrow" panose="020B0606020202030204" pitchFamily="34" charset="0"/>
                        </a:rPr>
                        <a:t>Reclamo en contra de profesional Trabajadora Social Francisca Valdés Galdámez, donde refiere que profesional no ha realizado un buen proceso de intervención, Don Rodrigo presentó malestar ante solicitud realizada en audiencia de revisión de cuidado personal  en causa X-288-2019 del niño Renato Robles, con fecha 24 de febrero de 2021.  </a:t>
                      </a:r>
                      <a:br>
                        <a:rPr lang="es-ES" sz="1100" b="0" i="0" u="none" strike="noStrike" dirty="0">
                          <a:solidFill>
                            <a:schemeClr val="tx1"/>
                          </a:solidFill>
                          <a:effectLst/>
                          <a:latin typeface="Arial Narrow" panose="020B0606020202030204" pitchFamily="34" charset="0"/>
                        </a:rPr>
                      </a:br>
                      <a:r>
                        <a:rPr lang="es-ES" sz="1100" b="0" i="0" u="none" strike="noStrike" dirty="0">
                          <a:solidFill>
                            <a:schemeClr val="tx1"/>
                          </a:solidFill>
                          <a:effectLst/>
                          <a:latin typeface="Arial Narrow" panose="020B0606020202030204" pitchFamily="34" charset="0"/>
                        </a:rPr>
                        <a:t>Don Rodrigo, solicita cambio de programa de intervención, reconoce necesidad de atención psicológica de su hijo, pero no estaría dispuesto a seguir participando en programa PRM Ciudad del Niño Santa Cruz Norte. </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4">
                  <a:txBody>
                    <a:bodyPr/>
                    <a:lstStyle/>
                    <a:p>
                      <a:pPr marL="171450" indent="-171450" algn="l" fontAlgn="t">
                        <a:buFont typeface="Wingdings" panose="05000000000000000000" pitchFamily="2" charset="2"/>
                        <a:buChar char="q"/>
                      </a:pPr>
                      <a:r>
                        <a:rPr lang="es-ES" sz="1100" b="0" i="0" u="none" strike="noStrike" dirty="0">
                          <a:solidFill>
                            <a:schemeClr val="tx1"/>
                          </a:solidFill>
                          <a:effectLst/>
                          <a:latin typeface="Arial Narrow" panose="020B0606020202030204" pitchFamily="34" charset="0"/>
                        </a:rPr>
                        <a:t>Revisión y preparación de solicitudes de cambio de cuidado personal realizados por las duplas tratantes.</a:t>
                      </a:r>
                    </a:p>
                    <a:p>
                      <a:pPr marL="171450" indent="-171450" algn="l" fontAlgn="t">
                        <a:buFont typeface="Wingdings" panose="05000000000000000000" pitchFamily="2" charset="2"/>
                        <a:buChar char="q"/>
                      </a:pPr>
                      <a:r>
                        <a:rPr lang="es-ES" sz="1100" b="0" i="0" u="none" strike="noStrike" dirty="0">
                          <a:solidFill>
                            <a:schemeClr val="tx1"/>
                          </a:solidFill>
                          <a:effectLst/>
                          <a:latin typeface="Arial Narrow" panose="020B0606020202030204" pitchFamily="34" charset="0"/>
                        </a:rPr>
                        <a:t>Se trabajará con coordinadora técnica de la fundación mejoras en las solicitudes realizadas en los informes de cumplimiento y solicitudes realizadas al tribunal de familia. </a:t>
                      </a:r>
                    </a:p>
                    <a:p>
                      <a:pPr marL="171450" indent="-171450" algn="l" fontAlgn="t">
                        <a:buFont typeface="Wingdings" panose="05000000000000000000" pitchFamily="2" charset="2"/>
                        <a:buChar char="q"/>
                      </a:pPr>
                      <a:r>
                        <a:rPr lang="es-ES" sz="1100" b="0" i="0" u="none" strike="noStrike" dirty="0">
                          <a:solidFill>
                            <a:schemeClr val="tx1"/>
                          </a:solidFill>
                          <a:effectLst/>
                          <a:latin typeface="Arial Narrow" panose="020B0606020202030204" pitchFamily="34" charset="0"/>
                        </a:rPr>
                        <a:t>Coordinar la necesidad de generar capacitaciones relacionadas e la elaboración de informes y solicitudes al tribunal de familia. </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4">
                  <a:txBody>
                    <a:bodyPr/>
                    <a:lstStyle/>
                    <a:p>
                      <a:pPr algn="l" rtl="0" fontAlgn="t"/>
                      <a:r>
                        <a:rPr lang="es-CL" sz="1100" b="1" i="0" u="none" strike="noStrike" dirty="0">
                          <a:solidFill>
                            <a:srgbClr val="000000"/>
                          </a:solidFill>
                          <a:effectLst/>
                          <a:latin typeface="Arial Narrow" panose="020B0606020202030204" pitchFamily="34" charset="0"/>
                        </a:rPr>
                        <a:t>CERRADO</a:t>
                      </a:r>
                      <a:endParaRPr lang="es-CL" sz="1100" b="0" i="0" u="none" strike="noStrike" dirty="0">
                        <a:solidFill>
                          <a:schemeClr val="tx1"/>
                        </a:solidFill>
                        <a:effectLst/>
                        <a:latin typeface="Arial Narrow" panose="020B0606020202030204" pitchFamily="34" charset="0"/>
                      </a:endParaRP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825708">
                <a:tc>
                  <a:txBody>
                    <a:bodyPr/>
                    <a:lstStyle/>
                    <a:p>
                      <a:pPr algn="l" rtl="0" fontAlgn="t"/>
                      <a:r>
                        <a:rPr lang="es-CL" sz="1100" b="0" i="0" u="none" strike="noStrike">
                          <a:solidFill>
                            <a:schemeClr val="tx1"/>
                          </a:solidFill>
                          <a:effectLst/>
                          <a:latin typeface="Arial Narrow" panose="020B0606020202030204" pitchFamily="34" charset="0"/>
                        </a:rPr>
                        <a:t> </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rtl="0" fontAlgn="t"/>
                      <a:r>
                        <a:rPr lang="es-CL" sz="1100" b="0" i="0" u="none" strike="noStrike">
                          <a:solidFill>
                            <a:schemeClr val="tx1"/>
                          </a:solidFill>
                          <a:effectLst/>
                          <a:latin typeface="Arial Narrow" panose="020B0606020202030204" pitchFamily="34" charset="0"/>
                        </a:rPr>
                        <a:t> </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rtl="0" fontAlgn="t"/>
                      <a:r>
                        <a:rPr lang="es-CL" sz="1100" b="0" i="0" u="none" strike="noStrike" dirty="0">
                          <a:solidFill>
                            <a:schemeClr val="tx1"/>
                          </a:solidFill>
                          <a:effectLst/>
                          <a:latin typeface="Arial Narrow" panose="020B0606020202030204" pitchFamily="34" charset="0"/>
                        </a:rPr>
                        <a:t> </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10006"/>
                  </a:ext>
                </a:extLst>
              </a:tr>
              <a:tr h="396852">
                <a:tc>
                  <a:txBody>
                    <a:bodyPr/>
                    <a:lstStyle/>
                    <a:p>
                      <a:pPr algn="l" rtl="0" fontAlgn="t"/>
                      <a:r>
                        <a:rPr lang="es-CL" sz="1100" b="0" i="0" u="none" strike="noStrike">
                          <a:solidFill>
                            <a:schemeClr val="tx1"/>
                          </a:solidFill>
                          <a:effectLst/>
                          <a:latin typeface="Arial Narrow" panose="020B0606020202030204" pitchFamily="34" charset="0"/>
                        </a:rPr>
                        <a:t> </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t"/>
                      <a:r>
                        <a:rPr lang="es-CL" sz="1100" b="0" i="0" u="none" strike="noStrike">
                          <a:solidFill>
                            <a:schemeClr val="tx1"/>
                          </a:solidFill>
                          <a:effectLst/>
                          <a:latin typeface="Arial Narrow" panose="020B0606020202030204" pitchFamily="34" charset="0"/>
                        </a:rPr>
                        <a:t> </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t"/>
                      <a:r>
                        <a:rPr lang="es-CL" sz="1100" b="0" i="0" u="none" strike="noStrike" dirty="0">
                          <a:solidFill>
                            <a:schemeClr val="tx1"/>
                          </a:solidFill>
                          <a:effectLst/>
                          <a:latin typeface="Arial Narrow" panose="020B0606020202030204" pitchFamily="34" charset="0"/>
                        </a:rPr>
                        <a:t> </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10007"/>
                  </a:ext>
                </a:extLst>
              </a:tr>
              <a:tr h="172837">
                <a:tc>
                  <a:txBody>
                    <a:bodyPr/>
                    <a:lstStyle/>
                    <a:p>
                      <a:pPr algn="l" rtl="0" fontAlgn="t"/>
                      <a:r>
                        <a:rPr lang="es-CL" sz="1100" b="0" i="0" u="none" strike="noStrike">
                          <a:solidFill>
                            <a:srgbClr val="000000"/>
                          </a:solidFill>
                          <a:effectLst/>
                          <a:latin typeface="Arial Narrow" panose="020B0606020202030204" pitchFamily="34" charset="0"/>
                        </a:rPr>
                        <a:t> </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s-CL" sz="1100" b="0" i="0" u="none" strike="noStrike">
                          <a:solidFill>
                            <a:srgbClr val="000000"/>
                          </a:solidFill>
                          <a:effectLst/>
                          <a:latin typeface="Arial Narrow" panose="020B0606020202030204" pitchFamily="34" charset="0"/>
                        </a:rPr>
                        <a:t> </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s-CL" sz="1100" b="0" i="0" u="none" strike="noStrike" dirty="0">
                          <a:solidFill>
                            <a:srgbClr val="000000"/>
                          </a:solidFill>
                          <a:effectLst/>
                          <a:latin typeface="Arial Narrow" panose="020B0606020202030204" pitchFamily="34" charset="0"/>
                        </a:rPr>
                        <a:t> </a:t>
                      </a:r>
                    </a:p>
                  </a:txBody>
                  <a:tcPr marL="5179" marR="5179" marT="51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10008"/>
                  </a:ext>
                </a:extLst>
              </a:tr>
            </a:tbl>
          </a:graphicData>
        </a:graphic>
      </p:graphicFrame>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2EB82160-5A90-20A2-3B3C-0CC9BB9DFFF5}"/>
              </a:ext>
            </a:extLst>
          </p:cNvPr>
          <p:cNvSpPr txBox="1">
            <a:spLocks noChangeArrowheads="1"/>
          </p:cNvSpPr>
          <p:nvPr/>
        </p:nvSpPr>
        <p:spPr bwMode="auto">
          <a:xfrm>
            <a:off x="1260475" y="457200"/>
            <a:ext cx="662305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2400" b="1">
                <a:solidFill>
                  <a:srgbClr val="00B0F0"/>
                </a:solidFill>
                <a:latin typeface="Arial Narrow" panose="020B0604020202020204" pitchFamily="34" charset="0"/>
                <a:ea typeface="MS PGothic" panose="020B0600070205080204" pitchFamily="34" charset="-128"/>
              </a:rPr>
              <a:t> </a:t>
            </a:r>
            <a:r>
              <a:rPr lang="es-ES" altLang="es-ES_tradnl" b="1">
                <a:solidFill>
                  <a:srgbClr val="00B0F0"/>
                </a:solidFill>
                <a:latin typeface="Arial Narrow" panose="020B0604020202020204" pitchFamily="34" charset="0"/>
                <a:ea typeface="MS PGothic" panose="020B0600070205080204" pitchFamily="34" charset="-128"/>
              </a:rPr>
              <a:t>Reclamos de Clientes 2021</a:t>
            </a:r>
          </a:p>
        </p:txBody>
      </p:sp>
      <p:graphicFrame>
        <p:nvGraphicFramePr>
          <p:cNvPr id="4" name="Tabla 3">
            <a:extLst>
              <a:ext uri="{FF2B5EF4-FFF2-40B4-BE49-F238E27FC236}">
                <a16:creationId xmlns:a16="http://schemas.microsoft.com/office/drawing/2014/main" id="{64058930-C358-D897-C8BD-A0346348667A}"/>
              </a:ext>
            </a:extLst>
          </p:cNvPr>
          <p:cNvGraphicFramePr>
            <a:graphicFrameLocks noGrp="1"/>
          </p:cNvGraphicFramePr>
          <p:nvPr/>
        </p:nvGraphicFramePr>
        <p:xfrm>
          <a:off x="14288" y="1557338"/>
          <a:ext cx="9144000" cy="5148261"/>
        </p:xfrm>
        <a:graphic>
          <a:graphicData uri="http://schemas.openxmlformats.org/drawingml/2006/table">
            <a:tbl>
              <a:tblPr/>
              <a:tblGrid>
                <a:gridCol w="789276">
                  <a:extLst>
                    <a:ext uri="{9D8B030D-6E8A-4147-A177-3AD203B41FA5}">
                      <a16:colId xmlns:a16="http://schemas.microsoft.com/office/drawing/2014/main" val="20000"/>
                    </a:ext>
                  </a:extLst>
                </a:gridCol>
                <a:gridCol w="809016">
                  <a:extLst>
                    <a:ext uri="{9D8B030D-6E8A-4147-A177-3AD203B41FA5}">
                      <a16:colId xmlns:a16="http://schemas.microsoft.com/office/drawing/2014/main" val="20001"/>
                    </a:ext>
                  </a:extLst>
                </a:gridCol>
                <a:gridCol w="1438216">
                  <a:extLst>
                    <a:ext uri="{9D8B030D-6E8A-4147-A177-3AD203B41FA5}">
                      <a16:colId xmlns:a16="http://schemas.microsoft.com/office/drawing/2014/main" val="20002"/>
                    </a:ext>
                  </a:extLst>
                </a:gridCol>
                <a:gridCol w="2369102">
                  <a:extLst>
                    <a:ext uri="{9D8B030D-6E8A-4147-A177-3AD203B41FA5}">
                      <a16:colId xmlns:a16="http://schemas.microsoft.com/office/drawing/2014/main" val="20003"/>
                    </a:ext>
                  </a:extLst>
                </a:gridCol>
                <a:gridCol w="2713908">
                  <a:extLst>
                    <a:ext uri="{9D8B030D-6E8A-4147-A177-3AD203B41FA5}">
                      <a16:colId xmlns:a16="http://schemas.microsoft.com/office/drawing/2014/main" val="20004"/>
                    </a:ext>
                  </a:extLst>
                </a:gridCol>
                <a:gridCol w="1024482">
                  <a:extLst>
                    <a:ext uri="{9D8B030D-6E8A-4147-A177-3AD203B41FA5}">
                      <a16:colId xmlns:a16="http://schemas.microsoft.com/office/drawing/2014/main" val="20005"/>
                    </a:ext>
                  </a:extLst>
                </a:gridCol>
              </a:tblGrid>
              <a:tr h="867003">
                <a:tc>
                  <a:txBody>
                    <a:bodyPr/>
                    <a:lstStyle/>
                    <a:p>
                      <a:pPr algn="ctr" rtl="0" fontAlgn="ctr"/>
                      <a:r>
                        <a:rPr lang="es-CL" sz="1400" b="1" i="0" u="none" strike="noStrike">
                          <a:solidFill>
                            <a:srgbClr val="FFFFFF"/>
                          </a:solidFill>
                          <a:effectLst/>
                          <a:latin typeface="Arial Narrow" panose="020B0606020202030204" pitchFamily="34" charset="0"/>
                        </a:rPr>
                        <a:t>Fecha</a:t>
                      </a:r>
                    </a:p>
                  </a:txBody>
                  <a:tcPr marL="6374" marR="6374" marT="63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Proyecto</a:t>
                      </a:r>
                    </a:p>
                  </a:txBody>
                  <a:tcPr marL="6374" marR="6374" marT="63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Reclamante</a:t>
                      </a:r>
                    </a:p>
                  </a:txBody>
                  <a:tcPr marL="6374" marR="6374" marT="63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Descripción (resumen)</a:t>
                      </a:r>
                    </a:p>
                  </a:txBody>
                  <a:tcPr marL="6374" marR="6374" marT="63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Respuesta Institucional (N° oficio, resumen contenido)</a:t>
                      </a:r>
                    </a:p>
                  </a:txBody>
                  <a:tcPr marL="6374" marR="6374" marT="63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Estado</a:t>
                      </a:r>
                    </a:p>
                  </a:txBody>
                  <a:tcPr marL="6374" marR="6374" marT="63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867003">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CL" sz="1400" b="0" i="0" u="none" strike="noStrike" dirty="0">
                          <a:solidFill>
                            <a:srgbClr val="000000"/>
                          </a:solidFill>
                          <a:effectLst/>
                          <a:latin typeface="Arial Narrow" panose="020B0606020202030204" pitchFamily="34" charset="0"/>
                        </a:rPr>
                        <a:t> </a:t>
                      </a:r>
                      <a:r>
                        <a:rPr lang="es-ES_tradnl" sz="1400" b="0" i="0" u="none" strike="noStrike" dirty="0">
                          <a:solidFill>
                            <a:srgbClr val="000000"/>
                          </a:solidFill>
                          <a:effectLst/>
                          <a:latin typeface="Arial Narrow" panose="020B0606020202030204" pitchFamily="34" charset="0"/>
                        </a:rPr>
                        <a:t>22-12-2020</a:t>
                      </a:r>
                    </a:p>
                    <a:p>
                      <a:pPr algn="l" rtl="0" fontAlgn="t"/>
                      <a:endParaRPr lang="es-CL" sz="1400" b="0" i="0" u="none" strike="noStrike" dirty="0">
                        <a:solidFill>
                          <a:srgbClr val="000000"/>
                        </a:solidFill>
                        <a:effectLst/>
                        <a:latin typeface="Arial Narrow" panose="020B0606020202030204" pitchFamily="34" charset="0"/>
                      </a:endParaRP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es-ES_tradnl" sz="1400" b="0" i="0" u="none" strike="noStrike" dirty="0">
                          <a:solidFill>
                            <a:srgbClr val="000000"/>
                          </a:solidFill>
                          <a:effectLst/>
                          <a:latin typeface="Arial Narrow" panose="020B0606020202030204" pitchFamily="34" charset="0"/>
                        </a:rPr>
                        <a:t>PRM Puente Alto</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t"/>
                      <a:r>
                        <a:rPr lang="es-CL" sz="1400" b="0" i="0" u="none" strike="noStrike" dirty="0">
                          <a:solidFill>
                            <a:srgbClr val="000000"/>
                          </a:solidFill>
                          <a:effectLst/>
                          <a:latin typeface="Arial Narrow" panose="020B0606020202030204" pitchFamily="34" charset="0"/>
                        </a:rPr>
                        <a:t>Sr. Jorge Pereira</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rowSpan="4">
                  <a:txBody>
                    <a:bodyPr/>
                    <a:lstStyle/>
                    <a:p>
                      <a:pPr algn="l" fontAlgn="t"/>
                      <a:r>
                        <a:rPr lang="es-ES" sz="1400" b="0" i="0" u="none" strike="noStrike">
                          <a:solidFill>
                            <a:srgbClr val="000000"/>
                          </a:solidFill>
                          <a:effectLst/>
                          <a:latin typeface="Arial Narrow" panose="020B0606020202030204" pitchFamily="34" charset="0"/>
                        </a:rPr>
                        <a:t>En su reclamo manifiesta disconformidad con el proceso de intervención, aludiendo que de acuerdo al período trascurrido desde el ingreso no se han otorgado los espacios suficientes para contribuir al proceso de Antonia y que, además, no se han respondido sus solicitudes por correo electrónico y/o telefónicas para gestionar entrevistas</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4">
                  <a:txBody>
                    <a:bodyPr/>
                    <a:lstStyle/>
                    <a:p>
                      <a:pPr marL="285750" indent="-285750" algn="l" fontAlgn="t">
                        <a:buFont typeface="Wingdings" panose="05000000000000000000" pitchFamily="2" charset="2"/>
                        <a:buChar char="q"/>
                      </a:pPr>
                      <a:r>
                        <a:rPr lang="es-ES" sz="1400" b="0" i="0" u="none" strike="noStrike" dirty="0">
                          <a:solidFill>
                            <a:srgbClr val="000000"/>
                          </a:solidFill>
                          <a:effectLst/>
                          <a:latin typeface="Arial Narrow" panose="020B0606020202030204" pitchFamily="34" charset="0"/>
                        </a:rPr>
                        <a:t>Revisión aleatoria de procesos de evaluación completos; esto es revisión de registros de carpeta, audios de entrevistas, informes, a modo de revisar coherencia y consistencia. </a:t>
                      </a:r>
                    </a:p>
                    <a:p>
                      <a:pPr marL="285750" indent="-285750" algn="l" fontAlgn="t">
                        <a:buFont typeface="Wingdings" panose="05000000000000000000" pitchFamily="2" charset="2"/>
                        <a:buChar char="q"/>
                      </a:pPr>
                      <a:r>
                        <a:rPr lang="es-ES" sz="1400" b="0" i="0" u="none" strike="noStrike" dirty="0">
                          <a:solidFill>
                            <a:srgbClr val="000000"/>
                          </a:solidFill>
                          <a:effectLst/>
                          <a:latin typeface="Arial Narrow" panose="020B0606020202030204" pitchFamily="34" charset="0"/>
                        </a:rPr>
                        <a:t>Se trabajará con el equipo en reunión técnica cómo abordar este tipo de casos para que a futuro exista claridad en torno al procedimiento cuando se solicite trabajar con quien se indica como autor de las vulneraciones</a:t>
                      </a:r>
                    </a:p>
                    <a:p>
                      <a:pPr marL="285750" indent="-285750" algn="l" fontAlgn="t">
                        <a:buFont typeface="Wingdings" panose="05000000000000000000" pitchFamily="2" charset="2"/>
                        <a:buChar char="q"/>
                      </a:pPr>
                      <a:r>
                        <a:rPr lang="es-ES" sz="1400" b="0" i="0" u="none" strike="noStrike" dirty="0">
                          <a:solidFill>
                            <a:srgbClr val="000000"/>
                          </a:solidFill>
                          <a:effectLst/>
                          <a:latin typeface="Arial Narrow" panose="020B0606020202030204" pitchFamily="34" charset="0"/>
                        </a:rPr>
                        <a:t>Serán prioritarios estas derivaciones para el análisis de caso con el equipo en reuniones técnicas, a modo de ampliar la mirada y apoyar a la dupla en el proceso de evaluación y control de sesgo. </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4">
                  <a:txBody>
                    <a:bodyPr/>
                    <a:lstStyle/>
                    <a:p>
                      <a:pPr algn="l" rtl="0" fontAlgn="t"/>
                      <a:r>
                        <a:rPr lang="es-CL" sz="1400" b="1" i="0" u="none" strike="noStrike" dirty="0">
                          <a:solidFill>
                            <a:srgbClr val="000000"/>
                          </a:solidFill>
                          <a:effectLst/>
                          <a:latin typeface="Arial Narrow" panose="020B0606020202030204" pitchFamily="34" charset="0"/>
                        </a:rPr>
                        <a:t>CERRADO</a:t>
                      </a:r>
                      <a:endParaRPr lang="es-CL" sz="1400" b="0" i="0" u="none" strike="noStrike" dirty="0">
                        <a:solidFill>
                          <a:srgbClr val="000000"/>
                        </a:solidFill>
                        <a:effectLst/>
                        <a:latin typeface="Arial Narrow" panose="020B0606020202030204" pitchFamily="34" charset="0"/>
                      </a:endParaRP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67003">
                <a:tc>
                  <a:txBody>
                    <a:bodyPr/>
                    <a:lstStyle/>
                    <a:p>
                      <a:pPr algn="l" rtl="0" fontAlgn="t"/>
                      <a:r>
                        <a:rPr lang="es-CL" sz="1400" b="0" i="0" u="none" strike="noStrike">
                          <a:solidFill>
                            <a:srgbClr val="000000"/>
                          </a:solidFill>
                          <a:effectLst/>
                          <a:latin typeface="Arial Narrow" panose="020B0606020202030204" pitchFamily="34" charset="0"/>
                        </a:rPr>
                        <a:t> </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t"/>
                      <a:r>
                        <a:rPr lang="es-CL" sz="1400" b="0" i="0" u="none" strike="noStrike">
                          <a:solidFill>
                            <a:srgbClr val="000000"/>
                          </a:solidFill>
                          <a:effectLst/>
                          <a:latin typeface="Arial Narrow" panose="020B0606020202030204" pitchFamily="34" charset="0"/>
                        </a:rPr>
                        <a:t> </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rtl="0" fontAlgn="t"/>
                      <a:r>
                        <a:rPr lang="es-CL" sz="1400" b="0" i="0" u="none" strike="noStrike">
                          <a:solidFill>
                            <a:srgbClr val="000000"/>
                          </a:solidFill>
                          <a:effectLst/>
                          <a:latin typeface="Arial Narrow" panose="020B0606020202030204" pitchFamily="34" charset="0"/>
                        </a:rPr>
                        <a:t> </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10002"/>
                  </a:ext>
                </a:extLst>
              </a:tr>
              <a:tr h="867003">
                <a:tc>
                  <a:txBody>
                    <a:bodyPr/>
                    <a:lstStyle/>
                    <a:p>
                      <a:pPr algn="l" rtl="0" fontAlgn="t"/>
                      <a:r>
                        <a:rPr lang="es-CL" sz="1400" b="0" i="0" u="none" strike="noStrike">
                          <a:solidFill>
                            <a:srgbClr val="000000"/>
                          </a:solidFill>
                          <a:effectLst/>
                          <a:latin typeface="Arial Narrow" panose="020B0606020202030204" pitchFamily="34" charset="0"/>
                        </a:rPr>
                        <a:t> </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t"/>
                      <a:r>
                        <a:rPr lang="es-CL" sz="1400" b="0" i="0" u="none" strike="noStrike">
                          <a:solidFill>
                            <a:srgbClr val="000000"/>
                          </a:solidFill>
                          <a:effectLst/>
                          <a:latin typeface="Arial Narrow" panose="020B0606020202030204" pitchFamily="34" charset="0"/>
                        </a:rPr>
                        <a:t> </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rtl="0" fontAlgn="t"/>
                      <a:r>
                        <a:rPr lang="es-CL" sz="1400" b="0" i="0" u="none" strike="noStrike" dirty="0">
                          <a:solidFill>
                            <a:srgbClr val="000000"/>
                          </a:solidFill>
                          <a:effectLst/>
                          <a:latin typeface="Arial Narrow" panose="020B0606020202030204" pitchFamily="34" charset="0"/>
                        </a:rPr>
                        <a:t> </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10003"/>
                  </a:ext>
                </a:extLst>
              </a:tr>
              <a:tr h="1680249">
                <a:tc>
                  <a:txBody>
                    <a:bodyPr/>
                    <a:lstStyle/>
                    <a:p>
                      <a:pPr algn="l" rtl="0" fontAlgn="t"/>
                      <a:r>
                        <a:rPr lang="es-CL" sz="1400" b="0" i="0" u="none" strike="noStrike">
                          <a:solidFill>
                            <a:srgbClr val="000000"/>
                          </a:solidFill>
                          <a:effectLst/>
                          <a:latin typeface="Arial Narrow" panose="020B0606020202030204" pitchFamily="34" charset="0"/>
                        </a:rPr>
                        <a:t> </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s-CL" sz="1400" b="0" i="0" u="none" strike="noStrike">
                          <a:solidFill>
                            <a:srgbClr val="000000"/>
                          </a:solidFill>
                          <a:effectLst/>
                          <a:latin typeface="Arial Narrow" panose="020B0606020202030204" pitchFamily="34" charset="0"/>
                        </a:rPr>
                        <a:t> </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s-CL" sz="1400" b="0" i="0" u="none" strike="noStrike" dirty="0">
                          <a:solidFill>
                            <a:srgbClr val="000000"/>
                          </a:solidFill>
                          <a:effectLst/>
                          <a:latin typeface="Arial Narrow" panose="020B0606020202030204" pitchFamily="34" charset="0"/>
                        </a:rPr>
                        <a:t> </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10004"/>
                  </a:ext>
                </a:extLst>
              </a:tr>
            </a:tbl>
          </a:graphicData>
        </a:graphic>
      </p:graphicFrame>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877CDD23-8462-22AD-C25B-6B01B5EF1980}"/>
              </a:ext>
            </a:extLst>
          </p:cNvPr>
          <p:cNvSpPr txBox="1">
            <a:spLocks noChangeArrowheads="1"/>
          </p:cNvSpPr>
          <p:nvPr/>
        </p:nvSpPr>
        <p:spPr bwMode="auto">
          <a:xfrm>
            <a:off x="1260475" y="512763"/>
            <a:ext cx="662305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2400" b="1">
                <a:solidFill>
                  <a:srgbClr val="00B0F0"/>
                </a:solidFill>
                <a:latin typeface="Arial Narrow" panose="020B0604020202020204" pitchFamily="34" charset="0"/>
                <a:ea typeface="MS PGothic" panose="020B0600070205080204" pitchFamily="34" charset="-128"/>
              </a:rPr>
              <a:t> </a:t>
            </a:r>
            <a:r>
              <a:rPr lang="es-ES" altLang="es-ES_tradnl" b="1">
                <a:solidFill>
                  <a:srgbClr val="00B0F0"/>
                </a:solidFill>
                <a:latin typeface="Arial Narrow" panose="020B0604020202020204" pitchFamily="34" charset="0"/>
                <a:ea typeface="MS PGothic" panose="020B0600070205080204" pitchFamily="34" charset="-128"/>
              </a:rPr>
              <a:t>Reclamos de Clientes 2021</a:t>
            </a:r>
          </a:p>
        </p:txBody>
      </p:sp>
      <p:graphicFrame>
        <p:nvGraphicFramePr>
          <p:cNvPr id="4" name="Tabla 3">
            <a:extLst>
              <a:ext uri="{FF2B5EF4-FFF2-40B4-BE49-F238E27FC236}">
                <a16:creationId xmlns:a16="http://schemas.microsoft.com/office/drawing/2014/main" id="{ED9BCCCC-8331-2C54-65FC-CAB243EAE625}"/>
              </a:ext>
            </a:extLst>
          </p:cNvPr>
          <p:cNvGraphicFramePr>
            <a:graphicFrameLocks noGrp="1"/>
          </p:cNvGraphicFramePr>
          <p:nvPr/>
        </p:nvGraphicFramePr>
        <p:xfrm>
          <a:off x="14288" y="1557338"/>
          <a:ext cx="9144000" cy="5567361"/>
        </p:xfrm>
        <a:graphic>
          <a:graphicData uri="http://schemas.openxmlformats.org/drawingml/2006/table">
            <a:tbl>
              <a:tblPr/>
              <a:tblGrid>
                <a:gridCol w="672317">
                  <a:extLst>
                    <a:ext uri="{9D8B030D-6E8A-4147-A177-3AD203B41FA5}">
                      <a16:colId xmlns:a16="http://schemas.microsoft.com/office/drawing/2014/main" val="20000"/>
                    </a:ext>
                  </a:extLst>
                </a:gridCol>
                <a:gridCol w="925975">
                  <a:extLst>
                    <a:ext uri="{9D8B030D-6E8A-4147-A177-3AD203B41FA5}">
                      <a16:colId xmlns:a16="http://schemas.microsoft.com/office/drawing/2014/main" val="20001"/>
                    </a:ext>
                  </a:extLst>
                </a:gridCol>
                <a:gridCol w="1438216">
                  <a:extLst>
                    <a:ext uri="{9D8B030D-6E8A-4147-A177-3AD203B41FA5}">
                      <a16:colId xmlns:a16="http://schemas.microsoft.com/office/drawing/2014/main" val="20002"/>
                    </a:ext>
                  </a:extLst>
                </a:gridCol>
                <a:gridCol w="2369102">
                  <a:extLst>
                    <a:ext uri="{9D8B030D-6E8A-4147-A177-3AD203B41FA5}">
                      <a16:colId xmlns:a16="http://schemas.microsoft.com/office/drawing/2014/main" val="20003"/>
                    </a:ext>
                  </a:extLst>
                </a:gridCol>
                <a:gridCol w="2713908">
                  <a:extLst>
                    <a:ext uri="{9D8B030D-6E8A-4147-A177-3AD203B41FA5}">
                      <a16:colId xmlns:a16="http://schemas.microsoft.com/office/drawing/2014/main" val="20004"/>
                    </a:ext>
                  </a:extLst>
                </a:gridCol>
                <a:gridCol w="1024482">
                  <a:extLst>
                    <a:ext uri="{9D8B030D-6E8A-4147-A177-3AD203B41FA5}">
                      <a16:colId xmlns:a16="http://schemas.microsoft.com/office/drawing/2014/main" val="20005"/>
                    </a:ext>
                  </a:extLst>
                </a:gridCol>
              </a:tblGrid>
              <a:tr h="867013">
                <a:tc>
                  <a:txBody>
                    <a:bodyPr/>
                    <a:lstStyle/>
                    <a:p>
                      <a:pPr algn="ctr" rtl="0" fontAlgn="ctr"/>
                      <a:r>
                        <a:rPr lang="es-CL" sz="1400" b="1" i="0" u="none" strike="noStrike">
                          <a:solidFill>
                            <a:srgbClr val="FFFFFF"/>
                          </a:solidFill>
                          <a:effectLst/>
                          <a:latin typeface="Arial Narrow" panose="020B0606020202030204" pitchFamily="34" charset="0"/>
                        </a:rPr>
                        <a:t>Fecha</a:t>
                      </a:r>
                    </a:p>
                  </a:txBody>
                  <a:tcPr marL="6374" marR="6374" marT="63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Proyecto</a:t>
                      </a:r>
                    </a:p>
                  </a:txBody>
                  <a:tcPr marL="6374" marR="6374" marT="63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Reclamante</a:t>
                      </a:r>
                    </a:p>
                  </a:txBody>
                  <a:tcPr marL="6374" marR="6374" marT="63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Descripción (resumen)</a:t>
                      </a:r>
                    </a:p>
                  </a:txBody>
                  <a:tcPr marL="6374" marR="6374" marT="63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Respuesta Institucional (N° oficio, resumen contenido)</a:t>
                      </a:r>
                    </a:p>
                  </a:txBody>
                  <a:tcPr marL="6374" marR="6374" marT="63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Estado</a:t>
                      </a:r>
                    </a:p>
                  </a:txBody>
                  <a:tcPr marL="6374" marR="6374" marT="637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867013">
                <a:tc>
                  <a:txBody>
                    <a:bodyPr/>
                    <a:lstStyle/>
                    <a:p>
                      <a:pPr algn="l" rtl="0" fontAlgn="t"/>
                      <a:r>
                        <a:rPr lang="es-CL" sz="1400" b="0" i="0" u="none" strike="noStrike" dirty="0">
                          <a:solidFill>
                            <a:srgbClr val="000000"/>
                          </a:solidFill>
                          <a:effectLst/>
                          <a:latin typeface="Arial Narrow" panose="020B0606020202030204" pitchFamily="34" charset="0"/>
                        </a:rPr>
                        <a:t> 30-09-2021</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es-ES_tradnl" sz="1400" b="0" i="0" u="none" strike="noStrike" dirty="0">
                          <a:solidFill>
                            <a:srgbClr val="000000"/>
                          </a:solidFill>
                          <a:effectLst/>
                          <a:latin typeface="Arial Narrow" panose="020B0606020202030204" pitchFamily="34" charset="0"/>
                        </a:rPr>
                        <a:t>PRM </a:t>
                      </a:r>
                      <a:r>
                        <a:rPr lang="es-ES_tradnl" sz="1400" b="0" i="0" u="none" strike="noStrike" dirty="0" err="1">
                          <a:solidFill>
                            <a:srgbClr val="000000"/>
                          </a:solidFill>
                          <a:effectLst/>
                          <a:latin typeface="Arial Narrow" panose="020B0606020202030204" pitchFamily="34" charset="0"/>
                        </a:rPr>
                        <a:t>Alhue</a:t>
                      </a:r>
                      <a:r>
                        <a:rPr lang="es-ES_tradnl" sz="1400" b="0" i="0" u="none" strike="noStrike" dirty="0">
                          <a:solidFill>
                            <a:srgbClr val="000000"/>
                          </a:solidFill>
                          <a:effectLst/>
                          <a:latin typeface="Arial Narrow" panose="020B0606020202030204" pitchFamily="34" charset="0"/>
                        </a:rPr>
                        <a:t>   </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t"/>
                      <a:r>
                        <a:rPr lang="es-CL" sz="1400" b="0" i="0" u="none" strike="noStrike" dirty="0">
                          <a:solidFill>
                            <a:srgbClr val="000000"/>
                          </a:solidFill>
                          <a:effectLst/>
                          <a:latin typeface="Arial Narrow" panose="020B0606020202030204" pitchFamily="34" charset="0"/>
                        </a:rPr>
                        <a:t>Sr. Jorge Pereira</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rowSpan="4">
                  <a:txBody>
                    <a:bodyPr/>
                    <a:lstStyle/>
                    <a:p>
                      <a:pPr algn="l" fontAlgn="t"/>
                      <a:r>
                        <a:rPr lang="es-ES" sz="1400" b="0" i="0" u="none" strike="noStrike" dirty="0">
                          <a:solidFill>
                            <a:srgbClr val="000000"/>
                          </a:solidFill>
                          <a:effectLst/>
                          <a:latin typeface="Arial Narrow" panose="020B0606020202030204" pitchFamily="34" charset="0"/>
                        </a:rPr>
                        <a:t>El reclamo se encuentra asociado a los siguientes aspectos:</a:t>
                      </a:r>
                    </a:p>
                    <a:p>
                      <a:pPr algn="l" fontAlgn="t"/>
                      <a:r>
                        <a:rPr lang="es-ES" sz="1400" b="0" i="0" u="none" strike="noStrike" dirty="0">
                          <a:solidFill>
                            <a:srgbClr val="000000"/>
                          </a:solidFill>
                          <a:effectLst/>
                          <a:latin typeface="Arial Narrow" panose="020B0606020202030204" pitchFamily="34" charset="0"/>
                        </a:rPr>
                        <a:t>-Refiere que no se le ha dado respuesta a los correos electrónicos enviados al programa, (siendo los emitidos con fecha 21, 22 de agosto y 4 de septiembre de 2021).</a:t>
                      </a:r>
                    </a:p>
                    <a:p>
                      <a:pPr algn="l" fontAlgn="t"/>
                      <a:r>
                        <a:rPr lang="es-ES" sz="1400" b="0" i="0" u="none" strike="noStrike" dirty="0">
                          <a:solidFill>
                            <a:srgbClr val="000000"/>
                          </a:solidFill>
                          <a:effectLst/>
                          <a:latin typeface="Arial Narrow" panose="020B0606020202030204" pitchFamily="34" charset="0"/>
                        </a:rPr>
                        <a:t>-Plantea su disconformidad dado que no se han incorporado las sugerencias que él como padre ha expuesto a los profesionales, puntualmente respecto de la posibilidad de retirar a su hijo en la 24 Comisaría de Melipilla, (y dejar de realizar esta acción en el domicilio de los abuelos maternos del niño). A lo anterior, manifiesta que no ha tenido un espacio de entrevista o devolución del informe diagnóstico emitido por el programa con fecha 13 de septiembre de 2021.</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4">
                  <a:txBody>
                    <a:bodyPr/>
                    <a:lstStyle/>
                    <a:p>
                      <a:pPr marL="285750" indent="-285750" algn="l" fontAlgn="t">
                        <a:buFont typeface="Wingdings" panose="05000000000000000000" pitchFamily="2" charset="2"/>
                        <a:buChar char="q"/>
                      </a:pPr>
                      <a:r>
                        <a:rPr lang="es-ES" sz="1400" b="0" i="0" u="none" strike="noStrike" dirty="0">
                          <a:solidFill>
                            <a:srgbClr val="000000"/>
                          </a:solidFill>
                          <a:effectLst/>
                          <a:latin typeface="Arial Narrow" panose="020B0606020202030204" pitchFamily="34" charset="0"/>
                        </a:rPr>
                        <a:t>Entrevista de Directora con dupla psicosocial abordando el reclamo. 	</a:t>
                      </a:r>
                    </a:p>
                    <a:p>
                      <a:pPr marL="285750" indent="-285750" algn="l" fontAlgn="t">
                        <a:buFont typeface="Wingdings" panose="05000000000000000000" pitchFamily="2" charset="2"/>
                        <a:buChar char="q"/>
                      </a:pPr>
                      <a:r>
                        <a:rPr lang="es-ES" sz="1400" b="0" i="0" u="none" strike="noStrike" dirty="0">
                          <a:solidFill>
                            <a:srgbClr val="000000"/>
                          </a:solidFill>
                          <a:effectLst/>
                          <a:latin typeface="Arial Narrow" panose="020B0606020202030204" pitchFamily="34" charset="0"/>
                        </a:rPr>
                        <a:t>Entrevista de Devolución del Informe Diagnóstico al padre. </a:t>
                      </a:r>
                    </a:p>
                    <a:p>
                      <a:pPr marL="285750" indent="-285750" algn="l" fontAlgn="t">
                        <a:buFont typeface="Wingdings" panose="05000000000000000000" pitchFamily="2" charset="2"/>
                        <a:buChar char="q"/>
                      </a:pPr>
                      <a:endParaRPr lang="es-ES" sz="1400" b="0" i="0" u="none" strike="noStrike" dirty="0">
                        <a:solidFill>
                          <a:srgbClr val="000000"/>
                        </a:solidFill>
                        <a:effectLst/>
                        <a:latin typeface="Arial Narrow" panose="020B0606020202030204" pitchFamily="34" charset="0"/>
                      </a:endParaRPr>
                    </a:p>
                    <a:p>
                      <a:pPr marL="285750" indent="-285750" algn="l" fontAlgn="t">
                        <a:buFont typeface="Wingdings" panose="05000000000000000000" pitchFamily="2" charset="2"/>
                        <a:buChar char="q"/>
                      </a:pPr>
                      <a:r>
                        <a:rPr lang="es-ES" sz="1400" b="0" i="0" u="none" strike="noStrike" dirty="0">
                          <a:solidFill>
                            <a:srgbClr val="000000"/>
                          </a:solidFill>
                          <a:effectLst/>
                          <a:latin typeface="Arial Narrow" panose="020B0606020202030204" pitchFamily="34" charset="0"/>
                        </a:rPr>
                        <a:t>Completar carpeta impresa del niño León Mora </a:t>
                      </a:r>
                    </a:p>
                    <a:p>
                      <a:pPr marL="285750" indent="-285750" algn="l" fontAlgn="t">
                        <a:buFont typeface="Wingdings" panose="05000000000000000000" pitchFamily="2" charset="2"/>
                        <a:buChar char="q"/>
                      </a:pPr>
                      <a:r>
                        <a:rPr lang="es-ES" sz="1400" b="0" i="0" u="none" strike="noStrike" dirty="0">
                          <a:solidFill>
                            <a:srgbClr val="000000"/>
                          </a:solidFill>
                          <a:effectLst/>
                          <a:latin typeface="Arial Narrow" panose="020B0606020202030204" pitchFamily="34" charset="0"/>
                        </a:rPr>
                        <a:t>Revisar carpeta digital del niño León Mora </a:t>
                      </a:r>
                    </a:p>
                    <a:p>
                      <a:pPr marL="285750" indent="-285750" algn="l" fontAlgn="t">
                        <a:buFont typeface="Wingdings" panose="05000000000000000000" pitchFamily="2" charset="2"/>
                        <a:buChar char="q"/>
                      </a:pPr>
                      <a:r>
                        <a:rPr lang="es-ES" sz="1400" b="0" i="0" u="none" strike="noStrike" dirty="0">
                          <a:solidFill>
                            <a:srgbClr val="000000"/>
                          </a:solidFill>
                          <a:effectLst/>
                          <a:latin typeface="Arial Narrow" panose="020B0606020202030204" pitchFamily="34" charset="0"/>
                        </a:rPr>
                        <a:t>Revisar con el padre de León el plan de intervención actual.		</a:t>
                      </a:r>
                    </a:p>
                    <a:p>
                      <a:pPr marL="285750" indent="-285750" algn="l" fontAlgn="t">
                        <a:buFont typeface="Wingdings" panose="05000000000000000000" pitchFamily="2" charset="2"/>
                        <a:buChar char="q"/>
                      </a:pPr>
                      <a:endParaRPr lang="es-ES" sz="1400" b="0" i="0" u="none" strike="noStrike" dirty="0">
                        <a:solidFill>
                          <a:srgbClr val="000000"/>
                        </a:solidFill>
                        <a:effectLst/>
                        <a:latin typeface="Arial Narrow" panose="020B0606020202030204" pitchFamily="34" charset="0"/>
                      </a:endParaRP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4">
                  <a:txBody>
                    <a:bodyPr/>
                    <a:lstStyle/>
                    <a:p>
                      <a:pPr algn="l" rtl="0" fontAlgn="t"/>
                      <a:r>
                        <a:rPr lang="es-CL" sz="1400" b="1" i="0" u="none" strike="noStrike" dirty="0">
                          <a:solidFill>
                            <a:srgbClr val="000000"/>
                          </a:solidFill>
                          <a:effectLst/>
                          <a:latin typeface="Arial Narrow" panose="020B0606020202030204" pitchFamily="34" charset="0"/>
                        </a:rPr>
                        <a:t>ABIERTO</a:t>
                      </a:r>
                      <a:endParaRPr lang="es-CL" sz="1400" b="0" i="0" u="none" strike="noStrike" dirty="0">
                        <a:solidFill>
                          <a:srgbClr val="000000"/>
                        </a:solidFill>
                        <a:effectLst/>
                        <a:latin typeface="Arial Narrow" panose="020B0606020202030204" pitchFamily="34" charset="0"/>
                      </a:endParaRP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67013">
                <a:tc>
                  <a:txBody>
                    <a:bodyPr/>
                    <a:lstStyle/>
                    <a:p>
                      <a:pPr algn="l" rtl="0" fontAlgn="t"/>
                      <a:r>
                        <a:rPr lang="es-CL" sz="1400" b="0" i="0" u="none" strike="noStrike">
                          <a:solidFill>
                            <a:srgbClr val="000000"/>
                          </a:solidFill>
                          <a:effectLst/>
                          <a:latin typeface="Arial Narrow" panose="020B0606020202030204" pitchFamily="34" charset="0"/>
                        </a:rPr>
                        <a:t> </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t"/>
                      <a:r>
                        <a:rPr lang="es-CL" sz="1400" b="0" i="0" u="none" strike="noStrike">
                          <a:solidFill>
                            <a:srgbClr val="000000"/>
                          </a:solidFill>
                          <a:effectLst/>
                          <a:latin typeface="Arial Narrow" panose="020B0606020202030204" pitchFamily="34" charset="0"/>
                        </a:rPr>
                        <a:t> </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rtl="0" fontAlgn="t"/>
                      <a:r>
                        <a:rPr lang="es-CL" sz="1400" b="0" i="0" u="none" strike="noStrike" dirty="0">
                          <a:solidFill>
                            <a:srgbClr val="000000"/>
                          </a:solidFill>
                          <a:effectLst/>
                          <a:latin typeface="Arial Narrow" panose="020B0606020202030204" pitchFamily="34" charset="0"/>
                        </a:rPr>
                        <a:t> </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10002"/>
                  </a:ext>
                </a:extLst>
              </a:tr>
              <a:tr h="867013">
                <a:tc>
                  <a:txBody>
                    <a:bodyPr/>
                    <a:lstStyle/>
                    <a:p>
                      <a:pPr algn="l" rtl="0" fontAlgn="t"/>
                      <a:r>
                        <a:rPr lang="es-CL" sz="1400" b="0" i="0" u="none" strike="noStrike">
                          <a:solidFill>
                            <a:srgbClr val="000000"/>
                          </a:solidFill>
                          <a:effectLst/>
                          <a:latin typeface="Arial Narrow" panose="020B0606020202030204" pitchFamily="34" charset="0"/>
                        </a:rPr>
                        <a:t> </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t"/>
                      <a:r>
                        <a:rPr lang="es-CL" sz="1400" b="0" i="0" u="none" strike="noStrike">
                          <a:solidFill>
                            <a:srgbClr val="000000"/>
                          </a:solidFill>
                          <a:effectLst/>
                          <a:latin typeface="Arial Narrow" panose="020B0606020202030204" pitchFamily="34" charset="0"/>
                        </a:rPr>
                        <a:t> </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rtl="0" fontAlgn="t"/>
                      <a:r>
                        <a:rPr lang="es-CL" sz="1400" b="0" i="0" u="none" strike="noStrike" dirty="0">
                          <a:solidFill>
                            <a:srgbClr val="000000"/>
                          </a:solidFill>
                          <a:effectLst/>
                          <a:latin typeface="Arial Narrow" panose="020B0606020202030204" pitchFamily="34" charset="0"/>
                        </a:rPr>
                        <a:t> </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10003"/>
                  </a:ext>
                </a:extLst>
              </a:tr>
              <a:tr h="2099309">
                <a:tc>
                  <a:txBody>
                    <a:bodyPr/>
                    <a:lstStyle/>
                    <a:p>
                      <a:pPr algn="l" rtl="0" fontAlgn="t"/>
                      <a:r>
                        <a:rPr lang="es-CL" sz="1400" b="0" i="0" u="none" strike="noStrike">
                          <a:solidFill>
                            <a:srgbClr val="000000"/>
                          </a:solidFill>
                          <a:effectLst/>
                          <a:latin typeface="Arial Narrow" panose="020B0606020202030204" pitchFamily="34" charset="0"/>
                        </a:rPr>
                        <a:t> </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s-CL" sz="1400" b="0" i="0" u="none" strike="noStrike">
                          <a:solidFill>
                            <a:srgbClr val="000000"/>
                          </a:solidFill>
                          <a:effectLst/>
                          <a:latin typeface="Arial Narrow" panose="020B0606020202030204" pitchFamily="34" charset="0"/>
                        </a:rPr>
                        <a:t> </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rtl="0" fontAlgn="t"/>
                      <a:r>
                        <a:rPr lang="es-CL" sz="1400" b="0" i="0" u="none" strike="noStrike" dirty="0">
                          <a:solidFill>
                            <a:srgbClr val="000000"/>
                          </a:solidFill>
                          <a:effectLst/>
                          <a:latin typeface="Arial Narrow" panose="020B0606020202030204" pitchFamily="34" charset="0"/>
                        </a:rPr>
                        <a:t> </a:t>
                      </a:r>
                    </a:p>
                  </a:txBody>
                  <a:tcPr marL="6374" marR="6374"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10004"/>
                  </a:ext>
                </a:extLst>
              </a:tr>
            </a:tbl>
          </a:graphicData>
        </a:graphic>
      </p:graphicFrame>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ítulo 1">
            <a:extLst>
              <a:ext uri="{FF2B5EF4-FFF2-40B4-BE49-F238E27FC236}">
                <a16:creationId xmlns:a16="http://schemas.microsoft.com/office/drawing/2014/main" id="{B0F7692D-83CC-9E15-7130-94B7F4DCB904}"/>
              </a:ext>
            </a:extLst>
          </p:cNvPr>
          <p:cNvSpPr>
            <a:spLocks noGrp="1"/>
          </p:cNvSpPr>
          <p:nvPr>
            <p:ph type="ctrTitle"/>
          </p:nvPr>
        </p:nvSpPr>
        <p:spPr>
          <a:xfrm>
            <a:off x="712788" y="1927225"/>
            <a:ext cx="7772400" cy="2387600"/>
          </a:xfrm>
        </p:spPr>
        <p:txBody>
          <a:bodyPr/>
          <a:lstStyle/>
          <a:p>
            <a:pPr eaLnBrk="1" hangingPunct="1"/>
            <a:r>
              <a:rPr lang="en-US" altLang="es-CL" dirty="0" err="1"/>
              <a:t>Servicio</a:t>
            </a:r>
            <a:r>
              <a:rPr lang="en-US" altLang="es-CL" dirty="0"/>
              <a:t> No </a:t>
            </a:r>
            <a:r>
              <a:rPr lang="en-US" altLang="es-CL" dirty="0" err="1"/>
              <a:t>Conforme</a:t>
            </a:r>
            <a:endParaRPr lang="en-US" altLang="es-CL" dirty="0"/>
          </a:p>
        </p:txBody>
      </p:sp>
    </p:spTree>
    <p:extLst>
      <p:ext uri="{BB962C8B-B14F-4D97-AF65-F5344CB8AC3E}">
        <p14:creationId xmlns:p14="http://schemas.microsoft.com/office/powerpoint/2010/main" val="93577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Marcador de contenido 2">
            <a:extLst>
              <a:ext uri="{FF2B5EF4-FFF2-40B4-BE49-F238E27FC236}">
                <a16:creationId xmlns:a16="http://schemas.microsoft.com/office/drawing/2014/main" id="{DEA0FC47-F7EF-198F-357B-0B35D682D32C}"/>
              </a:ext>
            </a:extLst>
          </p:cNvPr>
          <p:cNvSpPr>
            <a:spLocks noGrp="1"/>
          </p:cNvSpPr>
          <p:nvPr>
            <p:ph idx="1"/>
          </p:nvPr>
        </p:nvSpPr>
        <p:spPr/>
        <p:txBody>
          <a:bodyPr/>
          <a:lstStyle/>
          <a:p>
            <a:pPr>
              <a:lnSpc>
                <a:spcPct val="150000"/>
              </a:lnSpc>
            </a:pPr>
            <a:r>
              <a:rPr lang="es-CL" altLang="es-CL" sz="2400">
                <a:latin typeface="Arial Narrow" panose="020B0604020202020204" pitchFamily="34" charset="0"/>
              </a:rPr>
              <a:t>En 2020 se realizaron 20 Auditorías a programas, el 2021 van 68 Auditorías, se están retomando auditorías presenciales.</a:t>
            </a:r>
          </a:p>
          <a:p>
            <a:pPr>
              <a:lnSpc>
                <a:spcPct val="150000"/>
              </a:lnSpc>
            </a:pPr>
            <a:endParaRPr lang="es-CL" altLang="es-CL" sz="2400">
              <a:latin typeface="Arial Narrow" panose="020B0604020202020204" pitchFamily="34" charset="0"/>
            </a:endParaRPr>
          </a:p>
        </p:txBody>
      </p:sp>
      <p:sp>
        <p:nvSpPr>
          <p:cNvPr id="36867" name="Rectangle 2">
            <a:extLst>
              <a:ext uri="{FF2B5EF4-FFF2-40B4-BE49-F238E27FC236}">
                <a16:creationId xmlns:a16="http://schemas.microsoft.com/office/drawing/2014/main" id="{5A8FEC99-F570-1943-4BF8-A3112F34E49C}"/>
              </a:ext>
            </a:extLst>
          </p:cNvPr>
          <p:cNvSpPr txBox="1">
            <a:spLocks noChangeArrowheads="1"/>
          </p:cNvSpPr>
          <p:nvPr/>
        </p:nvSpPr>
        <p:spPr bwMode="auto">
          <a:xfrm>
            <a:off x="1260475" y="415925"/>
            <a:ext cx="662305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2400" b="1">
                <a:solidFill>
                  <a:srgbClr val="00B0F0"/>
                </a:solidFill>
                <a:latin typeface="Arial Narrow" panose="020B0604020202020204" pitchFamily="34" charset="0"/>
                <a:ea typeface="MS PGothic" panose="020B0600070205080204" pitchFamily="34" charset="-128"/>
              </a:rPr>
              <a:t> </a:t>
            </a:r>
            <a:r>
              <a:rPr lang="es-ES" altLang="es-ES_tradnl" b="1">
                <a:solidFill>
                  <a:srgbClr val="00B0F0"/>
                </a:solidFill>
                <a:latin typeface="Arial Narrow" panose="020B0604020202020204" pitchFamily="34" charset="0"/>
                <a:ea typeface="MS PGothic" panose="020B0600070205080204" pitchFamily="34" charset="-128"/>
              </a:rPr>
              <a:t>Resultados Auditoría DAF</a:t>
            </a:r>
          </a:p>
        </p:txBody>
      </p:sp>
      <p:graphicFrame>
        <p:nvGraphicFramePr>
          <p:cNvPr id="5" name="Tabla 4">
            <a:extLst>
              <a:ext uri="{FF2B5EF4-FFF2-40B4-BE49-F238E27FC236}">
                <a16:creationId xmlns:a16="http://schemas.microsoft.com/office/drawing/2014/main" id="{31F12C60-4B4D-8FD6-2178-3A2797384B75}"/>
              </a:ext>
            </a:extLst>
          </p:cNvPr>
          <p:cNvGraphicFramePr>
            <a:graphicFrameLocks noGrp="1"/>
          </p:cNvGraphicFramePr>
          <p:nvPr/>
        </p:nvGraphicFramePr>
        <p:xfrm>
          <a:off x="1703388" y="4002088"/>
          <a:ext cx="5216525" cy="1293812"/>
        </p:xfrm>
        <a:graphic>
          <a:graphicData uri="http://schemas.openxmlformats.org/drawingml/2006/table">
            <a:tbl>
              <a:tblPr/>
              <a:tblGrid>
                <a:gridCol w="1043305">
                  <a:extLst>
                    <a:ext uri="{9D8B030D-6E8A-4147-A177-3AD203B41FA5}">
                      <a16:colId xmlns:a16="http://schemas.microsoft.com/office/drawing/2014/main" val="20000"/>
                    </a:ext>
                  </a:extLst>
                </a:gridCol>
                <a:gridCol w="1043305">
                  <a:extLst>
                    <a:ext uri="{9D8B030D-6E8A-4147-A177-3AD203B41FA5}">
                      <a16:colId xmlns:a16="http://schemas.microsoft.com/office/drawing/2014/main" val="20001"/>
                    </a:ext>
                  </a:extLst>
                </a:gridCol>
                <a:gridCol w="1043305">
                  <a:extLst>
                    <a:ext uri="{9D8B030D-6E8A-4147-A177-3AD203B41FA5}">
                      <a16:colId xmlns:a16="http://schemas.microsoft.com/office/drawing/2014/main" val="20002"/>
                    </a:ext>
                  </a:extLst>
                </a:gridCol>
                <a:gridCol w="1043305">
                  <a:extLst>
                    <a:ext uri="{9D8B030D-6E8A-4147-A177-3AD203B41FA5}">
                      <a16:colId xmlns:a16="http://schemas.microsoft.com/office/drawing/2014/main" val="20003"/>
                    </a:ext>
                  </a:extLst>
                </a:gridCol>
                <a:gridCol w="1043305">
                  <a:extLst>
                    <a:ext uri="{9D8B030D-6E8A-4147-A177-3AD203B41FA5}">
                      <a16:colId xmlns:a16="http://schemas.microsoft.com/office/drawing/2014/main" val="20004"/>
                    </a:ext>
                  </a:extLst>
                </a:gridCol>
              </a:tblGrid>
              <a:tr h="323453">
                <a:tc>
                  <a:txBody>
                    <a:bodyPr/>
                    <a:lstStyle/>
                    <a:p>
                      <a:pPr algn="l" fontAlgn="b"/>
                      <a:r>
                        <a:rPr lang="es-CL" sz="1600" b="0" i="0" u="none" strike="noStrike">
                          <a:solidFill>
                            <a:srgbClr val="000000"/>
                          </a:solidFill>
                          <a:effectLst/>
                          <a:latin typeface="Arial Narrow" panose="020B0606020202030204" pitchFamily="34" charset="0"/>
                        </a:rPr>
                        <a:t>Auditoría DAF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1" i="0" u="none" strike="noStrike">
                          <a:solidFill>
                            <a:srgbClr val="FFFFFF"/>
                          </a:solidFill>
                          <a:effectLst/>
                          <a:latin typeface="Arial Narrow" panose="020B0606020202030204" pitchFamily="34" charset="0"/>
                        </a:rPr>
                        <a:t>Auditorías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L" sz="1600" b="1" i="0" u="none" strike="noStrike">
                          <a:solidFill>
                            <a:srgbClr val="FFFFFF"/>
                          </a:solidFill>
                          <a:effectLst/>
                          <a:latin typeface="Arial Narrow" panose="020B0606020202030204" pitchFamily="34" charset="0"/>
                        </a:rPr>
                        <a:t>DC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L" sz="1600" b="1" i="0" u="none" strike="noStrike">
                          <a:solidFill>
                            <a:srgbClr val="FFFFFF"/>
                          </a:solidFill>
                          <a:effectLst/>
                          <a:latin typeface="Arial Narrow" panose="020B0606020202030204" pitchFamily="34" charset="0"/>
                        </a:rPr>
                        <a:t>NC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L" sz="1600" b="1" i="0" u="none" strike="noStrike">
                          <a:solidFill>
                            <a:srgbClr val="FFFFFF"/>
                          </a:solidFill>
                          <a:effectLst/>
                          <a:latin typeface="Arial Narrow" panose="020B0606020202030204" pitchFamily="34" charset="0"/>
                        </a:rPr>
                        <a:t>OM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23453">
                <a:tc>
                  <a:txBody>
                    <a:bodyPr/>
                    <a:lstStyle/>
                    <a:p>
                      <a:pPr algn="ctr" fontAlgn="b"/>
                      <a:r>
                        <a:rPr lang="es-CL" sz="1600" b="1" i="0" u="none" strike="noStrike">
                          <a:solidFill>
                            <a:srgbClr val="FFFFFF"/>
                          </a:solidFill>
                          <a:effectLst/>
                          <a:latin typeface="Arial Narrow" panose="020B0606020202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L" sz="1600" b="0" i="0" u="none" strike="noStrike">
                          <a:solidFill>
                            <a:srgbClr val="000000"/>
                          </a:solidFill>
                          <a:effectLst/>
                          <a:latin typeface="Arial Narrow" panose="020B0606020202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a:solidFill>
                            <a:srgbClr val="000000"/>
                          </a:solidFill>
                          <a:effectLst/>
                          <a:latin typeface="Arial Narrow" panose="020B0606020202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a:solidFill>
                            <a:srgbClr val="000000"/>
                          </a:solidFill>
                          <a:effectLst/>
                          <a:latin typeface="Arial Narrow" panose="020B0606020202030204" pitchFamily="34" charset="0"/>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a:solidFill>
                            <a:srgbClr val="000000"/>
                          </a:solidFill>
                          <a:effectLst/>
                          <a:latin typeface="Arial Narrow" panose="020B0606020202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3453">
                <a:tc>
                  <a:txBody>
                    <a:bodyPr/>
                    <a:lstStyle/>
                    <a:p>
                      <a:pPr algn="ctr" fontAlgn="b"/>
                      <a:r>
                        <a:rPr lang="es-CL" sz="1600" b="1" i="0" u="none" strike="noStrike">
                          <a:solidFill>
                            <a:srgbClr val="FFFFFF"/>
                          </a:solidFill>
                          <a:effectLst/>
                          <a:latin typeface="Arial Narrow" panose="020B0606020202030204" pitchFamily="34" charset="0"/>
                        </a:rPr>
                        <a:t>2021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L" sz="1600" b="0" i="0" u="none" strike="noStrike">
                          <a:solidFill>
                            <a:srgbClr val="000000"/>
                          </a:solidFill>
                          <a:effectLst/>
                          <a:latin typeface="Arial Narrow" panose="020B0606020202030204" pitchFamily="34" charset="0"/>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a:solidFill>
                            <a:srgbClr val="000000"/>
                          </a:solidFill>
                          <a:effectLst/>
                          <a:latin typeface="Arial Narrow" panose="020B0606020202030204" pitchFamily="34" charset="0"/>
                        </a:rPr>
                        <a:t>117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a:solidFill>
                            <a:srgbClr val="000000"/>
                          </a:solidFill>
                          <a:effectLst/>
                          <a:latin typeface="Arial Narrow" panose="020B0606020202030204" pitchFamily="34" charset="0"/>
                        </a:rPr>
                        <a:t>243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a:solidFill>
                            <a:srgbClr val="000000"/>
                          </a:solidFill>
                          <a:effectLst/>
                          <a:latin typeface="Arial Narrow" panose="020B0606020202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3453">
                <a:tc>
                  <a:txBody>
                    <a:bodyPr/>
                    <a:lstStyle/>
                    <a:p>
                      <a:pPr algn="ctr" fontAlgn="b"/>
                      <a:r>
                        <a:rPr lang="es-CL" sz="1600" b="1" i="0" u="none" strike="noStrike">
                          <a:solidFill>
                            <a:srgbClr val="FFFFFF"/>
                          </a:solidFill>
                          <a:effectLst/>
                          <a:latin typeface="Arial Narrow" panose="020B0606020202030204" pitchFamily="34" charset="0"/>
                        </a:rPr>
                        <a:t>%Delta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L" sz="1600" b="0" i="0" u="none" strike="noStrike">
                          <a:solidFill>
                            <a:srgbClr val="000000"/>
                          </a:solidFill>
                          <a:effectLst/>
                          <a:latin typeface="Arial Narrow" panose="020B0606020202030204" pitchFamily="34" charset="0"/>
                        </a:rPr>
                        <a:t>240%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a:solidFill>
                            <a:srgbClr val="000000"/>
                          </a:solidFill>
                          <a:effectLst/>
                          <a:latin typeface="Arial Narrow" panose="020B0606020202030204" pitchFamily="34" charset="0"/>
                        </a:rPr>
                        <a:t>244%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a:solidFill>
                            <a:srgbClr val="000000"/>
                          </a:solidFill>
                          <a:effectLst/>
                          <a:latin typeface="Arial Narrow" panose="020B0606020202030204" pitchFamily="34" charset="0"/>
                        </a:rPr>
                        <a:t>298%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dirty="0">
                          <a:solidFill>
                            <a:srgbClr val="000000"/>
                          </a:solidFill>
                          <a:effectLst/>
                          <a:latin typeface="Arial Narrow" panose="020B0606020202030204" pitchFamily="34" charset="0"/>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2" name="Imagen 1"/>
          <p:cNvPicPr>
            <a:picLocks noChangeAspect="1"/>
          </p:cNvPicPr>
          <p:nvPr/>
        </p:nvPicPr>
        <p:blipFill>
          <a:blip r:embed="rId2"/>
          <a:stretch>
            <a:fillRect/>
          </a:stretch>
        </p:blipFill>
        <p:spPr>
          <a:xfrm>
            <a:off x="8077139" y="104582"/>
            <a:ext cx="876422" cy="92405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ítulo 1">
            <a:extLst>
              <a:ext uri="{FF2B5EF4-FFF2-40B4-BE49-F238E27FC236}">
                <a16:creationId xmlns:a16="http://schemas.microsoft.com/office/drawing/2014/main" id="{B0F7692D-83CC-9E15-7130-94B7F4DCB904}"/>
              </a:ext>
            </a:extLst>
          </p:cNvPr>
          <p:cNvSpPr>
            <a:spLocks noGrp="1"/>
          </p:cNvSpPr>
          <p:nvPr>
            <p:ph type="ctrTitle"/>
          </p:nvPr>
        </p:nvSpPr>
        <p:spPr>
          <a:xfrm>
            <a:off x="712788" y="1927225"/>
            <a:ext cx="7772400" cy="2387600"/>
          </a:xfrm>
        </p:spPr>
        <p:txBody>
          <a:bodyPr/>
          <a:lstStyle/>
          <a:p>
            <a:pPr eaLnBrk="1" hangingPunct="1"/>
            <a:r>
              <a:rPr lang="en-US" altLang="es-CL" dirty="0"/>
              <a:t>No </a:t>
            </a:r>
            <a:r>
              <a:rPr lang="en-US" altLang="es-CL" dirty="0" err="1"/>
              <a:t>conformidades</a:t>
            </a:r>
            <a:r>
              <a:rPr lang="en-US" altLang="es-CL" dirty="0"/>
              <a:t> y </a:t>
            </a:r>
            <a:r>
              <a:rPr lang="en-US" altLang="es-CL" dirty="0" err="1"/>
              <a:t>Acciones</a:t>
            </a:r>
            <a:r>
              <a:rPr lang="en-US" altLang="es-CL" dirty="0"/>
              <a:t> </a:t>
            </a:r>
            <a:r>
              <a:rPr lang="en-US" altLang="es-CL" dirty="0" err="1"/>
              <a:t>correctivas</a:t>
            </a:r>
            <a:endParaRPr lang="en-US" altLang="es-CL" dirty="0"/>
          </a:p>
        </p:txBody>
      </p:sp>
    </p:spTree>
    <p:extLst>
      <p:ext uri="{BB962C8B-B14F-4D97-AF65-F5344CB8AC3E}">
        <p14:creationId xmlns:p14="http://schemas.microsoft.com/office/powerpoint/2010/main" val="644075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Marcador de contenido 2">
            <a:extLst>
              <a:ext uri="{FF2B5EF4-FFF2-40B4-BE49-F238E27FC236}">
                <a16:creationId xmlns:a16="http://schemas.microsoft.com/office/drawing/2014/main" id="{DEA0FC47-F7EF-198F-357B-0B35D682D32C}"/>
              </a:ext>
            </a:extLst>
          </p:cNvPr>
          <p:cNvSpPr>
            <a:spLocks noGrp="1"/>
          </p:cNvSpPr>
          <p:nvPr>
            <p:ph idx="1"/>
          </p:nvPr>
        </p:nvSpPr>
        <p:spPr>
          <a:xfrm>
            <a:off x="628648" y="1428933"/>
            <a:ext cx="7886700" cy="864412"/>
          </a:xfrm>
        </p:spPr>
        <p:txBody>
          <a:bodyPr/>
          <a:lstStyle/>
          <a:p>
            <a:pPr>
              <a:lnSpc>
                <a:spcPct val="150000"/>
              </a:lnSpc>
            </a:pPr>
            <a:r>
              <a:rPr lang="es-ES" altLang="es-CL" sz="1400" dirty="0" smtClean="0">
                <a:latin typeface="Arial" panose="020B0604020202020204" pitchFamily="34" charset="0"/>
                <a:cs typeface="Arial" panose="020B0604020202020204" pitchFamily="34" charset="0"/>
              </a:rPr>
              <a:t>En la siguiente tabla se detallan las NC de auditorias DAF detectadas según su fuente generadora y el estado en el que se encuentran.</a:t>
            </a:r>
            <a:endParaRPr lang="es-CL" altLang="es-CL" sz="1400" dirty="0">
              <a:latin typeface="Arial" panose="020B0604020202020204" pitchFamily="34" charset="0"/>
              <a:cs typeface="Arial" panose="020B0604020202020204" pitchFamily="34" charset="0"/>
            </a:endParaRPr>
          </a:p>
        </p:txBody>
      </p:sp>
      <p:sp>
        <p:nvSpPr>
          <p:cNvPr id="36867" name="Rectangle 2">
            <a:extLst>
              <a:ext uri="{FF2B5EF4-FFF2-40B4-BE49-F238E27FC236}">
                <a16:creationId xmlns:a16="http://schemas.microsoft.com/office/drawing/2014/main" id="{5A8FEC99-F570-1943-4BF8-A3112F34E49C}"/>
              </a:ext>
            </a:extLst>
          </p:cNvPr>
          <p:cNvSpPr txBox="1">
            <a:spLocks noChangeArrowheads="1"/>
          </p:cNvSpPr>
          <p:nvPr/>
        </p:nvSpPr>
        <p:spPr bwMode="auto">
          <a:xfrm>
            <a:off x="1260475" y="415925"/>
            <a:ext cx="662305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2400" b="1" dirty="0">
                <a:solidFill>
                  <a:srgbClr val="00B0F0"/>
                </a:solidFill>
                <a:latin typeface="Arial Narrow" panose="020B0604020202020204" pitchFamily="34" charset="0"/>
                <a:ea typeface="MS PGothic" panose="020B0600070205080204" pitchFamily="34" charset="-128"/>
              </a:rPr>
              <a:t> </a:t>
            </a:r>
            <a:r>
              <a:rPr lang="es-ES" altLang="es-ES_tradnl" b="1" dirty="0">
                <a:solidFill>
                  <a:srgbClr val="00B0F0"/>
                </a:solidFill>
                <a:latin typeface="Arial Narrow" panose="020B0604020202020204" pitchFamily="34" charset="0"/>
                <a:ea typeface="MS PGothic" panose="020B0600070205080204" pitchFamily="34" charset="-128"/>
              </a:rPr>
              <a:t>No conformidades y acciones correctivas</a:t>
            </a:r>
          </a:p>
        </p:txBody>
      </p:sp>
      <p:graphicFrame>
        <p:nvGraphicFramePr>
          <p:cNvPr id="11" name="Tabla 10"/>
          <p:cNvGraphicFramePr>
            <a:graphicFrameLocks noGrp="1"/>
          </p:cNvGraphicFramePr>
          <p:nvPr>
            <p:extLst>
              <p:ext uri="{D42A27DB-BD31-4B8C-83A1-F6EECF244321}">
                <p14:modId xmlns:p14="http://schemas.microsoft.com/office/powerpoint/2010/main" val="75127856"/>
              </p:ext>
            </p:extLst>
          </p:nvPr>
        </p:nvGraphicFramePr>
        <p:xfrm>
          <a:off x="-3" y="2566579"/>
          <a:ext cx="9144003" cy="2872380"/>
        </p:xfrm>
        <a:graphic>
          <a:graphicData uri="http://schemas.openxmlformats.org/drawingml/2006/table">
            <a:tbl>
              <a:tblPr firstRow="1" bandRow="1">
                <a:tableStyleId>{5C22544A-7EE6-4342-B048-85BDC9FD1C3A}</a:tableStyleId>
              </a:tblPr>
              <a:tblGrid>
                <a:gridCol w="1095156">
                  <a:extLst>
                    <a:ext uri="{9D8B030D-6E8A-4147-A177-3AD203B41FA5}">
                      <a16:colId xmlns:a16="http://schemas.microsoft.com/office/drawing/2014/main" val="3453120894"/>
                    </a:ext>
                  </a:extLst>
                </a:gridCol>
                <a:gridCol w="659219">
                  <a:extLst>
                    <a:ext uri="{9D8B030D-6E8A-4147-A177-3AD203B41FA5}">
                      <a16:colId xmlns:a16="http://schemas.microsoft.com/office/drawing/2014/main" val="3152512452"/>
                    </a:ext>
                  </a:extLst>
                </a:gridCol>
                <a:gridCol w="701749">
                  <a:extLst>
                    <a:ext uri="{9D8B030D-6E8A-4147-A177-3AD203B41FA5}">
                      <a16:colId xmlns:a16="http://schemas.microsoft.com/office/drawing/2014/main" val="426537882"/>
                    </a:ext>
                  </a:extLst>
                </a:gridCol>
                <a:gridCol w="561396">
                  <a:extLst>
                    <a:ext uri="{9D8B030D-6E8A-4147-A177-3AD203B41FA5}">
                      <a16:colId xmlns:a16="http://schemas.microsoft.com/office/drawing/2014/main" val="2742870299"/>
                    </a:ext>
                  </a:extLst>
                </a:gridCol>
                <a:gridCol w="697231">
                  <a:extLst>
                    <a:ext uri="{9D8B030D-6E8A-4147-A177-3AD203B41FA5}">
                      <a16:colId xmlns:a16="http://schemas.microsoft.com/office/drawing/2014/main" val="3231771490"/>
                    </a:ext>
                  </a:extLst>
                </a:gridCol>
                <a:gridCol w="765811">
                  <a:extLst>
                    <a:ext uri="{9D8B030D-6E8A-4147-A177-3AD203B41FA5}">
                      <a16:colId xmlns:a16="http://schemas.microsoft.com/office/drawing/2014/main" val="1724849679"/>
                    </a:ext>
                  </a:extLst>
                </a:gridCol>
                <a:gridCol w="777239">
                  <a:extLst>
                    <a:ext uri="{9D8B030D-6E8A-4147-A177-3AD203B41FA5}">
                      <a16:colId xmlns:a16="http://schemas.microsoft.com/office/drawing/2014/main" val="3978657994"/>
                    </a:ext>
                  </a:extLst>
                </a:gridCol>
                <a:gridCol w="731521">
                  <a:extLst>
                    <a:ext uri="{9D8B030D-6E8A-4147-A177-3AD203B41FA5}">
                      <a16:colId xmlns:a16="http://schemas.microsoft.com/office/drawing/2014/main" val="489376157"/>
                    </a:ext>
                  </a:extLst>
                </a:gridCol>
                <a:gridCol w="709193">
                  <a:extLst>
                    <a:ext uri="{9D8B030D-6E8A-4147-A177-3AD203B41FA5}">
                      <a16:colId xmlns:a16="http://schemas.microsoft.com/office/drawing/2014/main" val="223986155"/>
                    </a:ext>
                  </a:extLst>
                </a:gridCol>
                <a:gridCol w="701749">
                  <a:extLst>
                    <a:ext uri="{9D8B030D-6E8A-4147-A177-3AD203B41FA5}">
                      <a16:colId xmlns:a16="http://schemas.microsoft.com/office/drawing/2014/main" val="3354806877"/>
                    </a:ext>
                  </a:extLst>
                </a:gridCol>
                <a:gridCol w="595424">
                  <a:extLst>
                    <a:ext uri="{9D8B030D-6E8A-4147-A177-3AD203B41FA5}">
                      <a16:colId xmlns:a16="http://schemas.microsoft.com/office/drawing/2014/main" val="25147394"/>
                    </a:ext>
                  </a:extLst>
                </a:gridCol>
                <a:gridCol w="595423">
                  <a:extLst>
                    <a:ext uri="{9D8B030D-6E8A-4147-A177-3AD203B41FA5}">
                      <a16:colId xmlns:a16="http://schemas.microsoft.com/office/drawing/2014/main" val="1069972809"/>
                    </a:ext>
                  </a:extLst>
                </a:gridCol>
                <a:gridCol w="552892">
                  <a:extLst>
                    <a:ext uri="{9D8B030D-6E8A-4147-A177-3AD203B41FA5}">
                      <a16:colId xmlns:a16="http://schemas.microsoft.com/office/drawing/2014/main" val="2811292182"/>
                    </a:ext>
                  </a:extLst>
                </a:gridCol>
              </a:tblGrid>
              <a:tr h="844882">
                <a:tc>
                  <a:txBody>
                    <a:bodyPr/>
                    <a:lstStyle/>
                    <a:p>
                      <a:endParaRPr lang="es-CL" dirty="0">
                        <a:solidFill>
                          <a:schemeClr val="bg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s-ES" dirty="0" smtClean="0">
                          <a:solidFill>
                            <a:schemeClr val="bg1"/>
                          </a:solidFill>
                        </a:rPr>
                        <a:t>Servicios No Conformes (Auditorias DAF)</a:t>
                      </a:r>
                      <a:endParaRPr lang="es-CL"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L" dirty="0"/>
                    </a:p>
                  </a:txBody>
                  <a:tcPr/>
                </a:tc>
                <a:tc hMerge="1">
                  <a:txBody>
                    <a:bodyPr/>
                    <a:lstStyle/>
                    <a:p>
                      <a:endParaRPr lang="es-CL" dirty="0"/>
                    </a:p>
                  </a:txBody>
                  <a:tcPr/>
                </a:tc>
                <a:tc gridSpan="3">
                  <a:txBody>
                    <a:bodyPr/>
                    <a:lstStyle/>
                    <a:p>
                      <a:pPr algn="ctr"/>
                      <a:r>
                        <a:rPr lang="es-ES" dirty="0" smtClean="0">
                          <a:solidFill>
                            <a:schemeClr val="bg1"/>
                          </a:solidFill>
                        </a:rPr>
                        <a:t>Auditorias Externas</a:t>
                      </a:r>
                      <a:endParaRPr lang="es-CL"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L" dirty="0"/>
                    </a:p>
                  </a:txBody>
                  <a:tcPr/>
                </a:tc>
                <a:tc hMerge="1">
                  <a:txBody>
                    <a:bodyPr/>
                    <a:lstStyle/>
                    <a:p>
                      <a:endParaRPr lang="es-CL" dirty="0"/>
                    </a:p>
                  </a:txBody>
                  <a:tcPr/>
                </a:tc>
                <a:tc gridSpan="3">
                  <a:txBody>
                    <a:bodyPr/>
                    <a:lstStyle/>
                    <a:p>
                      <a:pPr algn="ctr"/>
                      <a:r>
                        <a:rPr lang="es-ES" dirty="0" smtClean="0">
                          <a:solidFill>
                            <a:schemeClr val="bg1"/>
                          </a:solidFill>
                        </a:rPr>
                        <a:t>Reclamos</a:t>
                      </a:r>
                      <a:endParaRPr lang="es-CL"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s-CL"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s-CL"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s-ES" dirty="0" smtClean="0">
                          <a:solidFill>
                            <a:schemeClr val="bg1"/>
                          </a:solidFill>
                        </a:rPr>
                        <a:t>Auditorias Internas (NC SGC)</a:t>
                      </a:r>
                      <a:endParaRPr lang="es-CL"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s-CL"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s-CL"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024621"/>
                  </a:ext>
                </a:extLst>
              </a:tr>
              <a:tr h="489495">
                <a:tc>
                  <a:txBody>
                    <a:bodyPr/>
                    <a:lstStyle/>
                    <a:p>
                      <a:r>
                        <a:rPr lang="es-ES" b="1" dirty="0" smtClean="0">
                          <a:solidFill>
                            <a:schemeClr val="bg1"/>
                          </a:solidFill>
                        </a:rPr>
                        <a:t>Año</a:t>
                      </a:r>
                      <a:endParaRPr lang="es-CL"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s-ES" sz="1400" dirty="0" smtClean="0"/>
                        <a:t>2019</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2020</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2021</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2019</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2020</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2021</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2019</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2020</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2021</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2019</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2020</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2021</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988661"/>
                  </a:ext>
                </a:extLst>
              </a:tr>
              <a:tr h="489495">
                <a:tc>
                  <a:txBody>
                    <a:bodyPr/>
                    <a:lstStyle/>
                    <a:p>
                      <a:r>
                        <a:rPr lang="es-ES" b="1" dirty="0" smtClean="0">
                          <a:solidFill>
                            <a:schemeClr val="bg1"/>
                          </a:solidFill>
                        </a:rPr>
                        <a:t>Cantidad</a:t>
                      </a:r>
                      <a:endParaRPr lang="es-CL"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s-ES" sz="1400" dirty="0" smtClean="0"/>
                        <a:t>71</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20</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281</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1</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S/L</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1</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6</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8</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6</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71</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20</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31</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6974162"/>
                  </a:ext>
                </a:extLst>
              </a:tr>
              <a:tr h="489495">
                <a:tc>
                  <a:txBody>
                    <a:bodyPr/>
                    <a:lstStyle/>
                    <a:p>
                      <a:r>
                        <a:rPr lang="es-ES" b="1" dirty="0" smtClean="0">
                          <a:solidFill>
                            <a:schemeClr val="bg1"/>
                          </a:solidFill>
                        </a:rPr>
                        <a:t>Abiertas</a:t>
                      </a:r>
                      <a:endParaRPr lang="es-CL"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s-ES" sz="1400" dirty="0" smtClean="0"/>
                        <a:t>0</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20</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60</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0</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S/L</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0</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0</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0</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3</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0</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0</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23</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7026312"/>
                  </a:ext>
                </a:extLst>
              </a:tr>
              <a:tr h="489495">
                <a:tc>
                  <a:txBody>
                    <a:bodyPr/>
                    <a:lstStyle/>
                    <a:p>
                      <a:r>
                        <a:rPr lang="es-ES" b="1" dirty="0" smtClean="0">
                          <a:solidFill>
                            <a:schemeClr val="bg1"/>
                          </a:solidFill>
                        </a:rPr>
                        <a:t>Cerradas</a:t>
                      </a:r>
                      <a:endParaRPr lang="es-CL"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s-ES" sz="1400" dirty="0" smtClean="0"/>
                        <a:t>71</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0</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221</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1</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S/L</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1</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6</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8</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3</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71</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20</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dirty="0" smtClean="0"/>
                        <a:t>8</a:t>
                      </a:r>
                      <a:endParaRPr lang="es-C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5916696"/>
                  </a:ext>
                </a:extLst>
              </a:tr>
            </a:tbl>
          </a:graphicData>
        </a:graphic>
      </p:graphicFrame>
      <p:pic>
        <p:nvPicPr>
          <p:cNvPr id="12" name="Imagen 11"/>
          <p:cNvPicPr>
            <a:picLocks noChangeAspect="1"/>
          </p:cNvPicPr>
          <p:nvPr/>
        </p:nvPicPr>
        <p:blipFill>
          <a:blip r:embed="rId2"/>
          <a:stretch>
            <a:fillRect/>
          </a:stretch>
        </p:blipFill>
        <p:spPr>
          <a:xfrm>
            <a:off x="8077139" y="104582"/>
            <a:ext cx="876422" cy="924054"/>
          </a:xfrm>
          <a:prstGeom prst="rect">
            <a:avLst/>
          </a:prstGeom>
        </p:spPr>
      </p:pic>
    </p:spTree>
    <p:extLst>
      <p:ext uri="{BB962C8B-B14F-4D97-AF65-F5344CB8AC3E}">
        <p14:creationId xmlns:p14="http://schemas.microsoft.com/office/powerpoint/2010/main" val="3048296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ítulo 1">
            <a:extLst>
              <a:ext uri="{FF2B5EF4-FFF2-40B4-BE49-F238E27FC236}">
                <a16:creationId xmlns:a16="http://schemas.microsoft.com/office/drawing/2014/main" id="{B0F7692D-83CC-9E15-7130-94B7F4DCB904}"/>
              </a:ext>
            </a:extLst>
          </p:cNvPr>
          <p:cNvSpPr>
            <a:spLocks noGrp="1"/>
          </p:cNvSpPr>
          <p:nvPr>
            <p:ph type="ctrTitle"/>
          </p:nvPr>
        </p:nvSpPr>
        <p:spPr>
          <a:xfrm>
            <a:off x="712788" y="1927225"/>
            <a:ext cx="7772400" cy="2387600"/>
          </a:xfrm>
        </p:spPr>
        <p:txBody>
          <a:bodyPr/>
          <a:lstStyle/>
          <a:p>
            <a:pPr eaLnBrk="1" hangingPunct="1"/>
            <a:r>
              <a:rPr lang="en-US" altLang="es-CL" dirty="0" err="1"/>
              <a:t>Resultado</a:t>
            </a:r>
            <a:r>
              <a:rPr lang="en-US" altLang="es-CL" dirty="0"/>
              <a:t> de </a:t>
            </a:r>
            <a:r>
              <a:rPr lang="en-US" altLang="es-CL" dirty="0" err="1" smtClean="0"/>
              <a:t>Auditorías</a:t>
            </a:r>
            <a:r>
              <a:rPr lang="en-US" altLang="es-CL" dirty="0" smtClean="0"/>
              <a:t> SGC</a:t>
            </a:r>
            <a:endParaRPr lang="en-US" altLang="es-CL"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Marcador de contenido 2">
            <a:extLst>
              <a:ext uri="{FF2B5EF4-FFF2-40B4-BE49-F238E27FC236}">
                <a16:creationId xmlns:a16="http://schemas.microsoft.com/office/drawing/2014/main" id="{A806F6AD-4459-04B9-8F77-8F211BAD40A9}"/>
              </a:ext>
            </a:extLst>
          </p:cNvPr>
          <p:cNvSpPr>
            <a:spLocks noGrp="1"/>
          </p:cNvSpPr>
          <p:nvPr>
            <p:ph idx="1"/>
          </p:nvPr>
        </p:nvSpPr>
        <p:spPr/>
        <p:txBody>
          <a:bodyPr/>
          <a:lstStyle/>
          <a:p>
            <a:pPr>
              <a:lnSpc>
                <a:spcPct val="100000"/>
              </a:lnSpc>
            </a:pPr>
            <a:r>
              <a:rPr lang="es-CL" altLang="es-CL" sz="2400" dirty="0">
                <a:latin typeface="Arial Narrow" panose="020B0604020202020204" pitchFamily="34" charset="0"/>
              </a:rPr>
              <a:t>En Agosto se levanta Programa con 13 Auditorías, todas han sido publicadas, se hallaron 20 NC y 8 OM.</a:t>
            </a:r>
          </a:p>
          <a:p>
            <a:pPr>
              <a:lnSpc>
                <a:spcPct val="100000"/>
              </a:lnSpc>
            </a:pPr>
            <a:r>
              <a:rPr lang="es-CL" altLang="es-CL" sz="2400" dirty="0">
                <a:latin typeface="Arial Narrow" panose="020B0604020202020204" pitchFamily="34" charset="0"/>
              </a:rPr>
              <a:t>Se Publico Programa de Auditoría de Oct-Nov con 12 Auditorías, se han realizado 10 reuniones, las dos siguientes serán la próxima semana.</a:t>
            </a:r>
          </a:p>
          <a:p>
            <a:pPr>
              <a:lnSpc>
                <a:spcPct val="100000"/>
              </a:lnSpc>
            </a:pPr>
            <a:r>
              <a:rPr lang="es-CL" altLang="es-CL" sz="2400" dirty="0">
                <a:latin typeface="Arial Narrow" panose="020B0604020202020204" pitchFamily="34" charset="0"/>
              </a:rPr>
              <a:t>Se publico Programa de Auditoría de la </a:t>
            </a:r>
            <a:r>
              <a:rPr lang="es-CL" altLang="es-CL" sz="2400" dirty="0" err="1">
                <a:latin typeface="Arial Narrow" panose="020B0604020202020204" pitchFamily="34" charset="0"/>
              </a:rPr>
              <a:t>Adm</a:t>
            </a:r>
            <a:r>
              <a:rPr lang="es-CL" altLang="es-CL" sz="2400" dirty="0">
                <a:latin typeface="Arial Narrow" panose="020B0604020202020204" pitchFamily="34" charset="0"/>
              </a:rPr>
              <a:t>. Central, con plazo hasta la próxima semana para realizar.</a:t>
            </a:r>
          </a:p>
          <a:p>
            <a:pPr>
              <a:lnSpc>
                <a:spcPct val="100000"/>
              </a:lnSpc>
            </a:pPr>
            <a:r>
              <a:rPr lang="es-CL" altLang="es-CL" sz="2400" dirty="0">
                <a:latin typeface="Arial Narrow" panose="020B0604020202020204" pitchFamily="34" charset="0"/>
              </a:rPr>
              <a:t>Auditoría Externa se va a realizar durante el </a:t>
            </a:r>
            <a:r>
              <a:rPr lang="es-ES" altLang="es-CL" sz="2400" b="1" dirty="0">
                <a:latin typeface="Arial Narrow" panose="020B0604020202020204" pitchFamily="34" charset="0"/>
              </a:rPr>
              <a:t>15 al 19 de noviembre de 2021</a:t>
            </a:r>
            <a:r>
              <a:rPr lang="es-ES" altLang="es-CL" sz="2400" dirty="0">
                <a:latin typeface="Arial Narrow" panose="020B0604020202020204" pitchFamily="34" charset="0"/>
              </a:rPr>
              <a:t>, programas a auditar se comunicaran la próxima semana.</a:t>
            </a:r>
            <a:endParaRPr lang="es-CL" altLang="es-CL" sz="2400" dirty="0">
              <a:latin typeface="Arial Narrow" panose="020B0604020202020204" pitchFamily="34" charset="0"/>
            </a:endParaRPr>
          </a:p>
        </p:txBody>
      </p:sp>
      <p:sp>
        <p:nvSpPr>
          <p:cNvPr id="35843" name="Rectangle 2">
            <a:extLst>
              <a:ext uri="{FF2B5EF4-FFF2-40B4-BE49-F238E27FC236}">
                <a16:creationId xmlns:a16="http://schemas.microsoft.com/office/drawing/2014/main" id="{2D898315-287C-5417-4D66-47A8B85CDEA8}"/>
              </a:ext>
            </a:extLst>
          </p:cNvPr>
          <p:cNvSpPr txBox="1">
            <a:spLocks noChangeArrowheads="1"/>
          </p:cNvSpPr>
          <p:nvPr/>
        </p:nvSpPr>
        <p:spPr bwMode="auto">
          <a:xfrm>
            <a:off x="1260475" y="415925"/>
            <a:ext cx="662305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2400" b="1">
                <a:solidFill>
                  <a:srgbClr val="00B0F0"/>
                </a:solidFill>
                <a:latin typeface="Arial Narrow" panose="020B0604020202020204" pitchFamily="34" charset="0"/>
                <a:ea typeface="MS PGothic" panose="020B0600070205080204" pitchFamily="34" charset="-128"/>
              </a:rPr>
              <a:t> </a:t>
            </a:r>
            <a:r>
              <a:rPr lang="es-ES" altLang="es-ES_tradnl" b="1">
                <a:solidFill>
                  <a:srgbClr val="00B0F0"/>
                </a:solidFill>
                <a:latin typeface="Arial Narrow" panose="020B0604020202020204" pitchFamily="34" charset="0"/>
                <a:ea typeface="MS PGothic" panose="020B0600070205080204" pitchFamily="34" charset="-128"/>
              </a:rPr>
              <a:t>Resultados Auditoría SGC</a:t>
            </a:r>
          </a:p>
        </p:txBody>
      </p:sp>
      <p:pic>
        <p:nvPicPr>
          <p:cNvPr id="2" name="Imagen 1"/>
          <p:cNvPicPr>
            <a:picLocks noChangeAspect="1"/>
          </p:cNvPicPr>
          <p:nvPr/>
        </p:nvPicPr>
        <p:blipFill>
          <a:blip r:embed="rId2"/>
          <a:stretch>
            <a:fillRect/>
          </a:stretch>
        </p:blipFill>
        <p:spPr>
          <a:xfrm>
            <a:off x="8077139" y="104582"/>
            <a:ext cx="876422" cy="92405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7" name="Objeto 1">
            <a:extLst>
              <a:ext uri="{FF2B5EF4-FFF2-40B4-BE49-F238E27FC236}">
                <a16:creationId xmlns:a16="http://schemas.microsoft.com/office/drawing/2014/main" id="{B14E43F4-92FD-319C-DC79-10863AEC403F}"/>
              </a:ext>
            </a:extLst>
          </p:cNvPr>
          <p:cNvGraphicFramePr>
            <a:graphicFrameLocks noChangeAspect="1"/>
          </p:cNvGraphicFramePr>
          <p:nvPr/>
        </p:nvGraphicFramePr>
        <p:xfrm>
          <a:off x="539750" y="569913"/>
          <a:ext cx="8348663" cy="6019800"/>
        </p:xfrm>
        <a:graphic>
          <a:graphicData uri="http://schemas.openxmlformats.org/presentationml/2006/ole">
            <mc:AlternateContent xmlns:mc="http://schemas.openxmlformats.org/markup-compatibility/2006">
              <mc:Choice xmlns:v="urn:schemas-microsoft-com:vml" Requires="v">
                <p:oleObj spid="_x0000_s2060" name="Hoja de cálculo" r:id="rId4" imgW="9385300" imgH="7137400" progId="Excel.Sheet.12">
                  <p:embed/>
                </p:oleObj>
              </mc:Choice>
              <mc:Fallback>
                <p:oleObj name="Hoja de cálculo" r:id="rId4" imgW="9385300" imgH="7137400" progId="Excel.Sheet.12">
                  <p:embed/>
                  <p:pic>
                    <p:nvPicPr>
                      <p:cNvPr id="24577" name="Objeto 1">
                        <a:extLst>
                          <a:ext uri="{FF2B5EF4-FFF2-40B4-BE49-F238E27FC236}">
                            <a16:creationId xmlns:a16="http://schemas.microsoft.com/office/drawing/2014/main" id="{B14E43F4-92FD-319C-DC79-10863AEC403F}"/>
                          </a:ext>
                        </a:extLst>
                      </p:cNvPr>
                      <p:cNvPicPr>
                        <a:picLocks noChangeAspect="1" noChangeArrowheads="1"/>
                      </p:cNvPicPr>
                      <p:nvPr/>
                    </p:nvPicPr>
                    <p:blipFill>
                      <a:blip r:embed="rId5"/>
                      <a:srcRect/>
                      <a:stretch>
                        <a:fillRect/>
                      </a:stretch>
                    </p:blipFill>
                    <p:spPr bwMode="auto">
                      <a:xfrm>
                        <a:off x="539750" y="569913"/>
                        <a:ext cx="8348663"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78" name="Marcador de número de diapositiva 2">
            <a:extLst>
              <a:ext uri="{FF2B5EF4-FFF2-40B4-BE49-F238E27FC236}">
                <a16:creationId xmlns:a16="http://schemas.microsoft.com/office/drawing/2014/main" id="{7FF92A79-3CAF-6A74-CE8C-94B870E0DA6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34BC913-5AB0-E54D-B90D-556047BAE62F}" type="slidenum">
              <a:rPr lang="es-ES_tradnl" altLang="es-CL" sz="1400" smtClean="0">
                <a:solidFill>
                  <a:srgbClr val="000000"/>
                </a:solidFill>
              </a:rPr>
              <a:pPr>
                <a:spcBef>
                  <a:spcPct val="0"/>
                </a:spcBef>
                <a:buFontTx/>
                <a:buNone/>
              </a:pPr>
              <a:t>2</a:t>
            </a:fld>
            <a:endParaRPr lang="es-ES_tradnl" altLang="es-CL" sz="1400">
              <a:solidFill>
                <a:srgbClr val="000000"/>
              </a:solidFill>
            </a:endParaRPr>
          </a:p>
        </p:txBody>
      </p:sp>
      <p:sp>
        <p:nvSpPr>
          <p:cNvPr id="24579" name="Rectangle 2">
            <a:extLst>
              <a:ext uri="{FF2B5EF4-FFF2-40B4-BE49-F238E27FC236}">
                <a16:creationId xmlns:a16="http://schemas.microsoft.com/office/drawing/2014/main" id="{8F8BFB7E-C3E1-2A4B-1081-3BC88DC023BF}"/>
              </a:ext>
            </a:extLst>
          </p:cNvPr>
          <p:cNvSpPr txBox="1">
            <a:spLocks noChangeArrowheads="1"/>
          </p:cNvSpPr>
          <p:nvPr/>
        </p:nvSpPr>
        <p:spPr bwMode="auto">
          <a:xfrm>
            <a:off x="1619250" y="46038"/>
            <a:ext cx="646747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s-CL" altLang="es-CL" sz="1800" b="1">
                <a:solidFill>
                  <a:srgbClr val="00B0F0"/>
                </a:solidFill>
                <a:latin typeface="Arial Narrow" panose="020B0604020202020204" pitchFamily="34" charset="0"/>
              </a:rPr>
              <a:t>CRONOGRAMA DE LAS REUNIONES DE CONTROL DE GESTI</a:t>
            </a:r>
            <a:r>
              <a:rPr lang="es-ES" altLang="es-CL" sz="1800" b="1">
                <a:solidFill>
                  <a:srgbClr val="00B0F0"/>
                </a:solidFill>
                <a:latin typeface="Arial Narrow" panose="020B0604020202020204" pitchFamily="34" charset="0"/>
              </a:rPr>
              <a:t>ÓN</a:t>
            </a:r>
            <a:endParaRPr lang="es-ES_tradnl" altLang="es-CL" sz="1800" b="1">
              <a:solidFill>
                <a:srgbClr val="00B0F0"/>
              </a:solidFill>
              <a:latin typeface="Arial Narrow" panose="020B0604020202020204" pitchFamily="34" charset="0"/>
            </a:endParaRPr>
          </a:p>
        </p:txBody>
      </p:sp>
      <p:sp>
        <p:nvSpPr>
          <p:cNvPr id="2" name="Rectángulo 1">
            <a:extLst>
              <a:ext uri="{FF2B5EF4-FFF2-40B4-BE49-F238E27FC236}">
                <a16:creationId xmlns:a16="http://schemas.microsoft.com/office/drawing/2014/main" id="{E6030DF7-507F-B33F-7678-17B59BEC67EB}"/>
              </a:ext>
            </a:extLst>
          </p:cNvPr>
          <p:cNvSpPr/>
          <p:nvPr/>
        </p:nvSpPr>
        <p:spPr bwMode="auto">
          <a:xfrm>
            <a:off x="7818375" y="755650"/>
            <a:ext cx="292100" cy="5773738"/>
          </a:xfrm>
          <a:prstGeom prst="rect">
            <a:avLst/>
          </a:prstGeom>
          <a:noFill/>
          <a:ln w="28575">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s-CL" sz="240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ítulo 1">
            <a:extLst>
              <a:ext uri="{FF2B5EF4-FFF2-40B4-BE49-F238E27FC236}">
                <a16:creationId xmlns:a16="http://schemas.microsoft.com/office/drawing/2014/main" id="{5AD86046-D7C3-C400-D632-907CC0A1798A}"/>
              </a:ext>
            </a:extLst>
          </p:cNvPr>
          <p:cNvSpPr>
            <a:spLocks noGrp="1"/>
          </p:cNvSpPr>
          <p:nvPr>
            <p:ph type="ctrTitle"/>
          </p:nvPr>
        </p:nvSpPr>
        <p:spPr>
          <a:xfrm>
            <a:off x="712788" y="1927225"/>
            <a:ext cx="7772400" cy="2387600"/>
          </a:xfrm>
        </p:spPr>
        <p:txBody>
          <a:bodyPr anchor="ctr"/>
          <a:lstStyle/>
          <a:p>
            <a:pPr eaLnBrk="1" hangingPunct="1"/>
            <a:r>
              <a:rPr lang="es-CL" altLang="en-US" sz="5400" b="1">
                <a:solidFill>
                  <a:srgbClr val="00B0F0"/>
                </a:solidFill>
                <a:latin typeface="Arial Narrow" panose="020B0604020202020204" pitchFamily="34" charset="0"/>
              </a:rPr>
              <a:t>Oportunidades de Mejoras</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21620BDC-96F1-A5C1-B440-6F16208F8179}"/>
              </a:ext>
            </a:extLst>
          </p:cNvPr>
          <p:cNvSpPr txBox="1">
            <a:spLocks noChangeArrowheads="1"/>
          </p:cNvSpPr>
          <p:nvPr/>
        </p:nvSpPr>
        <p:spPr bwMode="auto">
          <a:xfrm>
            <a:off x="877888" y="212725"/>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3200" b="1">
                <a:solidFill>
                  <a:srgbClr val="00B0F0"/>
                </a:solidFill>
                <a:latin typeface="Arial Narrow" panose="020B0604020202020204" pitchFamily="34" charset="0"/>
                <a:ea typeface="MS PGothic" panose="020B0600070205080204" pitchFamily="34" charset="-128"/>
              </a:rPr>
              <a:t>Oportunidades de Mejora</a:t>
            </a:r>
          </a:p>
        </p:txBody>
      </p:sp>
      <p:cxnSp>
        <p:nvCxnSpPr>
          <p:cNvPr id="12" name="Conector recto 11">
            <a:extLst>
              <a:ext uri="{FF2B5EF4-FFF2-40B4-BE49-F238E27FC236}">
                <a16:creationId xmlns:a16="http://schemas.microsoft.com/office/drawing/2014/main" id="{6A9CA85A-8DB4-F81D-AD8E-3562BE1A7247}"/>
              </a:ext>
            </a:extLst>
          </p:cNvPr>
          <p:cNvCxnSpPr>
            <a:cxnSpLocks/>
          </p:cNvCxnSpPr>
          <p:nvPr/>
        </p:nvCxnSpPr>
        <p:spPr>
          <a:xfrm>
            <a:off x="414338" y="1054100"/>
            <a:ext cx="8315325" cy="0"/>
          </a:xfrm>
          <a:prstGeom prst="line">
            <a:avLst/>
          </a:prstGeom>
        </p:spPr>
        <p:style>
          <a:lnRef idx="2">
            <a:schemeClr val="accent6"/>
          </a:lnRef>
          <a:fillRef idx="0">
            <a:schemeClr val="accent6"/>
          </a:fillRef>
          <a:effectRef idx="1">
            <a:schemeClr val="accent6"/>
          </a:effectRef>
          <a:fontRef idx="minor">
            <a:schemeClr val="tx1"/>
          </a:fontRef>
        </p:style>
      </p:cxnSp>
      <p:sp>
        <p:nvSpPr>
          <p:cNvPr id="31748" name="CuadroTexto 1">
            <a:extLst>
              <a:ext uri="{FF2B5EF4-FFF2-40B4-BE49-F238E27FC236}">
                <a16:creationId xmlns:a16="http://schemas.microsoft.com/office/drawing/2014/main" id="{0D17FD5A-2A0D-6B35-91E5-4E13B97E2A39}"/>
              </a:ext>
            </a:extLst>
          </p:cNvPr>
          <p:cNvSpPr txBox="1">
            <a:spLocks noChangeArrowheads="1"/>
          </p:cNvSpPr>
          <p:nvPr/>
        </p:nvSpPr>
        <p:spPr bwMode="auto">
          <a:xfrm>
            <a:off x="414338" y="1595438"/>
            <a:ext cx="8096250" cy="1077912"/>
          </a:xfrm>
          <a:prstGeom prst="rect">
            <a:avLst/>
          </a:prstGeom>
          <a:noFill/>
          <a:ln>
            <a:noFill/>
          </a:ln>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1200"/>
              </a:spcAft>
              <a:buFont typeface="Wingdings" panose="05000000000000000000" pitchFamily="2" charset="2"/>
              <a:buChar char="q"/>
              <a:defRPr/>
            </a:pPr>
            <a:r>
              <a:rPr lang="es-CL" altLang="es-CL" dirty="0">
                <a:latin typeface="Arial Narrow" panose="020B0606020202030204" pitchFamily="34" charset="0"/>
              </a:rPr>
              <a:t>Completar la documentación los procedimientos de las Direcciones de Comunicaciones y Marketing y de Tecnologías de la Información.</a:t>
            </a:r>
          </a:p>
          <a:p>
            <a:pPr marL="0" indent="0">
              <a:spcAft>
                <a:spcPts val="1200"/>
              </a:spcAft>
              <a:defRPr/>
            </a:pPr>
            <a:endParaRPr lang="es-CL" altLang="es-CL" dirty="0">
              <a:latin typeface="Arial Narrow" panose="020B0606020202030204" pitchFamily="34" charset="0"/>
            </a:endParaRPr>
          </a:p>
        </p:txBody>
      </p:sp>
      <p:pic>
        <p:nvPicPr>
          <p:cNvPr id="2" name="Imagen 1"/>
          <p:cNvPicPr>
            <a:picLocks noChangeAspect="1"/>
          </p:cNvPicPr>
          <p:nvPr/>
        </p:nvPicPr>
        <p:blipFill>
          <a:blip r:embed="rId3"/>
          <a:stretch>
            <a:fillRect/>
          </a:stretch>
        </p:blipFill>
        <p:spPr>
          <a:xfrm>
            <a:off x="8072377" y="130046"/>
            <a:ext cx="876422" cy="92405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7318FB-D64A-5632-8A64-1E11A40E76E0}"/>
              </a:ext>
            </a:extLst>
          </p:cNvPr>
          <p:cNvSpPr>
            <a:spLocks noGrp="1"/>
          </p:cNvSpPr>
          <p:nvPr>
            <p:ph type="ctrTitle"/>
          </p:nvPr>
        </p:nvSpPr>
        <p:spPr>
          <a:xfrm>
            <a:off x="712788" y="1927225"/>
            <a:ext cx="7772400" cy="2387600"/>
          </a:xfrm>
        </p:spPr>
        <p:txBody>
          <a:bodyPr rtlCol="0">
            <a:normAutofit fontScale="90000"/>
          </a:bodyPr>
          <a:lstStyle/>
          <a:p>
            <a:pPr eaLnBrk="1" fontAlgn="auto" hangingPunct="1">
              <a:spcAft>
                <a:spcPts val="0"/>
              </a:spcAft>
              <a:defRPr/>
            </a:pPr>
            <a:r>
              <a:rPr lang="en-US" dirty="0" err="1"/>
              <a:t>Seguimiento</a:t>
            </a:r>
            <a:r>
              <a:rPr lang="en-US" dirty="0"/>
              <a:t> de </a:t>
            </a:r>
            <a:r>
              <a:rPr lang="en-US" dirty="0" err="1"/>
              <a:t>Acuerdos</a:t>
            </a:r>
            <a:r>
              <a:rPr lang="en-US" dirty="0"/>
              <a:t> de la </a:t>
            </a:r>
            <a:r>
              <a:rPr lang="en-US" dirty="0" err="1"/>
              <a:t>Reunión</a:t>
            </a:r>
            <a:r>
              <a:rPr lang="en-US" dirty="0"/>
              <a:t> Anterior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56" name="Rectangle 2">
            <a:extLst>
              <a:ext uri="{FF2B5EF4-FFF2-40B4-BE49-F238E27FC236}">
                <a16:creationId xmlns:a16="http://schemas.microsoft.com/office/drawing/2014/main" id="{4FC3735D-3985-B815-77B3-B2FBA3BFFB09}"/>
              </a:ext>
            </a:extLst>
          </p:cNvPr>
          <p:cNvSpPr txBox="1">
            <a:spLocks noChangeArrowheads="1"/>
          </p:cNvSpPr>
          <p:nvPr/>
        </p:nvSpPr>
        <p:spPr bwMode="auto">
          <a:xfrm>
            <a:off x="863599" y="0"/>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b="1" dirty="0">
                <a:latin typeface="Arial Black" panose="020B0604020202020204" pitchFamily="34" charset="0"/>
                <a:ea typeface="MS PGothic" panose="020B0600070205080204" pitchFamily="34" charset="-128"/>
              </a:rPr>
              <a:t>Seguimiento de los Acuerdos de la Reunión Anterior</a:t>
            </a:r>
          </a:p>
        </p:txBody>
      </p:sp>
      <p:graphicFrame>
        <p:nvGraphicFramePr>
          <p:cNvPr id="2" name="Tabla 2">
            <a:extLst>
              <a:ext uri="{FF2B5EF4-FFF2-40B4-BE49-F238E27FC236}">
                <a16:creationId xmlns:a16="http://schemas.microsoft.com/office/drawing/2014/main" id="{66A6D7B7-B5E6-B5B2-1494-47C611C2EB00}"/>
              </a:ext>
            </a:extLst>
          </p:cNvPr>
          <p:cNvGraphicFramePr>
            <a:graphicFrameLocks noGrp="1"/>
          </p:cNvGraphicFramePr>
          <p:nvPr>
            <p:extLst>
              <p:ext uri="{D42A27DB-BD31-4B8C-83A1-F6EECF244321}">
                <p14:modId xmlns:p14="http://schemas.microsoft.com/office/powerpoint/2010/main" val="2236874943"/>
              </p:ext>
            </p:extLst>
          </p:nvPr>
        </p:nvGraphicFramePr>
        <p:xfrm>
          <a:off x="277018" y="1185574"/>
          <a:ext cx="8589963" cy="4726516"/>
        </p:xfrm>
        <a:graphic>
          <a:graphicData uri="http://schemas.openxmlformats.org/drawingml/2006/table">
            <a:tbl>
              <a:tblPr firstRow="1" bandRow="1">
                <a:tableStyleId>{5C22544A-7EE6-4342-B048-85BDC9FD1C3A}</a:tableStyleId>
              </a:tblPr>
              <a:tblGrid>
                <a:gridCol w="3619573">
                  <a:extLst>
                    <a:ext uri="{9D8B030D-6E8A-4147-A177-3AD203B41FA5}">
                      <a16:colId xmlns:a16="http://schemas.microsoft.com/office/drawing/2014/main" val="20000"/>
                    </a:ext>
                  </a:extLst>
                </a:gridCol>
                <a:gridCol w="1267691">
                  <a:extLst>
                    <a:ext uri="{9D8B030D-6E8A-4147-A177-3AD203B41FA5}">
                      <a16:colId xmlns:a16="http://schemas.microsoft.com/office/drawing/2014/main" val="20001"/>
                    </a:ext>
                  </a:extLst>
                </a:gridCol>
                <a:gridCol w="3702699">
                  <a:extLst>
                    <a:ext uri="{9D8B030D-6E8A-4147-A177-3AD203B41FA5}">
                      <a16:colId xmlns:a16="http://schemas.microsoft.com/office/drawing/2014/main" val="20002"/>
                    </a:ext>
                  </a:extLst>
                </a:gridCol>
              </a:tblGrid>
              <a:tr h="370886">
                <a:tc>
                  <a:txBody>
                    <a:bodyPr/>
                    <a:lstStyle/>
                    <a:p>
                      <a:r>
                        <a:rPr lang="es-ES_tradnl" sz="1400" dirty="0"/>
                        <a:t>Compromiso </a:t>
                      </a:r>
                    </a:p>
                  </a:txBody>
                  <a:tcPr marL="91433" marR="91433" marT="45726" marB="45726"/>
                </a:tc>
                <a:tc>
                  <a:txBody>
                    <a:bodyPr/>
                    <a:lstStyle/>
                    <a:p>
                      <a:r>
                        <a:rPr lang="es-ES_tradnl" sz="1400" dirty="0"/>
                        <a:t>Responsable </a:t>
                      </a:r>
                    </a:p>
                  </a:txBody>
                  <a:tcPr marL="91433" marR="91433" marT="45726" marB="45726"/>
                </a:tc>
                <a:tc>
                  <a:txBody>
                    <a:bodyPr/>
                    <a:lstStyle/>
                    <a:p>
                      <a:r>
                        <a:rPr lang="es-ES_tradnl" sz="1400" dirty="0"/>
                        <a:t>Observación / Acuerdo</a:t>
                      </a:r>
                    </a:p>
                  </a:txBody>
                  <a:tcPr marL="91433" marR="91433" marT="45726" marB="45726"/>
                </a:tc>
                <a:extLst>
                  <a:ext uri="{0D108BD9-81ED-4DB2-BD59-A6C34878D82A}">
                    <a16:rowId xmlns:a16="http://schemas.microsoft.com/office/drawing/2014/main" val="10000"/>
                  </a:ext>
                </a:extLst>
              </a:tr>
              <a:tr h="407422">
                <a:tc>
                  <a:txBody>
                    <a:bodyPr/>
                    <a:lstStyle/>
                    <a:p>
                      <a:pPr marL="0" lvl="0" indent="0">
                        <a:buFontTx/>
                        <a:buNone/>
                      </a:pPr>
                      <a:r>
                        <a:rPr lang="es-ES_tradnl" sz="1100" dirty="0">
                          <a:effectLst/>
                          <a:latin typeface="Arial" panose="020B0604020202020204" pitchFamily="34" charset="0"/>
                          <a:ea typeface="Calibri" panose="020F0502020204030204" pitchFamily="34" charset="0"/>
                          <a:cs typeface="Times New Roman" panose="02020603050405020304" pitchFamily="18" charset="0"/>
                        </a:rPr>
                        <a:t>1.-Vinculación Académica</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CL" sz="1100">
                          <a:effectLst/>
                          <a:latin typeface="Arial" panose="020B0604020202020204" pitchFamily="34" charset="0"/>
                          <a:ea typeface="Times New Roman" panose="02020603050405020304" pitchFamily="18" charset="0"/>
                          <a:cs typeface="Times New Roman" panose="02020603050405020304" pitchFamily="18" charset="0"/>
                        </a:rPr>
                        <a:t>Dir. Estudios</a:t>
                      </a:r>
                      <a:endParaRPr lang="es-C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s-CL" sz="1100">
                          <a:effectLst/>
                          <a:latin typeface="Arial" panose="020B0604020202020204" pitchFamily="34" charset="0"/>
                          <a:ea typeface="Times New Roman" panose="02020603050405020304" pitchFamily="18" charset="0"/>
                          <a:cs typeface="Arial" panose="020B0604020202020204" pitchFamily="34" charset="0"/>
                        </a:rPr>
                        <a:t>Una vez finalizado el trabajo con la UDD, hay que ver la opción de realizar un seminario con los resultados.</a:t>
                      </a:r>
                      <a:endParaRPr lang="es-C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547269">
                <a:tc>
                  <a:txBody>
                    <a:bodyPr/>
                    <a:lstStyle/>
                    <a:p>
                      <a:pPr marL="0" lvl="0" indent="0">
                        <a:buFontTx/>
                        <a:buNone/>
                      </a:pPr>
                      <a:r>
                        <a:rPr lang="es-ES_tradnl" sz="1100" dirty="0">
                          <a:effectLst/>
                          <a:latin typeface="Arial" panose="020B0604020202020204" pitchFamily="34" charset="0"/>
                          <a:ea typeface="Calibri" panose="020F0502020204030204" pitchFamily="34" charset="0"/>
                          <a:cs typeface="Times New Roman" panose="02020603050405020304" pitchFamily="18" charset="0"/>
                        </a:rPr>
                        <a:t>2.-Incidencia en Políticas Públicas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CL" sz="1100">
                          <a:effectLst/>
                          <a:latin typeface="Arial" panose="020B0604020202020204" pitchFamily="34" charset="0"/>
                          <a:ea typeface="Times New Roman" panose="02020603050405020304" pitchFamily="18" charset="0"/>
                          <a:cs typeface="Times New Roman" panose="02020603050405020304" pitchFamily="18" charset="0"/>
                        </a:rPr>
                        <a:t>Dir. Estudios</a:t>
                      </a:r>
                      <a:endParaRPr lang="es-C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s-CL" sz="1100" dirty="0">
                          <a:effectLst/>
                          <a:latin typeface="Arial" panose="020B0604020202020204" pitchFamily="34" charset="0"/>
                          <a:ea typeface="Times New Roman" panose="02020603050405020304" pitchFamily="18" charset="0"/>
                          <a:cs typeface="Arial" panose="020B0604020202020204" pitchFamily="34" charset="0"/>
                        </a:rPr>
                        <a:t>Se debe proponer un plan de incidencia de Políticas Públicas, que aborde el reglamento de </a:t>
                      </a:r>
                      <a:r>
                        <a:rPr lang="es-CL" sz="1100" dirty="0" err="1">
                          <a:effectLst/>
                          <a:latin typeface="Arial" panose="020B0604020202020204" pitchFamily="34" charset="0"/>
                          <a:ea typeface="Times New Roman" panose="02020603050405020304" pitchFamily="18" charset="0"/>
                          <a:cs typeface="Arial" panose="020B0604020202020204" pitchFamily="34" charset="0"/>
                        </a:rPr>
                        <a:t>Mideso</a:t>
                      </a:r>
                      <a:r>
                        <a:rPr lang="es-CL" sz="1100" dirty="0">
                          <a:effectLst/>
                          <a:latin typeface="Arial" panose="020B0604020202020204" pitchFamily="34" charset="0"/>
                          <a:ea typeface="Times New Roman" panose="02020603050405020304" pitchFamily="18" charset="0"/>
                          <a:cs typeface="Arial" panose="020B0604020202020204" pitchFamily="34" charset="0"/>
                        </a:rPr>
                        <a:t> y la convención Const.</a:t>
                      </a:r>
                      <a:endParaRPr lang="es-C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502983">
                <a:tc>
                  <a:txBody>
                    <a:bodyPr/>
                    <a:lstStyle/>
                    <a:p>
                      <a:pPr marL="0" lvl="0" indent="0">
                        <a:buFontTx/>
                        <a:buNone/>
                      </a:pPr>
                      <a:r>
                        <a:rPr lang="es-ES_tradnl" sz="1100" dirty="0">
                          <a:effectLst/>
                          <a:latin typeface="Arial" panose="020B0604020202020204" pitchFamily="34" charset="0"/>
                          <a:ea typeface="Calibri" panose="020F0502020204030204" pitchFamily="34" charset="0"/>
                          <a:cs typeface="Times New Roman" panose="02020603050405020304" pitchFamily="18" charset="0"/>
                        </a:rPr>
                        <a:t>3.-Gestión de Actividades de Extensión</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CL" sz="1100">
                          <a:effectLst/>
                          <a:latin typeface="Arial" panose="020B0604020202020204" pitchFamily="34" charset="0"/>
                          <a:ea typeface="Times New Roman" panose="02020603050405020304" pitchFamily="18" charset="0"/>
                          <a:cs typeface="Times New Roman" panose="02020603050405020304" pitchFamily="18" charset="0"/>
                        </a:rPr>
                        <a:t>Dir. Estudios</a:t>
                      </a:r>
                      <a:endParaRPr lang="es-C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s-CL" sz="1100">
                          <a:effectLst/>
                          <a:latin typeface="Arial" panose="020B0604020202020204" pitchFamily="34" charset="0"/>
                          <a:ea typeface="Times New Roman" panose="02020603050405020304" pitchFamily="18" charset="0"/>
                          <a:cs typeface="Arial" panose="020B0604020202020204" pitchFamily="34" charset="0"/>
                        </a:rPr>
                        <a:t>Presentar planificación inicial de conversatorios que había para el 2021 y motivos para su no realización y propuesta de aquellos que se pueden realizar.</a:t>
                      </a:r>
                      <a:endParaRPr lang="es-CL" sz="100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s-CL" sz="1100">
                          <a:effectLst/>
                          <a:latin typeface="Arial" panose="020B0604020202020204" pitchFamily="34" charset="0"/>
                          <a:ea typeface="Times New Roman" panose="02020603050405020304" pitchFamily="18" charset="0"/>
                          <a:cs typeface="Arial" panose="020B0604020202020204" pitchFamily="34" charset="0"/>
                        </a:rPr>
                        <a:t>Plazo: antes de próxima revisión.</a:t>
                      </a:r>
                      <a:endParaRPr lang="es-C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502983">
                <a:tc>
                  <a:txBody>
                    <a:bodyPr/>
                    <a:lstStyle/>
                    <a:p>
                      <a:pPr marL="0" lvl="0" indent="0">
                        <a:buFontTx/>
                        <a:buNone/>
                      </a:pPr>
                      <a:r>
                        <a:rPr lang="es-ES_tradnl" sz="1100" dirty="0">
                          <a:effectLst/>
                          <a:latin typeface="Arial" panose="020B0604020202020204" pitchFamily="34" charset="0"/>
                          <a:ea typeface="Calibri" panose="020F0502020204030204" pitchFamily="34" charset="0"/>
                          <a:cs typeface="Times New Roman" panose="02020603050405020304" pitchFamily="18" charset="0"/>
                        </a:rPr>
                        <a:t>4.-Incorporar en los Programas de RPA como herramientas de intervención, los testimonios de experiencias exitosas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CL" sz="1100">
                          <a:effectLst/>
                          <a:latin typeface="Arial" panose="020B0604020202020204" pitchFamily="34" charset="0"/>
                          <a:ea typeface="Times New Roman" panose="02020603050405020304" pitchFamily="18" charset="0"/>
                          <a:cs typeface="Times New Roman" panose="02020603050405020304" pitchFamily="18" charset="0"/>
                        </a:rPr>
                        <a:t>Dir. Ops. Sociales</a:t>
                      </a:r>
                      <a:endParaRPr lang="es-C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s-CL" sz="1100">
                          <a:effectLst/>
                          <a:latin typeface="Arial" panose="020B0604020202020204" pitchFamily="34" charset="0"/>
                          <a:ea typeface="Times New Roman" panose="02020603050405020304" pitchFamily="18" charset="0"/>
                          <a:cs typeface="Arial" panose="020B0604020202020204" pitchFamily="34" charset="0"/>
                        </a:rPr>
                        <a:t>Se debe retomar ejecución de compromiso, también se debe reasignar presupuesto, tener actualización para Octubre</a:t>
                      </a:r>
                      <a:endParaRPr lang="es-C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70886">
                <a:tc>
                  <a:txBody>
                    <a:bodyPr/>
                    <a:lstStyle/>
                    <a:p>
                      <a:pPr marL="0" lvl="0" indent="0" algn="just">
                        <a:spcBef>
                          <a:spcPts val="600"/>
                        </a:spcBef>
                        <a:spcAft>
                          <a:spcPts val="600"/>
                        </a:spcAft>
                        <a:buFontTx/>
                        <a:buNone/>
                      </a:pPr>
                      <a:r>
                        <a:rPr lang="es-ES_tradnl" sz="1100" dirty="0">
                          <a:effectLst/>
                          <a:latin typeface="Arial" panose="020B0604020202020204" pitchFamily="34" charset="0"/>
                          <a:ea typeface="Calibri" panose="020F0502020204030204" pitchFamily="34" charset="0"/>
                          <a:cs typeface="Times New Roman" panose="02020603050405020304" pitchFamily="18" charset="0"/>
                        </a:rPr>
                        <a:t>5.-Incorporación de los indicadores de gestión  técnica, en la Gestión de los Directores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CL" sz="1100">
                          <a:effectLst/>
                          <a:latin typeface="Arial" panose="020B0604020202020204" pitchFamily="34" charset="0"/>
                          <a:ea typeface="Times New Roman" panose="02020603050405020304" pitchFamily="18" charset="0"/>
                          <a:cs typeface="Times New Roman" panose="02020603050405020304" pitchFamily="18" charset="0"/>
                        </a:rPr>
                        <a:t>Dir. Ops. Sociales</a:t>
                      </a:r>
                      <a:endParaRPr lang="es-C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s-CL" sz="1100" dirty="0">
                          <a:effectLst/>
                          <a:latin typeface="Arial" panose="020B0604020202020204" pitchFamily="34" charset="0"/>
                          <a:ea typeface="Times New Roman" panose="02020603050405020304" pitchFamily="18" charset="0"/>
                          <a:cs typeface="Arial" panose="020B0604020202020204" pitchFamily="34" charset="0"/>
                        </a:rPr>
                        <a:t>Se precisa que compromiso para el 2021 es solo para directores de protección de derechos</a:t>
                      </a:r>
                      <a:endParaRPr lang="es-C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639324">
                <a:tc>
                  <a:txBody>
                    <a:bodyPr/>
                    <a:lstStyle/>
                    <a:p>
                      <a:pPr marL="0" lvl="0" indent="0" algn="just">
                        <a:spcBef>
                          <a:spcPts val="600"/>
                        </a:spcBef>
                        <a:spcAft>
                          <a:spcPts val="600"/>
                        </a:spcAft>
                        <a:buFontTx/>
                        <a:buNone/>
                      </a:pPr>
                      <a:r>
                        <a:rPr lang="es-ES_tradnl" sz="1100" dirty="0">
                          <a:effectLst/>
                          <a:latin typeface="Arial" panose="020B0604020202020204" pitchFamily="34" charset="0"/>
                          <a:ea typeface="Calibri" panose="020F0502020204030204" pitchFamily="34" charset="0"/>
                          <a:cs typeface="Times New Roman" panose="02020603050405020304" pitchFamily="18" charset="0"/>
                        </a:rPr>
                        <a:t>6.-Residencias:     El enfoque vincular en la intervención residencial. (Dir. </a:t>
                      </a:r>
                      <a:r>
                        <a:rPr lang="es-ES_tradnl" sz="1100" dirty="0" err="1">
                          <a:effectLst/>
                          <a:latin typeface="Arial" panose="020B0604020202020204" pitchFamily="34" charset="0"/>
                          <a:ea typeface="Calibri" panose="020F0502020204030204" pitchFamily="34" charset="0"/>
                          <a:cs typeface="Times New Roman" panose="02020603050405020304" pitchFamily="18" charset="0"/>
                        </a:rPr>
                        <a:t>Ops</a:t>
                      </a:r>
                      <a:r>
                        <a:rPr lang="es-ES_tradnl" sz="1100" dirty="0">
                          <a:effectLst/>
                          <a:latin typeface="Arial" panose="020B0604020202020204" pitchFamily="34" charset="0"/>
                          <a:ea typeface="Calibri" panose="020F0502020204030204" pitchFamily="34" charset="0"/>
                          <a:cs typeface="Times New Roman" panose="02020603050405020304" pitchFamily="18" charset="0"/>
                        </a:rPr>
                        <a:t>. Soc.) Entrenamiento a los Educadores de Residencias: transitar de la rutina al desarrollo de  actividades cotidianas con sentido formativo/ </a:t>
                      </a:r>
                      <a:r>
                        <a:rPr lang="es-ES_tradnl" sz="1100" dirty="0" err="1">
                          <a:effectLst/>
                          <a:latin typeface="Arial" panose="020B0604020202020204" pitchFamily="34" charset="0"/>
                          <a:ea typeface="Calibri" panose="020F0502020204030204" pitchFamily="34" charset="0"/>
                          <a:cs typeface="Times New Roman" panose="02020603050405020304" pitchFamily="18" charset="0"/>
                        </a:rPr>
                        <a:t>terapeútico</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CL" sz="1100">
                          <a:effectLst/>
                          <a:latin typeface="Arial" panose="020B0604020202020204" pitchFamily="34" charset="0"/>
                          <a:ea typeface="Times New Roman" panose="02020603050405020304" pitchFamily="18" charset="0"/>
                          <a:cs typeface="Times New Roman" panose="02020603050405020304" pitchFamily="18" charset="0"/>
                        </a:rPr>
                        <a:t>Dir. Ops. Sociales</a:t>
                      </a:r>
                      <a:endParaRPr lang="es-C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s-CL" sz="1100" dirty="0">
                          <a:effectLst/>
                          <a:latin typeface="Arial" panose="020B0604020202020204" pitchFamily="34" charset="0"/>
                          <a:ea typeface="Times New Roman" panose="02020603050405020304" pitchFamily="18" charset="0"/>
                          <a:cs typeface="Arial" panose="020B0604020202020204" pitchFamily="34" charset="0"/>
                        </a:rPr>
                        <a:t>Se precisa que compromiso inicialmente era para residencia de Puerto Montt y que se reasigno a residencia de Los Ángeles</a:t>
                      </a:r>
                      <a:endParaRPr lang="es-C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509155">
                <a:tc>
                  <a:txBody>
                    <a:bodyPr/>
                    <a:lstStyle/>
                    <a:p>
                      <a:pPr marL="0" lvl="0" indent="0" algn="just">
                        <a:spcBef>
                          <a:spcPts val="600"/>
                        </a:spcBef>
                        <a:spcAft>
                          <a:spcPts val="600"/>
                        </a:spcAft>
                        <a:buFontTx/>
                        <a:buNone/>
                      </a:pPr>
                      <a:r>
                        <a:rPr lang="es-ES_tradnl" sz="1100" dirty="0">
                          <a:effectLst/>
                          <a:latin typeface="Arial" panose="020B0604020202020204" pitchFamily="34" charset="0"/>
                          <a:ea typeface="Calibri" panose="020F0502020204030204" pitchFamily="34" charset="0"/>
                          <a:cs typeface="Times New Roman" panose="02020603050405020304" pitchFamily="18" charset="0"/>
                        </a:rPr>
                        <a:t>7.-Seguimiento y asesoría a los equipos de las residencias en el uso de técnicas para la atención de NNA que presentan secuelas de trauma</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CL" sz="1100">
                          <a:effectLst/>
                          <a:latin typeface="Arial" panose="020B0604020202020204" pitchFamily="34" charset="0"/>
                          <a:ea typeface="Times New Roman" panose="02020603050405020304" pitchFamily="18" charset="0"/>
                          <a:cs typeface="Times New Roman" panose="02020603050405020304" pitchFamily="18" charset="0"/>
                        </a:rPr>
                        <a:t>Dir. Ops. Sociales</a:t>
                      </a:r>
                      <a:endParaRPr lang="es-C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s-CL" sz="1100">
                          <a:effectLst/>
                          <a:latin typeface="Arial" panose="020B0604020202020204" pitchFamily="34" charset="0"/>
                          <a:ea typeface="Times New Roman" panose="02020603050405020304" pitchFamily="18" charset="0"/>
                          <a:cs typeface="Arial" panose="020B0604020202020204" pitchFamily="34" charset="0"/>
                        </a:rPr>
                        <a:t>Buscar gente a través de Claudia Capella</a:t>
                      </a:r>
                      <a:endParaRPr lang="es-C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509155">
                <a:tc>
                  <a:txBody>
                    <a:bodyPr/>
                    <a:lstStyle/>
                    <a:p>
                      <a:pPr marL="0" lvl="0" indent="0" algn="just">
                        <a:spcBef>
                          <a:spcPts val="600"/>
                        </a:spcBef>
                        <a:spcAft>
                          <a:spcPts val="600"/>
                        </a:spcAft>
                        <a:buFontTx/>
                        <a:buNone/>
                      </a:pPr>
                      <a:r>
                        <a:rPr lang="es-ES_tradnl" sz="1100" dirty="0">
                          <a:effectLst/>
                          <a:latin typeface="Arial" panose="020B0604020202020204" pitchFamily="34" charset="0"/>
                          <a:ea typeface="Calibri" panose="020F0502020204030204" pitchFamily="34" charset="0"/>
                          <a:cs typeface="Times New Roman" panose="02020603050405020304" pitchFamily="18" charset="0"/>
                        </a:rPr>
                        <a:t>8.-Residencias  - Técnicas para el abordaje de situaciones habituales en trastornos de salud mental en niños y adolescentes en residencias.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CL" sz="1100">
                          <a:effectLst/>
                          <a:latin typeface="Arial" panose="020B0604020202020204" pitchFamily="34" charset="0"/>
                          <a:ea typeface="Times New Roman" panose="02020603050405020304" pitchFamily="18" charset="0"/>
                          <a:cs typeface="Times New Roman" panose="02020603050405020304" pitchFamily="18" charset="0"/>
                        </a:rPr>
                        <a:t>Dir. Ops. Sociales</a:t>
                      </a:r>
                      <a:endParaRPr lang="es-C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s-CL" sz="1100" dirty="0">
                          <a:effectLst/>
                          <a:latin typeface="Arial" panose="020B0604020202020204" pitchFamily="34" charset="0"/>
                          <a:ea typeface="Times New Roman" panose="02020603050405020304" pitchFamily="18" charset="0"/>
                          <a:cs typeface="Arial" panose="020B0604020202020204" pitchFamily="34" charset="0"/>
                        </a:rPr>
                        <a:t>A espera de respuesta de Pablo Vial, se debe tener apoyo calificado, por lo que un convenio con estudiantes en práctica se debe evaluar bien.</a:t>
                      </a:r>
                      <a:endParaRPr lang="es-C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44554378"/>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6" name="Rectangle 2">
            <a:extLst>
              <a:ext uri="{FF2B5EF4-FFF2-40B4-BE49-F238E27FC236}">
                <a16:creationId xmlns:a16="http://schemas.microsoft.com/office/drawing/2014/main" id="{4FC3735D-3985-B815-77B3-B2FBA3BFFB09}"/>
              </a:ext>
            </a:extLst>
          </p:cNvPr>
          <p:cNvSpPr txBox="1">
            <a:spLocks noChangeArrowheads="1"/>
          </p:cNvSpPr>
          <p:nvPr/>
        </p:nvSpPr>
        <p:spPr bwMode="auto">
          <a:xfrm>
            <a:off x="982441" y="0"/>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1800" b="1">
                <a:latin typeface="Arial Black" panose="020B0604020202020204" pitchFamily="34" charset="0"/>
                <a:ea typeface="MS PGothic" panose="020B0600070205080204" pitchFamily="34" charset="-128"/>
              </a:rPr>
              <a:t>Seguimiento de los Acuerdos de la Reunión Anterior</a:t>
            </a:r>
          </a:p>
        </p:txBody>
      </p:sp>
      <p:graphicFrame>
        <p:nvGraphicFramePr>
          <p:cNvPr id="2" name="Tabla 2">
            <a:extLst>
              <a:ext uri="{FF2B5EF4-FFF2-40B4-BE49-F238E27FC236}">
                <a16:creationId xmlns:a16="http://schemas.microsoft.com/office/drawing/2014/main" id="{66A6D7B7-B5E6-B5B2-1494-47C611C2EB00}"/>
              </a:ext>
            </a:extLst>
          </p:cNvPr>
          <p:cNvGraphicFramePr>
            <a:graphicFrameLocks noGrp="1"/>
          </p:cNvGraphicFramePr>
          <p:nvPr>
            <p:extLst>
              <p:ext uri="{D42A27DB-BD31-4B8C-83A1-F6EECF244321}">
                <p14:modId xmlns:p14="http://schemas.microsoft.com/office/powerpoint/2010/main" val="756170336"/>
              </p:ext>
            </p:extLst>
          </p:nvPr>
        </p:nvGraphicFramePr>
        <p:xfrm>
          <a:off x="277018" y="1185574"/>
          <a:ext cx="8589963" cy="2427041"/>
        </p:xfrm>
        <a:graphic>
          <a:graphicData uri="http://schemas.openxmlformats.org/drawingml/2006/table">
            <a:tbl>
              <a:tblPr firstRow="1" bandRow="1">
                <a:tableStyleId>{5C22544A-7EE6-4342-B048-85BDC9FD1C3A}</a:tableStyleId>
              </a:tblPr>
              <a:tblGrid>
                <a:gridCol w="3619573">
                  <a:extLst>
                    <a:ext uri="{9D8B030D-6E8A-4147-A177-3AD203B41FA5}">
                      <a16:colId xmlns:a16="http://schemas.microsoft.com/office/drawing/2014/main" val="20000"/>
                    </a:ext>
                  </a:extLst>
                </a:gridCol>
                <a:gridCol w="1267691">
                  <a:extLst>
                    <a:ext uri="{9D8B030D-6E8A-4147-A177-3AD203B41FA5}">
                      <a16:colId xmlns:a16="http://schemas.microsoft.com/office/drawing/2014/main" val="20001"/>
                    </a:ext>
                  </a:extLst>
                </a:gridCol>
                <a:gridCol w="3702699">
                  <a:extLst>
                    <a:ext uri="{9D8B030D-6E8A-4147-A177-3AD203B41FA5}">
                      <a16:colId xmlns:a16="http://schemas.microsoft.com/office/drawing/2014/main" val="20002"/>
                    </a:ext>
                  </a:extLst>
                </a:gridCol>
              </a:tblGrid>
              <a:tr h="370886">
                <a:tc>
                  <a:txBody>
                    <a:bodyPr/>
                    <a:lstStyle/>
                    <a:p>
                      <a:pPr>
                        <a:buFontTx/>
                        <a:buNone/>
                      </a:pPr>
                      <a:r>
                        <a:rPr lang="es-ES_tradnl" sz="1400" dirty="0"/>
                        <a:t>Compromiso </a:t>
                      </a:r>
                    </a:p>
                  </a:txBody>
                  <a:tcPr marL="91433" marR="91433" marT="45726" marB="45726"/>
                </a:tc>
                <a:tc>
                  <a:txBody>
                    <a:bodyPr/>
                    <a:lstStyle/>
                    <a:p>
                      <a:r>
                        <a:rPr lang="es-ES_tradnl" sz="1400" dirty="0"/>
                        <a:t>Responsable </a:t>
                      </a:r>
                    </a:p>
                  </a:txBody>
                  <a:tcPr marL="91433" marR="91433" marT="45726" marB="45726"/>
                </a:tc>
                <a:tc>
                  <a:txBody>
                    <a:bodyPr/>
                    <a:lstStyle/>
                    <a:p>
                      <a:r>
                        <a:rPr lang="es-ES_tradnl" sz="1400" dirty="0"/>
                        <a:t>Observación / Acuerdo</a:t>
                      </a:r>
                    </a:p>
                  </a:txBody>
                  <a:tcPr marL="91433" marR="91433" marT="45726" marB="45726"/>
                </a:tc>
                <a:extLst>
                  <a:ext uri="{0D108BD9-81ED-4DB2-BD59-A6C34878D82A}">
                    <a16:rowId xmlns:a16="http://schemas.microsoft.com/office/drawing/2014/main" val="10000"/>
                  </a:ext>
                </a:extLst>
              </a:tr>
              <a:tr h="407422">
                <a:tc>
                  <a:txBody>
                    <a:bodyPr/>
                    <a:lstStyle/>
                    <a:p>
                      <a:pPr marL="0" lvl="0" indent="0" algn="just">
                        <a:spcBef>
                          <a:spcPts val="600"/>
                        </a:spcBef>
                        <a:spcAft>
                          <a:spcPts val="600"/>
                        </a:spcAft>
                        <a:buFontTx/>
                        <a:buNone/>
                      </a:pPr>
                      <a:r>
                        <a:rPr lang="es-ES_tradnl" sz="1100" dirty="0">
                          <a:effectLst/>
                          <a:latin typeface="Arial" panose="020B0604020202020204" pitchFamily="34" charset="0"/>
                          <a:ea typeface="Calibri" panose="020F0502020204030204" pitchFamily="34" charset="0"/>
                          <a:cs typeface="Times New Roman" panose="02020603050405020304" pitchFamily="18" charset="0"/>
                        </a:rPr>
                        <a:t>  9.-P.Ambulatorios  Aplicación de una encuesta, para conocer el nivel de Bienestar subjetivo a una muestra de NNA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CL" sz="1100">
                          <a:effectLst/>
                          <a:latin typeface="Arial" panose="020B0604020202020204" pitchFamily="34" charset="0"/>
                          <a:ea typeface="Times New Roman" panose="02020603050405020304" pitchFamily="18" charset="0"/>
                          <a:cs typeface="Times New Roman" panose="02020603050405020304" pitchFamily="18" charset="0"/>
                        </a:rPr>
                        <a:t>Dir. Ops. Sociales</a:t>
                      </a:r>
                      <a:endParaRPr lang="es-C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s-CL" sz="1100">
                          <a:effectLst/>
                          <a:latin typeface="Arial" panose="020B0604020202020204" pitchFamily="34" charset="0"/>
                          <a:ea typeface="Times New Roman" panose="02020603050405020304" pitchFamily="18" charset="0"/>
                          <a:cs typeface="Arial" panose="020B0604020202020204" pitchFamily="34" charset="0"/>
                        </a:rPr>
                        <a:t>UDD aplicara encuesta en programas ambulatorios</a:t>
                      </a:r>
                      <a:endParaRPr lang="es-C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547269">
                <a:tc>
                  <a:txBody>
                    <a:bodyPr/>
                    <a:lstStyle/>
                    <a:p>
                      <a:pPr marL="0" lvl="0" indent="0" algn="just">
                        <a:spcBef>
                          <a:spcPts val="600"/>
                        </a:spcBef>
                        <a:spcAft>
                          <a:spcPts val="600"/>
                        </a:spcAft>
                        <a:buFontTx/>
                        <a:buNone/>
                      </a:pPr>
                      <a:r>
                        <a:rPr lang="es-ES_tradnl" sz="1100" dirty="0">
                          <a:effectLst/>
                          <a:latin typeface="Arial" panose="020B0604020202020204" pitchFamily="34" charset="0"/>
                          <a:ea typeface="Calibri" panose="020F0502020204030204" pitchFamily="34" charset="0"/>
                          <a:cs typeface="Times New Roman" panose="02020603050405020304" pitchFamily="18" charset="0"/>
                        </a:rPr>
                        <a:t>10.-Mejora de selección e inducción de colaboradores, porcentaje de rotación.</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CL" sz="1100">
                          <a:effectLst/>
                          <a:latin typeface="Arial" panose="020B0604020202020204" pitchFamily="34" charset="0"/>
                          <a:ea typeface="Times New Roman" panose="02020603050405020304" pitchFamily="18" charset="0"/>
                          <a:cs typeface="Arial" panose="020B0604020202020204" pitchFamily="34" charset="0"/>
                        </a:rPr>
                        <a:t>Dir. Personas</a:t>
                      </a:r>
                      <a:endParaRPr lang="es-C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s-CL" sz="1100">
                          <a:effectLst/>
                          <a:latin typeface="Arial" panose="020B0604020202020204" pitchFamily="34" charset="0"/>
                          <a:ea typeface="Times New Roman" panose="02020603050405020304" pitchFamily="18" charset="0"/>
                          <a:cs typeface="Arial" panose="020B0604020202020204" pitchFamily="34" charset="0"/>
                        </a:rPr>
                        <a:t>Se debe agendar una reunión con el Director Ejecutivo para ver detalle de rotación de primer semestre 2021.</a:t>
                      </a:r>
                      <a:endParaRPr lang="es-C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502983">
                <a:tc>
                  <a:txBody>
                    <a:bodyPr/>
                    <a:lstStyle/>
                    <a:p>
                      <a:pPr marL="0" lvl="0" indent="0" algn="just">
                        <a:spcBef>
                          <a:spcPts val="600"/>
                        </a:spcBef>
                        <a:spcAft>
                          <a:spcPts val="600"/>
                        </a:spcAft>
                        <a:buFontTx/>
                        <a:buNone/>
                      </a:pPr>
                      <a:r>
                        <a:rPr lang="es-ES_tradnl" sz="1100" dirty="0">
                          <a:effectLst/>
                          <a:latin typeface="Arial" panose="020B0604020202020204" pitchFamily="34" charset="0"/>
                          <a:ea typeface="Calibri" panose="020F0502020204030204" pitchFamily="34" charset="0"/>
                          <a:cs typeface="Times New Roman" panose="02020603050405020304" pitchFamily="18" charset="0"/>
                        </a:rPr>
                        <a:t>11.-Diseño y gestión estrategia comunicacional externa, Taller para periodistas en tema infancia</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CL" sz="1100">
                          <a:effectLst/>
                          <a:latin typeface="Arial" panose="020B0604020202020204" pitchFamily="34" charset="0"/>
                          <a:ea typeface="Times New Roman" panose="02020603050405020304" pitchFamily="18" charset="0"/>
                          <a:cs typeface="Arial" panose="020B0604020202020204" pitchFamily="34" charset="0"/>
                        </a:rPr>
                        <a:t>Dir. Com. Marketing</a:t>
                      </a:r>
                      <a:endParaRPr lang="es-C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s-CL" sz="1100">
                          <a:effectLst/>
                          <a:latin typeface="Arial" panose="020B0604020202020204" pitchFamily="34" charset="0"/>
                          <a:ea typeface="Times New Roman" panose="02020603050405020304" pitchFamily="18" charset="0"/>
                          <a:cs typeface="Arial" panose="020B0604020202020204" pitchFamily="34" charset="0"/>
                        </a:rPr>
                        <a:t>Retomar compromiso, independiente de tiempos de incidencia en agenda pública.</a:t>
                      </a:r>
                      <a:endParaRPr lang="es-C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502983">
                <a:tc>
                  <a:txBody>
                    <a:bodyPr/>
                    <a:lstStyle/>
                    <a:p>
                      <a:pPr marL="0" lvl="0" indent="0" algn="just">
                        <a:spcBef>
                          <a:spcPts val="600"/>
                        </a:spcBef>
                        <a:spcAft>
                          <a:spcPts val="600"/>
                        </a:spcAft>
                        <a:buFontTx/>
                        <a:buNone/>
                      </a:pPr>
                      <a:r>
                        <a:rPr lang="es-ES_tradnl" sz="1100" dirty="0">
                          <a:effectLst/>
                          <a:latin typeface="Arial" panose="020B0604020202020204" pitchFamily="34" charset="0"/>
                          <a:ea typeface="Calibri" panose="020F0502020204030204" pitchFamily="34" charset="0"/>
                          <a:cs typeface="Times New Roman" panose="02020603050405020304" pitchFamily="18" charset="0"/>
                        </a:rPr>
                        <a:t>12.-Mejorar la gestión administrativa y contable de los Programas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CL" sz="1100">
                          <a:effectLst/>
                          <a:latin typeface="Arial" panose="020B0604020202020204" pitchFamily="34" charset="0"/>
                          <a:ea typeface="Times New Roman" panose="02020603050405020304" pitchFamily="18" charset="0"/>
                          <a:cs typeface="Arial" panose="020B0604020202020204" pitchFamily="34" charset="0"/>
                        </a:rPr>
                        <a:t>Dir. Adm. Fzas.</a:t>
                      </a:r>
                      <a:endParaRPr lang="es-C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s-CL" sz="1100" dirty="0">
                          <a:effectLst/>
                          <a:latin typeface="Arial" panose="020B0604020202020204" pitchFamily="34" charset="0"/>
                          <a:ea typeface="Times New Roman" panose="02020603050405020304" pitchFamily="18" charset="0"/>
                          <a:cs typeface="Arial" panose="020B0604020202020204" pitchFamily="34" charset="0"/>
                        </a:rPr>
                        <a:t>Tener información sobre observaciones en proceso de cierre de programa llevado por DAF y DOS</a:t>
                      </a:r>
                      <a:endParaRPr lang="es-C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pic>
        <p:nvPicPr>
          <p:cNvPr id="3" name="Imagen 2"/>
          <p:cNvPicPr>
            <a:picLocks noChangeAspect="1"/>
          </p:cNvPicPr>
          <p:nvPr/>
        </p:nvPicPr>
        <p:blipFill>
          <a:blip r:embed="rId2"/>
          <a:stretch>
            <a:fillRect/>
          </a:stretch>
        </p:blipFill>
        <p:spPr>
          <a:xfrm>
            <a:off x="8110366" y="159978"/>
            <a:ext cx="876422" cy="924054"/>
          </a:xfrm>
          <a:prstGeom prst="rect">
            <a:avLst/>
          </a:prstGeom>
        </p:spPr>
      </p:pic>
    </p:spTree>
    <p:extLst>
      <p:ext uri="{BB962C8B-B14F-4D97-AF65-F5344CB8AC3E}">
        <p14:creationId xmlns:p14="http://schemas.microsoft.com/office/powerpoint/2010/main" val="61468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Título 1">
            <a:extLst>
              <a:ext uri="{FF2B5EF4-FFF2-40B4-BE49-F238E27FC236}">
                <a16:creationId xmlns:a16="http://schemas.microsoft.com/office/drawing/2014/main" id="{E20DE436-1F9E-B4CA-71F3-962C67A98C09}"/>
              </a:ext>
            </a:extLst>
          </p:cNvPr>
          <p:cNvSpPr>
            <a:spLocks noGrp="1"/>
          </p:cNvSpPr>
          <p:nvPr>
            <p:ph type="ctrTitle"/>
          </p:nvPr>
        </p:nvSpPr>
        <p:spPr>
          <a:xfrm>
            <a:off x="712788" y="1927225"/>
            <a:ext cx="7772400" cy="2387600"/>
          </a:xfrm>
        </p:spPr>
        <p:txBody>
          <a:bodyPr/>
          <a:lstStyle/>
          <a:p>
            <a:pPr eaLnBrk="1" hangingPunct="1"/>
            <a:r>
              <a:rPr lang="en-US" altLang="en-US" dirty="0" err="1"/>
              <a:t>Seguimiento</a:t>
            </a:r>
            <a:r>
              <a:rPr lang="en-US" altLang="en-US" dirty="0"/>
              <a:t> </a:t>
            </a:r>
            <a:r>
              <a:rPr lang="en-US" altLang="en-US" dirty="0" err="1"/>
              <a:t>Compromisos</a:t>
            </a:r>
            <a:r>
              <a:rPr lang="en-US" altLang="en-US" dirty="0"/>
              <a:t> 2021 (Ver </a:t>
            </a:r>
            <a:r>
              <a:rPr lang="en-US" altLang="en-US" dirty="0" err="1"/>
              <a:t>planilla</a:t>
            </a:r>
            <a:r>
              <a:rPr lang="en-US" altLang="en-US" dirty="0"/>
              <a:t> excel)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a:extLst>
              <a:ext uri="{FF2B5EF4-FFF2-40B4-BE49-F238E27FC236}">
                <a16:creationId xmlns:a16="http://schemas.microsoft.com/office/drawing/2014/main" id="{8AA5815C-60F5-75C5-126C-96196982A21A}"/>
              </a:ext>
            </a:extLst>
          </p:cNvPr>
          <p:cNvSpPr>
            <a:spLocks noGrp="1"/>
          </p:cNvSpPr>
          <p:nvPr>
            <p:ph type="ctrTitle"/>
          </p:nvPr>
        </p:nvSpPr>
        <p:spPr>
          <a:xfrm>
            <a:off x="712788" y="1927225"/>
            <a:ext cx="7772400" cy="2387600"/>
          </a:xfrm>
        </p:spPr>
        <p:txBody>
          <a:bodyPr/>
          <a:lstStyle/>
          <a:p>
            <a:pPr eaLnBrk="1" hangingPunct="1"/>
            <a:r>
              <a:rPr lang="en-US" altLang="es-CL"/>
              <a:t>Reclamos Clientes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934C072-4833-D533-0B17-FC5030A5B4FA}"/>
              </a:ext>
            </a:extLst>
          </p:cNvPr>
          <p:cNvSpPr txBox="1">
            <a:spLocks noChangeArrowheads="1"/>
          </p:cNvSpPr>
          <p:nvPr/>
        </p:nvSpPr>
        <p:spPr bwMode="auto">
          <a:xfrm>
            <a:off x="1260475" y="423863"/>
            <a:ext cx="662305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2400" b="1">
                <a:solidFill>
                  <a:srgbClr val="00B0F0"/>
                </a:solidFill>
                <a:latin typeface="Arial Narrow" panose="020B0604020202020204" pitchFamily="34" charset="0"/>
                <a:ea typeface="MS PGothic" panose="020B0600070205080204" pitchFamily="34" charset="-128"/>
              </a:rPr>
              <a:t> </a:t>
            </a:r>
            <a:r>
              <a:rPr lang="es-ES" altLang="es-ES_tradnl" b="1">
                <a:solidFill>
                  <a:srgbClr val="00B0F0"/>
                </a:solidFill>
                <a:latin typeface="Arial Narrow" panose="020B0604020202020204" pitchFamily="34" charset="0"/>
                <a:ea typeface="MS PGothic" panose="020B0600070205080204" pitchFamily="34" charset="-128"/>
              </a:rPr>
              <a:t>Reclamos de Clientes</a:t>
            </a:r>
          </a:p>
        </p:txBody>
      </p:sp>
      <p:sp>
        <p:nvSpPr>
          <p:cNvPr id="28675" name="CuadroTexto 2">
            <a:extLst>
              <a:ext uri="{FF2B5EF4-FFF2-40B4-BE49-F238E27FC236}">
                <a16:creationId xmlns:a16="http://schemas.microsoft.com/office/drawing/2014/main" id="{1FDE8CF0-C843-7EC3-23F0-F6945A1C1ADD}"/>
              </a:ext>
            </a:extLst>
          </p:cNvPr>
          <p:cNvSpPr txBox="1">
            <a:spLocks noChangeArrowheads="1"/>
          </p:cNvSpPr>
          <p:nvPr/>
        </p:nvSpPr>
        <p:spPr bwMode="auto">
          <a:xfrm>
            <a:off x="700088" y="2041525"/>
            <a:ext cx="2952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CL" sz="1800" b="1">
                <a:latin typeface="Arial Narrow" panose="020B0604020202020204" pitchFamily="34" charset="0"/>
                <a:ea typeface="MS PGothic" panose="020B0600070205080204" pitchFamily="34" charset="-128"/>
              </a:rPr>
              <a:t>Durante el 2021 se ha recibido 6 reclamos</a:t>
            </a:r>
          </a:p>
        </p:txBody>
      </p:sp>
      <p:graphicFrame>
        <p:nvGraphicFramePr>
          <p:cNvPr id="15" name="Tabla 14">
            <a:extLst>
              <a:ext uri="{FF2B5EF4-FFF2-40B4-BE49-F238E27FC236}">
                <a16:creationId xmlns:a16="http://schemas.microsoft.com/office/drawing/2014/main" id="{1E1EDB53-202A-1A1F-2394-BCB68968942F}"/>
              </a:ext>
            </a:extLst>
          </p:cNvPr>
          <p:cNvGraphicFramePr>
            <a:graphicFrameLocks noGrp="1"/>
          </p:cNvGraphicFramePr>
          <p:nvPr/>
        </p:nvGraphicFramePr>
        <p:xfrm>
          <a:off x="3633788" y="3384550"/>
          <a:ext cx="3922712" cy="1590676"/>
        </p:xfrm>
        <a:graphic>
          <a:graphicData uri="http://schemas.openxmlformats.org/drawingml/2006/table">
            <a:tbl>
              <a:tblPr firstRow="1" bandRow="1">
                <a:tableStyleId>{5C22544A-7EE6-4342-B048-85BDC9FD1C3A}</a:tableStyleId>
              </a:tblPr>
              <a:tblGrid>
                <a:gridCol w="2303541">
                  <a:extLst>
                    <a:ext uri="{9D8B030D-6E8A-4147-A177-3AD203B41FA5}">
                      <a16:colId xmlns:a16="http://schemas.microsoft.com/office/drawing/2014/main" val="20000"/>
                    </a:ext>
                  </a:extLst>
                </a:gridCol>
                <a:gridCol w="1619171">
                  <a:extLst>
                    <a:ext uri="{9D8B030D-6E8A-4147-A177-3AD203B41FA5}">
                      <a16:colId xmlns:a16="http://schemas.microsoft.com/office/drawing/2014/main" val="20001"/>
                    </a:ext>
                  </a:extLst>
                </a:gridCol>
              </a:tblGrid>
              <a:tr h="370988">
                <a:tc>
                  <a:txBody>
                    <a:bodyPr/>
                    <a:lstStyle/>
                    <a:p>
                      <a:pPr algn="ctr"/>
                      <a:r>
                        <a:rPr lang="es-ES" sz="1400" dirty="0">
                          <a:latin typeface="Arial Narrow" panose="020B0606020202030204" pitchFamily="34" charset="0"/>
                        </a:rPr>
                        <a:t>Reclamante</a:t>
                      </a:r>
                    </a:p>
                  </a:txBody>
                  <a:tcPr marL="91412" marR="91412"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s-ES" sz="1400" dirty="0">
                          <a:latin typeface="Arial Narrow" panose="020B0606020202030204" pitchFamily="34" charset="0"/>
                        </a:rPr>
                        <a:t>Nº de Reclamos</a:t>
                      </a:r>
                    </a:p>
                  </a:txBody>
                  <a:tcPr marL="91412" marR="91412"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04922">
                <a:tc>
                  <a:txBody>
                    <a:bodyPr/>
                    <a:lstStyle/>
                    <a:p>
                      <a:r>
                        <a:rPr lang="es-ES" sz="1400" dirty="0">
                          <a:latin typeface="Arial Narrow" panose="020B0606020202030204" pitchFamily="34" charset="0"/>
                        </a:rPr>
                        <a:t>Tribunales de Familia</a:t>
                      </a:r>
                    </a:p>
                  </a:txBody>
                  <a:tcPr marL="91412" marR="91412"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dirty="0">
                          <a:latin typeface="Arial Narrow" panose="020B0606020202030204" pitchFamily="34" charset="0"/>
                        </a:rPr>
                        <a:t>0</a:t>
                      </a:r>
                    </a:p>
                  </a:txBody>
                  <a:tcPr marL="91412" marR="91412"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04922">
                <a:tc>
                  <a:txBody>
                    <a:bodyPr/>
                    <a:lstStyle/>
                    <a:p>
                      <a:r>
                        <a:rPr lang="es-ES" sz="1400" dirty="0">
                          <a:latin typeface="Arial Narrow" panose="020B0606020202030204" pitchFamily="34" charset="0"/>
                        </a:rPr>
                        <a:t>SENAME</a:t>
                      </a:r>
                    </a:p>
                  </a:txBody>
                  <a:tcPr marL="91412" marR="91412"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dirty="0">
                          <a:latin typeface="Arial Narrow" panose="020B0606020202030204" pitchFamily="34" charset="0"/>
                        </a:rPr>
                        <a:t>0</a:t>
                      </a:r>
                    </a:p>
                  </a:txBody>
                  <a:tcPr marL="91412" marR="91412"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4922">
                <a:tc>
                  <a:txBody>
                    <a:bodyPr/>
                    <a:lstStyle/>
                    <a:p>
                      <a:r>
                        <a:rPr lang="es-ES" sz="1400" dirty="0">
                          <a:latin typeface="Arial Narrow" panose="020B0606020202030204" pitchFamily="34" charset="0"/>
                        </a:rPr>
                        <a:t>Familiares</a:t>
                      </a:r>
                      <a:r>
                        <a:rPr lang="es-ES" sz="1400" baseline="0" dirty="0">
                          <a:latin typeface="Arial Narrow" panose="020B0606020202030204" pitchFamily="34" charset="0"/>
                        </a:rPr>
                        <a:t> del NNA</a:t>
                      </a:r>
                      <a:endParaRPr lang="es-ES" sz="1400" dirty="0">
                        <a:latin typeface="Arial Narrow" panose="020B0606020202030204" pitchFamily="34" charset="0"/>
                      </a:endParaRPr>
                    </a:p>
                  </a:txBody>
                  <a:tcPr marL="91412" marR="91412"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dirty="0">
                          <a:latin typeface="Arial Narrow" panose="020B0606020202030204" pitchFamily="34" charset="0"/>
                        </a:rPr>
                        <a:t>8</a:t>
                      </a:r>
                    </a:p>
                  </a:txBody>
                  <a:tcPr marL="91412" marR="91412"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4922">
                <a:tc>
                  <a:txBody>
                    <a:bodyPr/>
                    <a:lstStyle/>
                    <a:p>
                      <a:pPr marL="0" algn="l" defTabSz="914400" rtl="0" eaLnBrk="1" latinLnBrk="0" hangingPunct="1"/>
                      <a:r>
                        <a:rPr lang="es-ES_tradnl" sz="1400" b="0" kern="1200" dirty="0">
                          <a:solidFill>
                            <a:schemeClr val="dk1"/>
                          </a:solidFill>
                          <a:latin typeface="Arial Narrow" panose="020B0606020202030204" pitchFamily="34" charset="0"/>
                          <a:ea typeface="+mn-ea"/>
                          <a:cs typeface="+mn-cs"/>
                        </a:rPr>
                        <a:t>Vecino</a:t>
                      </a:r>
                    </a:p>
                  </a:txBody>
                  <a:tcPr marL="91412" marR="91412"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s-ES_tradnl" sz="1400" b="1" kern="1200" dirty="0">
                          <a:solidFill>
                            <a:schemeClr val="dk1"/>
                          </a:solidFill>
                          <a:latin typeface="Arial Narrow" panose="020B0606020202030204" pitchFamily="34" charset="0"/>
                          <a:ea typeface="+mn-ea"/>
                          <a:cs typeface="+mn-cs"/>
                        </a:rPr>
                        <a:t>0</a:t>
                      </a:r>
                    </a:p>
                  </a:txBody>
                  <a:tcPr marL="91412" marR="91412"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28696" name="CuadroTexto 2">
            <a:extLst>
              <a:ext uri="{FF2B5EF4-FFF2-40B4-BE49-F238E27FC236}">
                <a16:creationId xmlns:a16="http://schemas.microsoft.com/office/drawing/2014/main" id="{65ED14C1-22B5-52F8-5FB8-2FCF61F6E282}"/>
              </a:ext>
            </a:extLst>
          </p:cNvPr>
          <p:cNvSpPr txBox="1">
            <a:spLocks noChangeArrowheads="1"/>
          </p:cNvSpPr>
          <p:nvPr/>
        </p:nvSpPr>
        <p:spPr bwMode="auto">
          <a:xfrm>
            <a:off x="681038" y="3702050"/>
            <a:ext cx="2952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CL" sz="1800" b="1">
                <a:latin typeface="Arial Narrow" panose="020B0604020202020204" pitchFamily="34" charset="0"/>
                <a:ea typeface="MS PGothic" panose="020B0600070205080204" pitchFamily="34" charset="-128"/>
              </a:rPr>
              <a:t>Durante el 2020 se recibieron 8 reclamos</a:t>
            </a:r>
          </a:p>
        </p:txBody>
      </p:sp>
      <p:graphicFrame>
        <p:nvGraphicFramePr>
          <p:cNvPr id="17" name="Tabla 16">
            <a:extLst>
              <a:ext uri="{FF2B5EF4-FFF2-40B4-BE49-F238E27FC236}">
                <a16:creationId xmlns:a16="http://schemas.microsoft.com/office/drawing/2014/main" id="{FC74DAE5-CB45-6B85-D856-CA71D2753905}"/>
              </a:ext>
            </a:extLst>
          </p:cNvPr>
          <p:cNvGraphicFramePr>
            <a:graphicFrameLocks noGrp="1"/>
          </p:cNvGraphicFramePr>
          <p:nvPr/>
        </p:nvGraphicFramePr>
        <p:xfrm>
          <a:off x="3632200" y="1514475"/>
          <a:ext cx="3924300" cy="1524000"/>
        </p:xfrm>
        <a:graphic>
          <a:graphicData uri="http://schemas.openxmlformats.org/drawingml/2006/table">
            <a:tbl>
              <a:tblPr firstRow="1" bandRow="1">
                <a:tableStyleId>{5C22544A-7EE6-4342-B048-85BDC9FD1C3A}</a:tableStyleId>
              </a:tblPr>
              <a:tblGrid>
                <a:gridCol w="2304474">
                  <a:extLst>
                    <a:ext uri="{9D8B030D-6E8A-4147-A177-3AD203B41FA5}">
                      <a16:colId xmlns:a16="http://schemas.microsoft.com/office/drawing/2014/main" val="20000"/>
                    </a:ext>
                  </a:extLst>
                </a:gridCol>
                <a:gridCol w="1619826">
                  <a:extLst>
                    <a:ext uri="{9D8B030D-6E8A-4147-A177-3AD203B41FA5}">
                      <a16:colId xmlns:a16="http://schemas.microsoft.com/office/drawing/2014/main" val="20001"/>
                    </a:ext>
                  </a:extLst>
                </a:gridCol>
              </a:tblGrid>
              <a:tr h="304800">
                <a:tc>
                  <a:txBody>
                    <a:bodyPr/>
                    <a:lstStyle/>
                    <a:p>
                      <a:r>
                        <a:rPr lang="es-ES" sz="1400" dirty="0">
                          <a:latin typeface="Arial Narrow" panose="020B0606020202030204" pitchFamily="34" charset="0"/>
                        </a:rPr>
                        <a:t>Reclamante</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s-ES" sz="1400" dirty="0">
                          <a:latin typeface="Arial Narrow" panose="020B0606020202030204" pitchFamily="34" charset="0"/>
                        </a:rPr>
                        <a:t>Nº de Reclamos</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04800">
                <a:tc>
                  <a:txBody>
                    <a:bodyPr/>
                    <a:lstStyle/>
                    <a:p>
                      <a:r>
                        <a:rPr lang="es-ES" sz="1400" dirty="0">
                          <a:latin typeface="Arial Narrow" panose="020B0606020202030204" pitchFamily="34" charset="0"/>
                        </a:rPr>
                        <a:t>Tribunales de Familia</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b="1" dirty="0">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04800">
                <a:tc>
                  <a:txBody>
                    <a:bodyPr/>
                    <a:lstStyle/>
                    <a:p>
                      <a:r>
                        <a:rPr lang="es-ES" sz="1400" dirty="0">
                          <a:latin typeface="Arial Narrow" panose="020B0606020202030204" pitchFamily="34" charset="0"/>
                        </a:rPr>
                        <a:t>SENAME</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b="1" dirty="0">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4800">
                <a:tc>
                  <a:txBody>
                    <a:bodyPr/>
                    <a:lstStyle/>
                    <a:p>
                      <a:r>
                        <a:rPr lang="es-ES" sz="1400" dirty="0">
                          <a:latin typeface="Arial Narrow" panose="020B0606020202030204" pitchFamily="34" charset="0"/>
                        </a:rPr>
                        <a:t>Familiares del NNA </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b="1" dirty="0">
                          <a:latin typeface="Arial Narrow" panose="020B0606020202030204" pitchFamily="34" charset="0"/>
                        </a:rPr>
                        <a:t>6</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4800">
                <a:tc>
                  <a:txBody>
                    <a:bodyPr/>
                    <a:lstStyle/>
                    <a:p>
                      <a:r>
                        <a:rPr lang="es-ES" sz="1400" dirty="0">
                          <a:latin typeface="Arial Narrow" panose="020B0606020202030204" pitchFamily="34" charset="0"/>
                        </a:rPr>
                        <a:t>Vecino</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b="1" dirty="0">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24" name="Tabla 23">
            <a:extLst>
              <a:ext uri="{FF2B5EF4-FFF2-40B4-BE49-F238E27FC236}">
                <a16:creationId xmlns:a16="http://schemas.microsoft.com/office/drawing/2014/main" id="{874E131B-0E71-AF34-393B-20DBE7F6952F}"/>
              </a:ext>
            </a:extLst>
          </p:cNvPr>
          <p:cNvGraphicFramePr>
            <a:graphicFrameLocks noGrp="1"/>
          </p:cNvGraphicFramePr>
          <p:nvPr/>
        </p:nvGraphicFramePr>
        <p:xfrm>
          <a:off x="3652838" y="5194300"/>
          <a:ext cx="3922712" cy="1590676"/>
        </p:xfrm>
        <a:graphic>
          <a:graphicData uri="http://schemas.openxmlformats.org/drawingml/2006/table">
            <a:tbl>
              <a:tblPr firstRow="1" bandRow="1">
                <a:tableStyleId>{5C22544A-7EE6-4342-B048-85BDC9FD1C3A}</a:tableStyleId>
              </a:tblPr>
              <a:tblGrid>
                <a:gridCol w="2303541">
                  <a:extLst>
                    <a:ext uri="{9D8B030D-6E8A-4147-A177-3AD203B41FA5}">
                      <a16:colId xmlns:a16="http://schemas.microsoft.com/office/drawing/2014/main" val="20000"/>
                    </a:ext>
                  </a:extLst>
                </a:gridCol>
                <a:gridCol w="1619171">
                  <a:extLst>
                    <a:ext uri="{9D8B030D-6E8A-4147-A177-3AD203B41FA5}">
                      <a16:colId xmlns:a16="http://schemas.microsoft.com/office/drawing/2014/main" val="20001"/>
                    </a:ext>
                  </a:extLst>
                </a:gridCol>
              </a:tblGrid>
              <a:tr h="370988">
                <a:tc>
                  <a:txBody>
                    <a:bodyPr/>
                    <a:lstStyle/>
                    <a:p>
                      <a:pPr algn="ctr"/>
                      <a:r>
                        <a:rPr lang="es-ES" sz="1400" dirty="0">
                          <a:latin typeface="Arial Narrow" panose="020B0606020202030204" pitchFamily="34" charset="0"/>
                        </a:rPr>
                        <a:t>Reclamante</a:t>
                      </a:r>
                    </a:p>
                  </a:txBody>
                  <a:tcPr marL="91412" marR="91412"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s-ES" sz="1400" dirty="0">
                          <a:latin typeface="Arial Narrow" panose="020B0606020202030204" pitchFamily="34" charset="0"/>
                        </a:rPr>
                        <a:t>Nº de Reclamos</a:t>
                      </a:r>
                    </a:p>
                  </a:txBody>
                  <a:tcPr marL="91412" marR="91412"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04922">
                <a:tc>
                  <a:txBody>
                    <a:bodyPr/>
                    <a:lstStyle/>
                    <a:p>
                      <a:r>
                        <a:rPr lang="es-ES" sz="1400" dirty="0">
                          <a:latin typeface="Arial Narrow" panose="020B0606020202030204" pitchFamily="34" charset="0"/>
                        </a:rPr>
                        <a:t>Tribunales de Familia</a:t>
                      </a:r>
                    </a:p>
                  </a:txBody>
                  <a:tcPr marL="91412" marR="91412"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dirty="0">
                          <a:latin typeface="Arial Narrow" panose="020B0606020202030204" pitchFamily="34" charset="0"/>
                        </a:rPr>
                        <a:t>0</a:t>
                      </a:r>
                    </a:p>
                  </a:txBody>
                  <a:tcPr marL="91412" marR="91412"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04922">
                <a:tc>
                  <a:txBody>
                    <a:bodyPr/>
                    <a:lstStyle/>
                    <a:p>
                      <a:r>
                        <a:rPr lang="es-ES" sz="1400" dirty="0">
                          <a:latin typeface="Arial Narrow" panose="020B0606020202030204" pitchFamily="34" charset="0"/>
                        </a:rPr>
                        <a:t>SENAME</a:t>
                      </a:r>
                    </a:p>
                  </a:txBody>
                  <a:tcPr marL="91412" marR="91412"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dirty="0">
                          <a:latin typeface="Arial Narrow" panose="020B0606020202030204" pitchFamily="34" charset="0"/>
                        </a:rPr>
                        <a:t>0</a:t>
                      </a:r>
                    </a:p>
                  </a:txBody>
                  <a:tcPr marL="91412" marR="91412"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4922">
                <a:tc>
                  <a:txBody>
                    <a:bodyPr/>
                    <a:lstStyle/>
                    <a:p>
                      <a:r>
                        <a:rPr lang="es-ES" sz="1400" dirty="0">
                          <a:latin typeface="Arial Narrow" panose="020B0606020202030204" pitchFamily="34" charset="0"/>
                        </a:rPr>
                        <a:t>Familiares</a:t>
                      </a:r>
                      <a:r>
                        <a:rPr lang="es-ES" sz="1400" baseline="0" dirty="0">
                          <a:latin typeface="Arial Narrow" panose="020B0606020202030204" pitchFamily="34" charset="0"/>
                        </a:rPr>
                        <a:t> del NNA</a:t>
                      </a:r>
                      <a:endParaRPr lang="es-ES" sz="1400" dirty="0">
                        <a:latin typeface="Arial Narrow" panose="020B0606020202030204" pitchFamily="34" charset="0"/>
                      </a:endParaRPr>
                    </a:p>
                  </a:txBody>
                  <a:tcPr marL="91412" marR="91412"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dirty="0">
                          <a:latin typeface="Arial Narrow" panose="020B0606020202030204" pitchFamily="34" charset="0"/>
                        </a:rPr>
                        <a:t>6</a:t>
                      </a:r>
                    </a:p>
                  </a:txBody>
                  <a:tcPr marL="91412" marR="91412"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4922">
                <a:tc>
                  <a:txBody>
                    <a:bodyPr/>
                    <a:lstStyle/>
                    <a:p>
                      <a:pPr marL="0" algn="l" defTabSz="914400" rtl="0" eaLnBrk="1" latinLnBrk="0" hangingPunct="1"/>
                      <a:r>
                        <a:rPr lang="es-ES_tradnl" sz="1400" b="0" kern="1200" dirty="0">
                          <a:solidFill>
                            <a:schemeClr val="dk1"/>
                          </a:solidFill>
                          <a:latin typeface="Arial Narrow" panose="020B0606020202030204" pitchFamily="34" charset="0"/>
                          <a:ea typeface="+mn-ea"/>
                          <a:cs typeface="+mn-cs"/>
                        </a:rPr>
                        <a:t>Vecino</a:t>
                      </a:r>
                    </a:p>
                  </a:txBody>
                  <a:tcPr marL="91412" marR="91412"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s-ES_tradnl" sz="1400" b="1" kern="1200" dirty="0">
                          <a:solidFill>
                            <a:schemeClr val="dk1"/>
                          </a:solidFill>
                          <a:latin typeface="Arial Narrow" panose="020B0606020202030204" pitchFamily="34" charset="0"/>
                          <a:ea typeface="+mn-ea"/>
                          <a:cs typeface="+mn-cs"/>
                        </a:rPr>
                        <a:t>0</a:t>
                      </a:r>
                    </a:p>
                  </a:txBody>
                  <a:tcPr marL="91412" marR="91412"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28737" name="CuadroTexto 2">
            <a:extLst>
              <a:ext uri="{FF2B5EF4-FFF2-40B4-BE49-F238E27FC236}">
                <a16:creationId xmlns:a16="http://schemas.microsoft.com/office/drawing/2014/main" id="{AC41BAD6-4B99-60A1-C172-EE7661FEBF88}"/>
              </a:ext>
            </a:extLst>
          </p:cNvPr>
          <p:cNvSpPr txBox="1">
            <a:spLocks noChangeArrowheads="1"/>
          </p:cNvSpPr>
          <p:nvPr/>
        </p:nvSpPr>
        <p:spPr bwMode="auto">
          <a:xfrm>
            <a:off x="700088" y="5511800"/>
            <a:ext cx="295275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CL" sz="1800" b="1">
                <a:latin typeface="Arial Narrow" panose="020B0604020202020204" pitchFamily="34" charset="0"/>
                <a:ea typeface="MS PGothic" panose="020B0600070205080204" pitchFamily="34" charset="-128"/>
              </a:rPr>
              <a:t>Durante el 2019 se recibieron 6 reclamos</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09BBD6D-F153-E785-6681-106C37E9E9F7}"/>
              </a:ext>
            </a:extLst>
          </p:cNvPr>
          <p:cNvSpPr txBox="1">
            <a:spLocks noChangeArrowheads="1"/>
          </p:cNvSpPr>
          <p:nvPr/>
        </p:nvSpPr>
        <p:spPr bwMode="auto">
          <a:xfrm>
            <a:off x="1260475" y="503238"/>
            <a:ext cx="662305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2400" b="1">
                <a:solidFill>
                  <a:srgbClr val="00B0F0"/>
                </a:solidFill>
                <a:latin typeface="Arial Narrow" panose="020B0604020202020204" pitchFamily="34" charset="0"/>
                <a:ea typeface="MS PGothic" panose="020B0600070205080204" pitchFamily="34" charset="-128"/>
              </a:rPr>
              <a:t> </a:t>
            </a:r>
            <a:r>
              <a:rPr lang="es-ES" altLang="es-ES_tradnl" b="1">
                <a:solidFill>
                  <a:srgbClr val="00B0F0"/>
                </a:solidFill>
                <a:latin typeface="Arial Narrow" panose="020B0604020202020204" pitchFamily="34" charset="0"/>
                <a:ea typeface="MS PGothic" panose="020B0600070205080204" pitchFamily="34" charset="-128"/>
              </a:rPr>
              <a:t>Reclamos de Clientes 2021</a:t>
            </a:r>
          </a:p>
        </p:txBody>
      </p:sp>
      <p:graphicFrame>
        <p:nvGraphicFramePr>
          <p:cNvPr id="17" name="Tabla 16">
            <a:extLst>
              <a:ext uri="{FF2B5EF4-FFF2-40B4-BE49-F238E27FC236}">
                <a16:creationId xmlns:a16="http://schemas.microsoft.com/office/drawing/2014/main" id="{F761CFD2-CF77-0608-BC4B-A487F9EEB35C}"/>
              </a:ext>
            </a:extLst>
          </p:cNvPr>
          <p:cNvGraphicFramePr>
            <a:graphicFrameLocks noGrp="1"/>
          </p:cNvGraphicFramePr>
          <p:nvPr/>
        </p:nvGraphicFramePr>
        <p:xfrm>
          <a:off x="76200" y="1243013"/>
          <a:ext cx="9020175" cy="5349876"/>
        </p:xfrm>
        <a:graphic>
          <a:graphicData uri="http://schemas.openxmlformats.org/drawingml/2006/table">
            <a:tbl>
              <a:tblPr/>
              <a:tblGrid>
                <a:gridCol w="741947">
                  <a:extLst>
                    <a:ext uri="{9D8B030D-6E8A-4147-A177-3AD203B41FA5}">
                      <a16:colId xmlns:a16="http://schemas.microsoft.com/office/drawing/2014/main" val="20000"/>
                    </a:ext>
                  </a:extLst>
                </a:gridCol>
                <a:gridCol w="794085">
                  <a:extLst>
                    <a:ext uri="{9D8B030D-6E8A-4147-A177-3AD203B41FA5}">
                      <a16:colId xmlns:a16="http://schemas.microsoft.com/office/drawing/2014/main" val="20001"/>
                    </a:ext>
                  </a:extLst>
                </a:gridCol>
                <a:gridCol w="1171073">
                  <a:extLst>
                    <a:ext uri="{9D8B030D-6E8A-4147-A177-3AD203B41FA5}">
                      <a16:colId xmlns:a16="http://schemas.microsoft.com/office/drawing/2014/main" val="20002"/>
                    </a:ext>
                  </a:extLst>
                </a:gridCol>
                <a:gridCol w="2967790">
                  <a:extLst>
                    <a:ext uri="{9D8B030D-6E8A-4147-A177-3AD203B41FA5}">
                      <a16:colId xmlns:a16="http://schemas.microsoft.com/office/drawing/2014/main" val="20003"/>
                    </a:ext>
                  </a:extLst>
                </a:gridCol>
                <a:gridCol w="2518610">
                  <a:extLst>
                    <a:ext uri="{9D8B030D-6E8A-4147-A177-3AD203B41FA5}">
                      <a16:colId xmlns:a16="http://schemas.microsoft.com/office/drawing/2014/main" val="20004"/>
                    </a:ext>
                  </a:extLst>
                </a:gridCol>
                <a:gridCol w="826670">
                  <a:extLst>
                    <a:ext uri="{9D8B030D-6E8A-4147-A177-3AD203B41FA5}">
                      <a16:colId xmlns:a16="http://schemas.microsoft.com/office/drawing/2014/main" val="20005"/>
                    </a:ext>
                  </a:extLst>
                </a:gridCol>
              </a:tblGrid>
              <a:tr h="438205">
                <a:tc>
                  <a:txBody>
                    <a:bodyPr/>
                    <a:lstStyle/>
                    <a:p>
                      <a:pPr algn="ctr" rtl="0" fontAlgn="ctr"/>
                      <a:r>
                        <a:rPr lang="es-CL" sz="1200" b="1" i="0" u="none" strike="noStrike" dirty="0">
                          <a:solidFill>
                            <a:srgbClr val="FFFFFF"/>
                          </a:solidFill>
                          <a:effectLst/>
                          <a:latin typeface="Arial Narrow" panose="020B0606020202030204" pitchFamily="34" charset="0"/>
                        </a:rPr>
                        <a:t>Fecha</a:t>
                      </a:r>
                    </a:p>
                  </a:txBody>
                  <a:tcPr marL="6095" marR="6095" marT="60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Proyecto</a:t>
                      </a:r>
                    </a:p>
                  </a:txBody>
                  <a:tcPr marL="6095" marR="6095" marT="60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Reclamante</a:t>
                      </a:r>
                    </a:p>
                  </a:txBody>
                  <a:tcPr marL="6095" marR="6095" marT="60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Descripción (resumen)</a:t>
                      </a:r>
                    </a:p>
                  </a:txBody>
                  <a:tcPr marL="6095" marR="6095" marT="60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Respuesta Institucional (</a:t>
                      </a:r>
                      <a:r>
                        <a:rPr lang="es-CL" sz="1200" b="1" i="0" u="none" strike="noStrike" dirty="0" err="1">
                          <a:solidFill>
                            <a:srgbClr val="FFFFFF"/>
                          </a:solidFill>
                          <a:effectLst/>
                          <a:latin typeface="Arial Narrow" panose="020B0606020202030204" pitchFamily="34" charset="0"/>
                        </a:rPr>
                        <a:t>N°</a:t>
                      </a:r>
                      <a:r>
                        <a:rPr lang="es-CL" sz="1200" b="1" i="0" u="none" strike="noStrike" dirty="0">
                          <a:solidFill>
                            <a:srgbClr val="FFFFFF"/>
                          </a:solidFill>
                          <a:effectLst/>
                          <a:latin typeface="Arial Narrow" panose="020B0606020202030204" pitchFamily="34" charset="0"/>
                        </a:rPr>
                        <a:t> oficio, resumen contenido)</a:t>
                      </a:r>
                    </a:p>
                  </a:txBody>
                  <a:tcPr marL="6095" marR="6095" marT="60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dirty="0">
                          <a:solidFill>
                            <a:srgbClr val="FFFFFF"/>
                          </a:solidFill>
                          <a:effectLst/>
                          <a:latin typeface="Arial Narrow" panose="020B0606020202030204" pitchFamily="34" charset="0"/>
                        </a:rPr>
                        <a:t>Estado</a:t>
                      </a:r>
                    </a:p>
                  </a:txBody>
                  <a:tcPr marL="6095" marR="6095" marT="60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814832">
                <a:tc>
                  <a:txBody>
                    <a:bodyPr/>
                    <a:lstStyle/>
                    <a:p>
                      <a:pPr algn="ctr" rtl="0" fontAlgn="ctr"/>
                      <a:r>
                        <a:rPr lang="es-CL" sz="1300" b="0" i="0" u="none" strike="noStrike" dirty="0">
                          <a:solidFill>
                            <a:srgbClr val="000000"/>
                          </a:solidFill>
                          <a:effectLst/>
                          <a:latin typeface="Arial Narrow" panose="020B0606020202030204" pitchFamily="34" charset="0"/>
                        </a:rPr>
                        <a:t>20-01-2021</a:t>
                      </a:r>
                    </a:p>
                  </a:txBody>
                  <a:tcPr marL="6095" marR="6095" marT="60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rtl="0" fontAlgn="ctr"/>
                      <a:r>
                        <a:rPr lang="es-CL" sz="1300" b="0" i="0" u="none" strike="noStrike" dirty="0">
                          <a:solidFill>
                            <a:srgbClr val="000000"/>
                          </a:solidFill>
                          <a:effectLst/>
                          <a:latin typeface="Arial Narrow" panose="020B0606020202030204" pitchFamily="34" charset="0"/>
                        </a:rPr>
                        <a:t>PRM Calama</a:t>
                      </a:r>
                    </a:p>
                  </a:txBody>
                  <a:tcPr marL="6095" marR="6095" marT="6094"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fontAlgn="t"/>
                      <a:endParaRPr lang="es-CL" sz="1300" b="0" i="0" u="none" strike="noStrike" dirty="0">
                        <a:solidFill>
                          <a:srgbClr val="000000"/>
                        </a:solidFill>
                        <a:effectLst/>
                        <a:latin typeface="Arial Narrow" panose="020B0606020202030204" pitchFamily="34" charset="0"/>
                      </a:endParaRPr>
                    </a:p>
                    <a:p>
                      <a:pPr algn="ctr" fontAlgn="t"/>
                      <a:endParaRPr lang="es-CL" sz="1300" b="0" i="0" u="none" strike="noStrike" dirty="0">
                        <a:solidFill>
                          <a:srgbClr val="000000"/>
                        </a:solidFill>
                        <a:effectLst/>
                        <a:latin typeface="Arial Narrow" panose="020B0606020202030204" pitchFamily="34" charset="0"/>
                      </a:endParaRPr>
                    </a:p>
                    <a:p>
                      <a:pPr algn="ctr" fontAlgn="t"/>
                      <a:r>
                        <a:rPr lang="es-CL" sz="1300" b="0" i="0" u="none" strike="noStrike" dirty="0">
                          <a:solidFill>
                            <a:srgbClr val="000000"/>
                          </a:solidFill>
                          <a:effectLst/>
                          <a:latin typeface="Arial Narrow" panose="020B0606020202030204" pitchFamily="34" charset="0"/>
                        </a:rPr>
                        <a:t>Sra. Carolina Romero</a:t>
                      </a:r>
                    </a:p>
                  </a:txBody>
                  <a:tcPr marL="6095" marR="6095" marT="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rowSpan="4">
                  <a:txBody>
                    <a:bodyPr/>
                    <a:lstStyle/>
                    <a:p>
                      <a:pPr marL="285750" indent="-285750" algn="l" fontAlgn="t">
                        <a:spcAft>
                          <a:spcPts val="600"/>
                        </a:spcAft>
                        <a:buFont typeface="Wingdings" panose="05000000000000000000" pitchFamily="2" charset="2"/>
                        <a:buChar char="q"/>
                      </a:pPr>
                      <a:r>
                        <a:rPr lang="es-ES" sz="1300" b="0" i="0" u="none" strike="noStrike" dirty="0">
                          <a:solidFill>
                            <a:srgbClr val="000000"/>
                          </a:solidFill>
                          <a:effectLst/>
                          <a:latin typeface="Arial Narrow" panose="020B0606020202030204" pitchFamily="34" charset="0"/>
                        </a:rPr>
                        <a:t>Existe una percepción de inequidad en lo que refiere al abordaje del programa, en comparación al padre. En relación a lo anterior, señala que ha sentido que se le ha perjudicado, toda vez que el programa ha adoptado una postura profesional desigual, ya sea en lo que ha comunicado al Tribunal de Familia, como en la comprensión de los distintos hechos que han ocurrido.</a:t>
                      </a:r>
                    </a:p>
                    <a:p>
                      <a:pPr marL="285750" indent="-285750" algn="l" fontAlgn="t">
                        <a:spcAft>
                          <a:spcPts val="600"/>
                        </a:spcAft>
                        <a:buFont typeface="Wingdings" panose="05000000000000000000" pitchFamily="2" charset="2"/>
                        <a:buChar char="q"/>
                      </a:pPr>
                      <a:r>
                        <a:rPr lang="es-ES" sz="1300" b="0" i="0" u="none" strike="noStrike" dirty="0">
                          <a:solidFill>
                            <a:srgbClr val="000000"/>
                          </a:solidFill>
                          <a:effectLst/>
                          <a:latin typeface="Arial Narrow" panose="020B0606020202030204" pitchFamily="34" charset="0"/>
                        </a:rPr>
                        <a:t>Interferencias en las citaciones, existiendo cancelaciones o solicitudes de entrevista el mismo día, afectando la continuidad de su proceso.</a:t>
                      </a:r>
                    </a:p>
                    <a:p>
                      <a:pPr marL="285750" indent="-285750" algn="l" fontAlgn="t">
                        <a:spcAft>
                          <a:spcPts val="600"/>
                        </a:spcAft>
                        <a:buFont typeface="Wingdings" panose="05000000000000000000" pitchFamily="2" charset="2"/>
                        <a:buChar char="q"/>
                      </a:pPr>
                      <a:r>
                        <a:rPr lang="es-ES" sz="1300" b="0" i="0" u="none" strike="noStrike" dirty="0">
                          <a:solidFill>
                            <a:srgbClr val="000000"/>
                          </a:solidFill>
                          <a:effectLst/>
                          <a:latin typeface="Arial Narrow" panose="020B0606020202030204" pitchFamily="34" charset="0"/>
                        </a:rPr>
                        <a:t>Presenta reparos en el levantamiento de la Circular Número 5 (ducha de agua fría del padre a Jazmín), aludiendo que debería haber sido informada el mismo día, a la vez que, el proyecto tendría que haber ido a constatar lesiones con la niña, toda vez que se debería haber asumido que podría haber existido “forcejeos o golpes”.</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marL="285750" indent="-285750" algn="l" fontAlgn="ctr">
                        <a:buFont typeface="Wingdings" panose="05000000000000000000" pitchFamily="2" charset="2"/>
                        <a:buChar char="q"/>
                      </a:pPr>
                      <a:r>
                        <a:rPr lang="es-ES" sz="1300" b="0" i="0" u="none" strike="noStrike" dirty="0">
                          <a:solidFill>
                            <a:srgbClr val="000000"/>
                          </a:solidFill>
                          <a:effectLst/>
                          <a:latin typeface="Arial Narrow" panose="020B0606020202030204" pitchFamily="34" charset="0"/>
                        </a:rPr>
                        <a:t>Elaboración y Entrega de calendario mensual de atenciones.</a:t>
                      </a:r>
                    </a:p>
                    <a:p>
                      <a:pPr marL="285750" indent="-285750" algn="l" fontAlgn="ctr">
                        <a:buFont typeface="Wingdings" panose="05000000000000000000" pitchFamily="2" charset="2"/>
                        <a:buChar char="q"/>
                      </a:pPr>
                      <a:r>
                        <a:rPr lang="es-ES" sz="1300" b="0" i="0" u="none" strike="noStrike" dirty="0">
                          <a:solidFill>
                            <a:srgbClr val="000000"/>
                          </a:solidFill>
                          <a:effectLst/>
                          <a:latin typeface="Arial Narrow" panose="020B0606020202030204" pitchFamily="34" charset="0"/>
                        </a:rPr>
                        <a:t/>
                      </a:r>
                      <a:br>
                        <a:rPr lang="es-ES" sz="1300" b="0" i="0" u="none" strike="noStrike" dirty="0">
                          <a:solidFill>
                            <a:srgbClr val="000000"/>
                          </a:solidFill>
                          <a:effectLst/>
                          <a:latin typeface="Arial Narrow" panose="020B0606020202030204" pitchFamily="34" charset="0"/>
                        </a:rPr>
                      </a:br>
                      <a:r>
                        <a:rPr lang="es-ES" sz="1300" b="0" i="0" u="none" strike="noStrike" dirty="0">
                          <a:solidFill>
                            <a:srgbClr val="000000"/>
                          </a:solidFill>
                          <a:effectLst/>
                          <a:latin typeface="Arial Narrow" panose="020B0606020202030204" pitchFamily="34" charset="0"/>
                        </a:rPr>
                        <a:t>Cambio de profesional Asistente Social, por quiebre de vínculo.</a:t>
                      </a:r>
                    </a:p>
                    <a:p>
                      <a:pPr marL="285750" indent="-285750" algn="l" fontAlgn="ctr">
                        <a:buFont typeface="Wingdings" panose="05000000000000000000" pitchFamily="2" charset="2"/>
                        <a:buChar char="q"/>
                      </a:pPr>
                      <a:r>
                        <a:rPr lang="es-ES" sz="1300" b="0" i="0" u="none" strike="noStrike" dirty="0">
                          <a:solidFill>
                            <a:srgbClr val="000000"/>
                          </a:solidFill>
                          <a:effectLst/>
                          <a:latin typeface="Arial Narrow" panose="020B0606020202030204" pitchFamily="34" charset="0"/>
                        </a:rPr>
                        <a:t/>
                      </a:r>
                      <a:br>
                        <a:rPr lang="es-ES" sz="1300" b="0" i="0" u="none" strike="noStrike" dirty="0">
                          <a:solidFill>
                            <a:srgbClr val="000000"/>
                          </a:solidFill>
                          <a:effectLst/>
                          <a:latin typeface="Arial Narrow" panose="020B0606020202030204" pitchFamily="34" charset="0"/>
                        </a:rPr>
                      </a:br>
                      <a:r>
                        <a:rPr lang="es-ES" sz="1300" b="0" i="0" u="none" strike="noStrike" dirty="0">
                          <a:solidFill>
                            <a:srgbClr val="000000"/>
                          </a:solidFill>
                          <a:effectLst/>
                          <a:latin typeface="Arial Narrow" panose="020B0606020202030204" pitchFamily="34" charset="0"/>
                        </a:rPr>
                        <a:t>Cambio de profesional Asistente Social, por quiebre de vínculo.</a:t>
                      </a:r>
                    </a:p>
                    <a:p>
                      <a:pPr marL="285750" indent="-285750" algn="l" fontAlgn="ctr">
                        <a:buFont typeface="Wingdings" panose="05000000000000000000" pitchFamily="2" charset="2"/>
                        <a:buChar char="q"/>
                      </a:pPr>
                      <a:r>
                        <a:rPr lang="es-ES" sz="1300" b="0" i="0" u="none" strike="noStrike" dirty="0">
                          <a:solidFill>
                            <a:srgbClr val="000000"/>
                          </a:solidFill>
                          <a:effectLst/>
                          <a:latin typeface="Arial Narrow" panose="020B0606020202030204" pitchFamily="34" charset="0"/>
                        </a:rPr>
                        <a:t/>
                      </a:r>
                      <a:br>
                        <a:rPr lang="es-ES" sz="1300" b="0" i="0" u="none" strike="noStrike" dirty="0">
                          <a:solidFill>
                            <a:srgbClr val="000000"/>
                          </a:solidFill>
                          <a:effectLst/>
                          <a:latin typeface="Arial Narrow" panose="020B0606020202030204" pitchFamily="34" charset="0"/>
                        </a:rPr>
                      </a:br>
                      <a:r>
                        <a:rPr lang="es-ES" sz="1300" b="0" i="0" u="none" strike="noStrike" dirty="0">
                          <a:solidFill>
                            <a:srgbClr val="000000"/>
                          </a:solidFill>
                          <a:effectLst/>
                          <a:latin typeface="Arial Narrow" panose="020B0606020202030204" pitchFamily="34" charset="0"/>
                        </a:rPr>
                        <a:t>Revisión y análisis de caso de manera mensual.</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rtl="0" fontAlgn="ctr"/>
                      <a:r>
                        <a:rPr lang="es-CL" sz="1300" b="1" i="0" u="none" strike="noStrike" dirty="0">
                          <a:solidFill>
                            <a:srgbClr val="000000"/>
                          </a:solidFill>
                          <a:effectLst/>
                          <a:latin typeface="Arial Narrow" panose="020B0606020202030204" pitchFamily="34" charset="0"/>
                        </a:rPr>
                        <a:t>CERRADO</a:t>
                      </a:r>
                    </a:p>
                  </a:txBody>
                  <a:tcPr marL="6095" marR="6095" marT="60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80382">
                <a:tc>
                  <a:txBody>
                    <a:bodyPr/>
                    <a:lstStyle/>
                    <a:p>
                      <a:pPr algn="l" rtl="0" fontAlgn="ctr"/>
                      <a:r>
                        <a:rPr lang="es-CL" sz="1300" b="0" i="0" u="none" strike="noStrike">
                          <a:solidFill>
                            <a:srgbClr val="000000"/>
                          </a:solidFill>
                          <a:effectLst/>
                          <a:latin typeface="Arial Narrow" panose="020B0606020202030204" pitchFamily="34" charset="0"/>
                        </a:rPr>
                        <a:t> </a:t>
                      </a:r>
                    </a:p>
                  </a:txBody>
                  <a:tcPr marL="6095" marR="6095" marT="60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ctr"/>
                      <a:r>
                        <a:rPr lang="es-CL" sz="1300" b="0" i="0" u="none" strike="noStrike">
                          <a:solidFill>
                            <a:srgbClr val="000000"/>
                          </a:solidFill>
                          <a:effectLst/>
                          <a:latin typeface="Arial Narrow" panose="020B0606020202030204" pitchFamily="34" charset="0"/>
                        </a:rPr>
                        <a:t> </a:t>
                      </a:r>
                    </a:p>
                  </a:txBody>
                  <a:tcPr marL="6095" marR="6095" marT="6094"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l" rtl="0" fontAlgn="ctr"/>
                      <a:r>
                        <a:rPr lang="es-CL" sz="1300" b="0" i="0" u="none" strike="noStrike" dirty="0">
                          <a:solidFill>
                            <a:srgbClr val="000000"/>
                          </a:solidFill>
                          <a:effectLst/>
                          <a:latin typeface="Arial Narrow" panose="020B0606020202030204" pitchFamily="34" charset="0"/>
                        </a:rPr>
                        <a:t> </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10002"/>
                  </a:ext>
                </a:extLst>
              </a:tr>
              <a:tr h="780382">
                <a:tc>
                  <a:txBody>
                    <a:bodyPr/>
                    <a:lstStyle/>
                    <a:p>
                      <a:pPr algn="l" rtl="0" fontAlgn="ctr"/>
                      <a:r>
                        <a:rPr lang="es-CL" sz="1300" b="0" i="0" u="none" strike="noStrike">
                          <a:solidFill>
                            <a:srgbClr val="000000"/>
                          </a:solidFill>
                          <a:effectLst/>
                          <a:latin typeface="Arial Narrow" panose="020B0606020202030204" pitchFamily="34" charset="0"/>
                        </a:rPr>
                        <a:t> </a:t>
                      </a:r>
                    </a:p>
                  </a:txBody>
                  <a:tcPr marL="6095" marR="6095" marT="60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ctr"/>
                      <a:r>
                        <a:rPr lang="es-CL" sz="1300" b="0" i="0" u="none" strike="noStrike" dirty="0">
                          <a:solidFill>
                            <a:srgbClr val="000000"/>
                          </a:solidFill>
                          <a:effectLst/>
                          <a:latin typeface="Arial Narrow" panose="020B0606020202030204" pitchFamily="34" charset="0"/>
                        </a:rPr>
                        <a:t> </a:t>
                      </a:r>
                    </a:p>
                  </a:txBody>
                  <a:tcPr marL="6095" marR="6095" marT="6094"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l" rtl="0" fontAlgn="ctr"/>
                      <a:r>
                        <a:rPr lang="es-CL" sz="1300" b="0" i="0" u="none" strike="noStrike" dirty="0">
                          <a:solidFill>
                            <a:srgbClr val="000000"/>
                          </a:solidFill>
                          <a:effectLst/>
                          <a:latin typeface="Arial Narrow" panose="020B0606020202030204" pitchFamily="34" charset="0"/>
                        </a:rPr>
                        <a:t> </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10003"/>
                  </a:ext>
                </a:extLst>
              </a:tr>
              <a:tr h="2536075">
                <a:tc>
                  <a:txBody>
                    <a:bodyPr/>
                    <a:lstStyle/>
                    <a:p>
                      <a:pPr algn="l" rtl="0" fontAlgn="ctr"/>
                      <a:r>
                        <a:rPr lang="es-CL" sz="1300" b="0" i="0" u="none" strike="noStrike">
                          <a:solidFill>
                            <a:srgbClr val="000000"/>
                          </a:solidFill>
                          <a:effectLst/>
                          <a:latin typeface="Arial Narrow" panose="020B0606020202030204" pitchFamily="34" charset="0"/>
                        </a:rPr>
                        <a:t> </a:t>
                      </a:r>
                    </a:p>
                  </a:txBody>
                  <a:tcPr marL="6095" marR="6095" marT="60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CL" sz="1300" b="0" i="0" u="none" strike="noStrike">
                          <a:solidFill>
                            <a:srgbClr val="000000"/>
                          </a:solidFill>
                          <a:effectLst/>
                          <a:latin typeface="Arial Narrow" panose="020B0606020202030204" pitchFamily="34" charset="0"/>
                        </a:rPr>
                        <a:t> </a:t>
                      </a:r>
                    </a:p>
                  </a:txBody>
                  <a:tcPr marL="6095" marR="6095" marT="6094"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CL" sz="1300" b="0" i="0" u="none" strike="noStrike" dirty="0">
                          <a:solidFill>
                            <a:srgbClr val="000000"/>
                          </a:solidFill>
                          <a:effectLst/>
                          <a:latin typeface="Arial Narrow" panose="020B0606020202030204" pitchFamily="34" charset="0"/>
                        </a:rPr>
                        <a:t> </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lang="es-CL"/>
                    </a:p>
                  </a:txBody>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10004"/>
                  </a:ext>
                </a:extLst>
              </a:tr>
            </a:tbl>
          </a:graphicData>
        </a:graphic>
      </p:graphicFrame>
    </p:spTree>
  </p:cSld>
  <p:clrMapOvr>
    <a:masterClrMapping/>
  </p:clrMapOvr>
  <p:transition spd="slow"/>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E05FE4B2871B4843B2896EC34951A15B" ma:contentTypeVersion="2" ma:contentTypeDescription="Crear nuevo documento." ma:contentTypeScope="" ma:versionID="48ed589e6977a056806a2bd37b4c6371">
  <xsd:schema xmlns:xsd="http://www.w3.org/2001/XMLSchema" xmlns:xs="http://www.w3.org/2001/XMLSchema" xmlns:p="http://schemas.microsoft.com/office/2006/metadata/properties" xmlns:ns2="e6a225b4-144c-45f3-910f-35f2ad1c3deb" targetNamespace="http://schemas.microsoft.com/office/2006/metadata/properties" ma:root="true" ma:fieldsID="03ea0eeb03eba433f5a45b5f512544a5" ns2:_="">
    <xsd:import namespace="e6a225b4-144c-45f3-910f-35f2ad1c3de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a225b4-144c-45f3-910f-35f2ad1c3d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021FE7-79A8-4D1F-9F11-468E0F5990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a225b4-144c-45f3-910f-35f2ad1c3d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A8394E-343A-5243-962D-9AD776F330E2}">
  <ds:schemaRefs>
    <ds:schemaRef ds:uri="http://schemas.microsoft.com/sharepoint/v3/contenttype/forms"/>
  </ds:schemaRefs>
</ds:datastoreItem>
</file>

<file path=customXml/itemProps3.xml><?xml version="1.0" encoding="utf-8"?>
<ds:datastoreItem xmlns:ds="http://schemas.openxmlformats.org/officeDocument/2006/customXml" ds:itemID="{0235BD37-DFD5-F145-AA9F-FD99E4F8340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6689</TotalTime>
  <Words>1896</Words>
  <Application>Microsoft Office PowerPoint</Application>
  <PresentationFormat>Presentación en pantalla (4:3)</PresentationFormat>
  <Paragraphs>327</Paragraphs>
  <Slides>22</Slides>
  <Notes>2</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22</vt:i4>
      </vt:variant>
    </vt:vector>
  </HeadingPairs>
  <TitlesOfParts>
    <vt:vector size="33" baseType="lpstr">
      <vt:lpstr>MS PGothic</vt:lpstr>
      <vt:lpstr>Arial</vt:lpstr>
      <vt:lpstr>Arial Black</vt:lpstr>
      <vt:lpstr>Arial Narrow</vt:lpstr>
      <vt:lpstr>Calibri</vt:lpstr>
      <vt:lpstr>Calibri Light</vt:lpstr>
      <vt:lpstr>Century Gothic</vt:lpstr>
      <vt:lpstr>Times New Roman</vt:lpstr>
      <vt:lpstr>Wingdings</vt:lpstr>
      <vt:lpstr>Tema de Office</vt:lpstr>
      <vt:lpstr>Hoja de cálculo</vt:lpstr>
      <vt:lpstr>Presentación de PowerPoint</vt:lpstr>
      <vt:lpstr>Presentación de PowerPoint</vt:lpstr>
      <vt:lpstr>Seguimiento de Acuerdos de la Reunión Anterior</vt:lpstr>
      <vt:lpstr>Presentación de PowerPoint</vt:lpstr>
      <vt:lpstr>Presentación de PowerPoint</vt:lpstr>
      <vt:lpstr>Seguimiento Compromisos 2021 (Ver planilla excel)</vt:lpstr>
      <vt:lpstr>Reclamos Clientes</vt:lpstr>
      <vt:lpstr>Presentación de PowerPoint</vt:lpstr>
      <vt:lpstr>Presentación de PowerPoint</vt:lpstr>
      <vt:lpstr>Presentación de PowerPoint</vt:lpstr>
      <vt:lpstr>Presentación de PowerPoint</vt:lpstr>
      <vt:lpstr>Presentación de PowerPoint</vt:lpstr>
      <vt:lpstr>Presentación de PowerPoint</vt:lpstr>
      <vt:lpstr>Servicio No Conforme</vt:lpstr>
      <vt:lpstr>Presentación de PowerPoint</vt:lpstr>
      <vt:lpstr>No conformidades y Acciones correctivas</vt:lpstr>
      <vt:lpstr>Presentación de PowerPoint</vt:lpstr>
      <vt:lpstr>Resultado de Auditorías SGC</vt:lpstr>
      <vt:lpstr>Presentación de PowerPoint</vt:lpstr>
      <vt:lpstr>Oportunidades de Mejoras</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Héctor Espinoza Diaz</cp:lastModifiedBy>
  <cp:revision>190</cp:revision>
  <dcterms:created xsi:type="dcterms:W3CDTF">2020-02-13T13:48:54Z</dcterms:created>
  <dcterms:modified xsi:type="dcterms:W3CDTF">2022-11-02T13:09:12Z</dcterms:modified>
</cp:coreProperties>
</file>