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300" r:id="rId6"/>
    <p:sldId id="302" r:id="rId7"/>
    <p:sldId id="282" r:id="rId8"/>
    <p:sldId id="297" r:id="rId9"/>
    <p:sldId id="280" r:id="rId10"/>
    <p:sldId id="287" r:id="rId11"/>
    <p:sldId id="295" r:id="rId12"/>
    <p:sldId id="296" r:id="rId13"/>
    <p:sldId id="299" r:id="rId14"/>
    <p:sldId id="301" r:id="rId15"/>
    <p:sldId id="305" r:id="rId16"/>
    <p:sldId id="304" r:id="rId17"/>
    <p:sldId id="306" r:id="rId18"/>
    <p:sldId id="303" r:id="rId19"/>
    <p:sldId id="307" r:id="rId20"/>
    <p:sldId id="308" r:id="rId21"/>
    <p:sldId id="288" r:id="rId22"/>
    <p:sldId id="283" r:id="rId23"/>
    <p:sldId id="293" r:id="rId24"/>
    <p:sldId id="289" r:id="rId25"/>
    <p:sldId id="292" r:id="rId26"/>
    <p:sldId id="290" r:id="rId27"/>
    <p:sldId id="291" r:id="rId28"/>
    <p:sldId id="294" r:id="rId29"/>
    <p:sldId id="2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p:cViewPr varScale="1">
        <p:scale>
          <a:sx n="42" d="100"/>
          <a:sy n="42" d="100"/>
        </p:scale>
        <p:origin x="52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iano Cerda" userId="S::ecerda@ciudaddelnino.cl::6e94e1bf-8134-4a5d-8dbc-9cd460079b5a" providerId="AD" clId="Web-{6AA40F80-1798-8852-FF84-D825A69A8347}"/>
    <pc:docChg chg="addSld modSld">
      <pc:chgData name="Emiliano Cerda" userId="S::ecerda@ciudaddelnino.cl::6e94e1bf-8134-4a5d-8dbc-9cd460079b5a" providerId="AD" clId="Web-{6AA40F80-1798-8852-FF84-D825A69A8347}" dt="2019-03-21T19:22:44.089" v="51"/>
      <pc:docMkLst>
        <pc:docMk/>
      </pc:docMkLst>
      <pc:sldChg chg="modSp">
        <pc:chgData name="Emiliano Cerda" userId="S::ecerda@ciudaddelnino.cl::6e94e1bf-8134-4a5d-8dbc-9cd460079b5a" providerId="AD" clId="Web-{6AA40F80-1798-8852-FF84-D825A69A8347}" dt="2019-03-21T19:18:58.408" v="45" actId="20577"/>
        <pc:sldMkLst>
          <pc:docMk/>
          <pc:sldMk cId="3828598245" sldId="256"/>
        </pc:sldMkLst>
        <pc:spChg chg="mod">
          <ac:chgData name="Emiliano Cerda" userId="S::ecerda@ciudaddelnino.cl::6e94e1bf-8134-4a5d-8dbc-9cd460079b5a" providerId="AD" clId="Web-{6AA40F80-1798-8852-FF84-D825A69A8347}" dt="2019-03-21T19:18:58.408" v="45" actId="20577"/>
          <ac:spMkLst>
            <pc:docMk/>
            <pc:sldMk cId="3828598245" sldId="256"/>
            <ac:spMk id="8" creationId="{00000000-0000-0000-0000-000000000000}"/>
          </ac:spMkLst>
        </pc:spChg>
      </pc:sldChg>
      <pc:sldChg chg="modSp mod modShow">
        <pc:chgData name="Emiliano Cerda" userId="S::ecerda@ciudaddelnino.cl::6e94e1bf-8134-4a5d-8dbc-9cd460079b5a" providerId="AD" clId="Web-{6AA40F80-1798-8852-FF84-D825A69A8347}" dt="2019-03-21T19:22:13.432" v="49"/>
        <pc:sldMkLst>
          <pc:docMk/>
          <pc:sldMk cId="4024488029" sldId="262"/>
        </pc:sldMkLst>
        <pc:spChg chg="mod">
          <ac:chgData name="Emiliano Cerda" userId="S::ecerda@ciudaddelnino.cl::6e94e1bf-8134-4a5d-8dbc-9cd460079b5a" providerId="AD" clId="Web-{6AA40F80-1798-8852-FF84-D825A69A8347}" dt="2019-03-21T19:21:50.337" v="47"/>
          <ac:spMkLst>
            <pc:docMk/>
            <pc:sldMk cId="4024488029" sldId="262"/>
            <ac:spMk id="441" creationId="{00000000-0000-0000-0000-000000000000}"/>
          </ac:spMkLst>
        </pc:spChg>
      </pc:sldChg>
      <pc:sldChg chg="addSp delSp modSp new">
        <pc:chgData name="Emiliano Cerda" userId="S::ecerda@ciudaddelnino.cl::6e94e1bf-8134-4a5d-8dbc-9cd460079b5a" providerId="AD" clId="Web-{6AA40F80-1798-8852-FF84-D825A69A8347}" dt="2019-03-21T19:22:44.089" v="51"/>
        <pc:sldMkLst>
          <pc:docMk/>
          <pc:sldMk cId="3023121822" sldId="263"/>
        </pc:sldMkLst>
        <pc:spChg chg="del">
          <ac:chgData name="Emiliano Cerda" userId="S::ecerda@ciudaddelnino.cl::6e94e1bf-8134-4a5d-8dbc-9cd460079b5a" providerId="AD" clId="Web-{6AA40F80-1798-8852-FF84-D825A69A8347}" dt="2019-03-21T19:22:44.089" v="51"/>
          <ac:spMkLst>
            <pc:docMk/>
            <pc:sldMk cId="3023121822" sldId="263"/>
            <ac:spMk id="3" creationId="{8E5C199B-22A1-4FE9-A8D7-10007F49E42C}"/>
          </ac:spMkLst>
        </pc:spChg>
        <pc:graphicFrameChg chg="add mod ord modGraphic">
          <ac:chgData name="Emiliano Cerda" userId="S::ecerda@ciudaddelnino.cl::6e94e1bf-8134-4a5d-8dbc-9cd460079b5a" providerId="AD" clId="Web-{6AA40F80-1798-8852-FF84-D825A69A8347}" dt="2019-03-21T19:22:44.089" v="51"/>
          <ac:graphicFrameMkLst>
            <pc:docMk/>
            <pc:sldMk cId="3023121822" sldId="263"/>
            <ac:graphicFrameMk id="4" creationId="{2E91FC97-EA7D-4D5D-90B0-2E3668A11155}"/>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solidFill>
                <a:latin typeface="+mn-lt"/>
                <a:ea typeface="+mn-ea"/>
                <a:cs typeface="+mn-cs"/>
              </a:defRPr>
            </a:pPr>
            <a:r>
              <a:rPr lang="en-US">
                <a:solidFill>
                  <a:schemeClr val="tx1"/>
                </a:solidFill>
              </a:rPr>
              <a:t>ACCIONES SOCIO-COMUNITARIAS EN PPF</a:t>
            </a:r>
          </a:p>
        </c:rich>
      </c:tx>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solidFill>
              <a:latin typeface="+mn-lt"/>
              <a:ea typeface="+mn-ea"/>
              <a:cs typeface="+mn-cs"/>
            </a:defRPr>
          </a:pPr>
          <a:endParaRPr lang="es-CL"/>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B0C-4178-9278-81ECE3C46AC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B0C-4178-9278-81ECE3C46ACA}"/>
              </c:ext>
            </c:extLst>
          </c:dPt>
          <c:dLbls>
            <c:dLbl>
              <c:idx val="0"/>
              <c:layout>
                <c:manualLayout>
                  <c:x val="-6.7590455770669008E-2"/>
                  <c:y val="0.15861806801974068"/>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B0C-4178-9278-81ECE3C46ACA}"/>
                </c:ext>
              </c:extLst>
            </c:dLbl>
            <c:dLbl>
              <c:idx val="1"/>
              <c:layout>
                <c:manualLayout>
                  <c:x val="6.6250999187150245E-2"/>
                  <c:y val="-0.23963027706067297"/>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5B0C-4178-9278-81ECE3C46AC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C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Hoja1!$A$1:$A$2</c:f>
              <c:strCache>
                <c:ptCount val="2"/>
                <c:pt idx="0">
                  <c:v>Socio-comunitario</c:v>
                </c:pt>
                <c:pt idx="1">
                  <c:v>Con NNA y Familia</c:v>
                </c:pt>
              </c:strCache>
            </c:strRef>
          </c:cat>
          <c:val>
            <c:numRef>
              <c:f>Hoja1!$B$1:$B$2</c:f>
              <c:numCache>
                <c:formatCode>General</c:formatCode>
                <c:ptCount val="2"/>
                <c:pt idx="0">
                  <c:v>18</c:v>
                </c:pt>
                <c:pt idx="1">
                  <c:v>82</c:v>
                </c:pt>
              </c:numCache>
            </c:numRef>
          </c:val>
          <c:extLst>
            <c:ext xmlns:c16="http://schemas.microsoft.com/office/drawing/2014/chart" uri="{C3380CC4-5D6E-409C-BE32-E72D297353CC}">
              <c16:uniqueId val="{00000004-5B0C-4178-9278-81ECE3C46AC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4E83C3-88CB-4067-B961-1202ED819A5E}" type="datetimeFigureOut">
              <a:rPr lang="en-US" smtClean="0"/>
              <a:t>10/6/2020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0F26B-8574-454D-82EC-666071550887}" type="slidenum">
              <a:rPr lang="en-US" smtClean="0"/>
              <a:t>‹Nº›</a:t>
            </a:fld>
            <a:endParaRPr lang="en-US"/>
          </a:p>
        </p:txBody>
      </p:sp>
    </p:spTree>
    <p:extLst>
      <p:ext uri="{BB962C8B-B14F-4D97-AF65-F5344CB8AC3E}">
        <p14:creationId xmlns:p14="http://schemas.microsoft.com/office/powerpoint/2010/main" val="53826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BBCC0DF1-3FC3-4056-9E53-3E723724C28D}" type="datetimeFigureOut">
              <a:rPr lang="en-US" smtClean="0"/>
              <a:t>10/6/2020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6E16431-1E44-4C53-8677-0A2C00F66161}" type="slidenum">
              <a:rPr lang="en-US" smtClean="0"/>
              <a:t>‹Nº›</a:t>
            </a:fld>
            <a:endParaRPr lang="en-US"/>
          </a:p>
        </p:txBody>
      </p:sp>
    </p:spTree>
    <p:extLst>
      <p:ext uri="{BB962C8B-B14F-4D97-AF65-F5344CB8AC3E}">
        <p14:creationId xmlns:p14="http://schemas.microsoft.com/office/powerpoint/2010/main" val="24901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BBCC0DF1-3FC3-4056-9E53-3E723724C28D}" type="datetimeFigureOut">
              <a:rPr lang="en-US" smtClean="0"/>
              <a:t>10/6/2020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6E16431-1E44-4C53-8677-0A2C00F66161}" type="slidenum">
              <a:rPr lang="en-US" smtClean="0"/>
              <a:t>‹Nº›</a:t>
            </a:fld>
            <a:endParaRPr lang="en-US"/>
          </a:p>
        </p:txBody>
      </p:sp>
    </p:spTree>
    <p:extLst>
      <p:ext uri="{BB962C8B-B14F-4D97-AF65-F5344CB8AC3E}">
        <p14:creationId xmlns:p14="http://schemas.microsoft.com/office/powerpoint/2010/main" val="3705089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BBCC0DF1-3FC3-4056-9E53-3E723724C28D}" type="datetimeFigureOut">
              <a:rPr lang="en-US" smtClean="0"/>
              <a:t>10/6/2020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6E16431-1E44-4C53-8677-0A2C00F66161}" type="slidenum">
              <a:rPr lang="en-US" smtClean="0"/>
              <a:t>‹Nº›</a:t>
            </a:fld>
            <a:endParaRPr lang="en-US"/>
          </a:p>
        </p:txBody>
      </p:sp>
    </p:spTree>
    <p:extLst>
      <p:ext uri="{BB962C8B-B14F-4D97-AF65-F5344CB8AC3E}">
        <p14:creationId xmlns:p14="http://schemas.microsoft.com/office/powerpoint/2010/main" val="245615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BBCC0DF1-3FC3-4056-9E53-3E723724C28D}" type="datetimeFigureOut">
              <a:rPr lang="en-US" smtClean="0"/>
              <a:t>10/6/2020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6E16431-1E44-4C53-8677-0A2C00F66161}" type="slidenum">
              <a:rPr lang="en-US" smtClean="0"/>
              <a:t>‹Nº›</a:t>
            </a:fld>
            <a:endParaRPr lang="en-US"/>
          </a:p>
        </p:txBody>
      </p:sp>
    </p:spTree>
    <p:extLst>
      <p:ext uri="{BB962C8B-B14F-4D97-AF65-F5344CB8AC3E}">
        <p14:creationId xmlns:p14="http://schemas.microsoft.com/office/powerpoint/2010/main" val="124451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BCC0DF1-3FC3-4056-9E53-3E723724C28D}" type="datetimeFigureOut">
              <a:rPr lang="en-US" smtClean="0"/>
              <a:t>10/6/2020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6E16431-1E44-4C53-8677-0A2C00F66161}" type="slidenum">
              <a:rPr lang="en-US" smtClean="0"/>
              <a:t>‹Nº›</a:t>
            </a:fld>
            <a:endParaRPr lang="en-US"/>
          </a:p>
        </p:txBody>
      </p:sp>
    </p:spTree>
    <p:extLst>
      <p:ext uri="{BB962C8B-B14F-4D97-AF65-F5344CB8AC3E}">
        <p14:creationId xmlns:p14="http://schemas.microsoft.com/office/powerpoint/2010/main" val="300445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BBCC0DF1-3FC3-4056-9E53-3E723724C28D}" type="datetimeFigureOut">
              <a:rPr lang="en-US" smtClean="0"/>
              <a:t>10/6/2020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6E16431-1E44-4C53-8677-0A2C00F66161}" type="slidenum">
              <a:rPr lang="en-US" smtClean="0"/>
              <a:t>‹Nº›</a:t>
            </a:fld>
            <a:endParaRPr lang="en-US"/>
          </a:p>
        </p:txBody>
      </p:sp>
    </p:spTree>
    <p:extLst>
      <p:ext uri="{BB962C8B-B14F-4D97-AF65-F5344CB8AC3E}">
        <p14:creationId xmlns:p14="http://schemas.microsoft.com/office/powerpoint/2010/main" val="115789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BBCC0DF1-3FC3-4056-9E53-3E723724C28D}" type="datetimeFigureOut">
              <a:rPr lang="en-US" smtClean="0"/>
              <a:t>10/6/2020</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6E16431-1E44-4C53-8677-0A2C00F66161}" type="slidenum">
              <a:rPr lang="en-US" smtClean="0"/>
              <a:t>‹Nº›</a:t>
            </a:fld>
            <a:endParaRPr lang="en-US"/>
          </a:p>
        </p:txBody>
      </p:sp>
    </p:spTree>
    <p:extLst>
      <p:ext uri="{BB962C8B-B14F-4D97-AF65-F5344CB8AC3E}">
        <p14:creationId xmlns:p14="http://schemas.microsoft.com/office/powerpoint/2010/main" val="308507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BBCC0DF1-3FC3-4056-9E53-3E723724C28D}" type="datetimeFigureOut">
              <a:rPr lang="en-US" smtClean="0"/>
              <a:t>10/6/2020</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6E16431-1E44-4C53-8677-0A2C00F66161}" type="slidenum">
              <a:rPr lang="en-US" smtClean="0"/>
              <a:t>‹Nº›</a:t>
            </a:fld>
            <a:endParaRPr lang="en-US"/>
          </a:p>
        </p:txBody>
      </p:sp>
    </p:spTree>
    <p:extLst>
      <p:ext uri="{BB962C8B-B14F-4D97-AF65-F5344CB8AC3E}">
        <p14:creationId xmlns:p14="http://schemas.microsoft.com/office/powerpoint/2010/main" val="341501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BCC0DF1-3FC3-4056-9E53-3E723724C28D}" type="datetimeFigureOut">
              <a:rPr lang="en-US" smtClean="0"/>
              <a:t>10/6/2020</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6E16431-1E44-4C53-8677-0A2C00F66161}" type="slidenum">
              <a:rPr lang="en-US" smtClean="0"/>
              <a:t>‹Nº›</a:t>
            </a:fld>
            <a:endParaRPr lang="en-US"/>
          </a:p>
        </p:txBody>
      </p:sp>
    </p:spTree>
    <p:extLst>
      <p:ext uri="{BB962C8B-B14F-4D97-AF65-F5344CB8AC3E}">
        <p14:creationId xmlns:p14="http://schemas.microsoft.com/office/powerpoint/2010/main" val="1014236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BCC0DF1-3FC3-4056-9E53-3E723724C28D}" type="datetimeFigureOut">
              <a:rPr lang="en-US" smtClean="0"/>
              <a:t>10/6/2020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6E16431-1E44-4C53-8677-0A2C00F66161}" type="slidenum">
              <a:rPr lang="en-US" smtClean="0"/>
              <a:t>‹Nº›</a:t>
            </a:fld>
            <a:endParaRPr lang="en-US"/>
          </a:p>
        </p:txBody>
      </p:sp>
    </p:spTree>
    <p:extLst>
      <p:ext uri="{BB962C8B-B14F-4D97-AF65-F5344CB8AC3E}">
        <p14:creationId xmlns:p14="http://schemas.microsoft.com/office/powerpoint/2010/main" val="327604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BCC0DF1-3FC3-4056-9E53-3E723724C28D}" type="datetimeFigureOut">
              <a:rPr lang="en-US" smtClean="0"/>
              <a:t>10/6/2020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6E16431-1E44-4C53-8677-0A2C00F66161}" type="slidenum">
              <a:rPr lang="en-US" smtClean="0"/>
              <a:t>‹Nº›</a:t>
            </a:fld>
            <a:endParaRPr lang="en-US"/>
          </a:p>
        </p:txBody>
      </p:sp>
    </p:spTree>
    <p:extLst>
      <p:ext uri="{BB962C8B-B14F-4D97-AF65-F5344CB8AC3E}">
        <p14:creationId xmlns:p14="http://schemas.microsoft.com/office/powerpoint/2010/main" val="1106401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C0DF1-3FC3-4056-9E53-3E723724C28D}" type="datetimeFigureOut">
              <a:rPr lang="en-US" smtClean="0"/>
              <a:t>10/6/2020</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16431-1E44-4C53-8677-0A2C00F66161}" type="slidenum">
              <a:rPr lang="en-US" smtClean="0"/>
              <a:t>‹Nº›</a:t>
            </a:fld>
            <a:endParaRPr lang="en-US"/>
          </a:p>
        </p:txBody>
      </p:sp>
    </p:spTree>
    <p:extLst>
      <p:ext uri="{BB962C8B-B14F-4D97-AF65-F5344CB8AC3E}">
        <p14:creationId xmlns:p14="http://schemas.microsoft.com/office/powerpoint/2010/main" val="2879038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adroTexto 7"/>
          <p:cNvSpPr txBox="1"/>
          <p:nvPr/>
        </p:nvSpPr>
        <p:spPr>
          <a:xfrm>
            <a:off x="4527187" y="3352209"/>
            <a:ext cx="6800850" cy="1661993"/>
          </a:xfrm>
          <a:prstGeom prst="rect">
            <a:avLst/>
          </a:prstGeom>
          <a:noFill/>
        </p:spPr>
        <p:txBody>
          <a:bodyPr wrap="square" rtlCol="0" anchor="t">
            <a:spAutoFit/>
          </a:bodyPr>
          <a:lstStyle/>
          <a:p>
            <a:pPr algn="ctr"/>
            <a:r>
              <a:rPr lang="es-ES" sz="4200" b="1" dirty="0" smtClean="0">
                <a:latin typeface="Century Gothic"/>
              </a:rPr>
              <a:t>MESA TÉCNICA PPF</a:t>
            </a:r>
          </a:p>
          <a:p>
            <a:pPr algn="ctr"/>
            <a:r>
              <a:rPr lang="es-ES" sz="2000" b="1" dirty="0" smtClean="0">
                <a:latin typeface="Century Gothic"/>
                <a:cs typeface="Calibri"/>
              </a:rPr>
              <a:t>26 de diciembre 2019</a:t>
            </a:r>
          </a:p>
          <a:p>
            <a:pPr algn="ctr"/>
            <a:endParaRPr lang="es-ES" sz="2000" b="1" dirty="0">
              <a:latin typeface="Century Gothic"/>
              <a:cs typeface="Calibri"/>
            </a:endParaRPr>
          </a:p>
          <a:p>
            <a:pPr algn="ctr"/>
            <a:r>
              <a:rPr lang="es-ES" sz="2000" b="1" dirty="0" smtClean="0">
                <a:latin typeface="Century Gothic"/>
                <a:cs typeface="Calibri"/>
              </a:rPr>
              <a:t>Santiago</a:t>
            </a:r>
            <a:endParaRPr lang="es-ES" sz="2000" b="1" dirty="0">
              <a:cs typeface="Calibri"/>
            </a:endParaRPr>
          </a:p>
        </p:txBody>
      </p:sp>
      <p:pic>
        <p:nvPicPr>
          <p:cNvPr id="2" name="Imagen 1"/>
          <p:cNvPicPr>
            <a:picLocks noChangeAspect="1"/>
          </p:cNvPicPr>
          <p:nvPr/>
        </p:nvPicPr>
        <p:blipFill>
          <a:blip r:embed="rId3"/>
          <a:stretch>
            <a:fillRect/>
          </a:stretch>
        </p:blipFill>
        <p:spPr>
          <a:xfrm>
            <a:off x="5941922" y="524962"/>
            <a:ext cx="3971380" cy="2702289"/>
          </a:xfrm>
          <a:prstGeom prst="rect">
            <a:avLst/>
          </a:prstGeom>
        </p:spPr>
      </p:pic>
    </p:spTree>
    <p:extLst>
      <p:ext uri="{BB962C8B-B14F-4D97-AF65-F5344CB8AC3E}">
        <p14:creationId xmlns:p14="http://schemas.microsoft.com/office/powerpoint/2010/main" val="3828598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1168" y="534942"/>
            <a:ext cx="10515600" cy="1325563"/>
          </a:xfrm>
        </p:spPr>
        <p:txBody>
          <a:bodyPr>
            <a:normAutofit/>
          </a:bodyPr>
          <a:lstStyle/>
          <a:p>
            <a:pPr algn="ctr"/>
            <a:r>
              <a:rPr lang="es-CL" sz="3600" b="1" dirty="0" smtClean="0">
                <a:latin typeface="Century Gothic" panose="020B0502020202020204" pitchFamily="34" charset="0"/>
              </a:rPr>
              <a:t>Una vez revisado el caso, completemos juntos el siguiente cuadro</a:t>
            </a:r>
            <a:endParaRPr lang="es-CL" sz="3600" b="1" dirty="0">
              <a:latin typeface="Century Gothic" panose="020B0502020202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813506318"/>
              </p:ext>
            </p:extLst>
          </p:nvPr>
        </p:nvGraphicFramePr>
        <p:xfrm>
          <a:off x="838200" y="3314791"/>
          <a:ext cx="10121536" cy="2225040"/>
        </p:xfrm>
        <a:graphic>
          <a:graphicData uri="http://schemas.openxmlformats.org/drawingml/2006/table">
            <a:tbl>
              <a:tblPr firstRow="1" bandRow="1">
                <a:tableStyleId>{5C22544A-7EE6-4342-B048-85BDC9FD1C3A}</a:tableStyleId>
              </a:tblPr>
              <a:tblGrid>
                <a:gridCol w="6202680">
                  <a:extLst>
                    <a:ext uri="{9D8B030D-6E8A-4147-A177-3AD203B41FA5}">
                      <a16:colId xmlns:a16="http://schemas.microsoft.com/office/drawing/2014/main" val="307148812"/>
                    </a:ext>
                  </a:extLst>
                </a:gridCol>
                <a:gridCol w="1959429">
                  <a:extLst>
                    <a:ext uri="{9D8B030D-6E8A-4147-A177-3AD203B41FA5}">
                      <a16:colId xmlns:a16="http://schemas.microsoft.com/office/drawing/2014/main" val="1595734687"/>
                    </a:ext>
                  </a:extLst>
                </a:gridCol>
                <a:gridCol w="1959427">
                  <a:extLst>
                    <a:ext uri="{9D8B030D-6E8A-4147-A177-3AD203B41FA5}">
                      <a16:colId xmlns:a16="http://schemas.microsoft.com/office/drawing/2014/main" val="1531668656"/>
                    </a:ext>
                  </a:extLst>
                </a:gridCol>
              </a:tblGrid>
              <a:tr h="370840">
                <a:tc>
                  <a:txBody>
                    <a:bodyPr/>
                    <a:lstStyle/>
                    <a:p>
                      <a:r>
                        <a:rPr lang="es-CL" dirty="0" smtClean="0"/>
                        <a:t>Acciones Socio-comunitarias</a:t>
                      </a:r>
                      <a:endParaRPr lang="es-CL" dirty="0"/>
                    </a:p>
                  </a:txBody>
                  <a:tcPr/>
                </a:tc>
                <a:tc>
                  <a:txBody>
                    <a:bodyPr/>
                    <a:lstStyle/>
                    <a:p>
                      <a:pPr algn="ctr"/>
                      <a:r>
                        <a:rPr lang="es-CL" dirty="0" err="1" smtClean="0"/>
                        <a:t>Psico</a:t>
                      </a:r>
                      <a:r>
                        <a:rPr lang="es-CL" dirty="0" smtClean="0"/>
                        <a:t>/</a:t>
                      </a:r>
                      <a:r>
                        <a:rPr lang="es-CL" dirty="0" err="1" smtClean="0"/>
                        <a:t>TrabSoc</a:t>
                      </a:r>
                      <a:endParaRPr lang="es-CL" dirty="0"/>
                    </a:p>
                  </a:txBody>
                  <a:tcPr/>
                </a:tc>
                <a:tc>
                  <a:txBody>
                    <a:bodyPr/>
                    <a:lstStyle/>
                    <a:p>
                      <a:pPr algn="ctr"/>
                      <a:r>
                        <a:rPr lang="es-CL" dirty="0" smtClean="0"/>
                        <a:t>Educador/a Social</a:t>
                      </a:r>
                      <a:endParaRPr lang="es-CL" dirty="0"/>
                    </a:p>
                  </a:txBody>
                  <a:tcPr/>
                </a:tc>
                <a:extLst>
                  <a:ext uri="{0D108BD9-81ED-4DB2-BD59-A6C34878D82A}">
                    <a16:rowId xmlns:a16="http://schemas.microsoft.com/office/drawing/2014/main" val="2782559320"/>
                  </a:ext>
                </a:extLst>
              </a:tr>
              <a:tr h="370840">
                <a:tc>
                  <a:txBody>
                    <a:bodyPr/>
                    <a:lstStyle/>
                    <a:p>
                      <a:endParaRPr lang="es-CL" dirty="0"/>
                    </a:p>
                  </a:txBody>
                  <a:tcPr/>
                </a:tc>
                <a:tc>
                  <a:txBody>
                    <a:bodyPr/>
                    <a:lstStyle/>
                    <a:p>
                      <a:endParaRPr lang="es-CL" dirty="0"/>
                    </a:p>
                  </a:txBody>
                  <a:tcPr/>
                </a:tc>
                <a:tc>
                  <a:txBody>
                    <a:bodyPr/>
                    <a:lstStyle/>
                    <a:p>
                      <a:endParaRPr lang="es-CL" dirty="0"/>
                    </a:p>
                  </a:txBody>
                  <a:tcPr/>
                </a:tc>
                <a:extLst>
                  <a:ext uri="{0D108BD9-81ED-4DB2-BD59-A6C34878D82A}">
                    <a16:rowId xmlns:a16="http://schemas.microsoft.com/office/drawing/2014/main" val="1111861901"/>
                  </a:ext>
                </a:extLst>
              </a:tr>
              <a:tr h="370840">
                <a:tc>
                  <a:txBody>
                    <a:bodyPr/>
                    <a:lstStyle/>
                    <a:p>
                      <a:endParaRPr lang="es-CL"/>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2484897292"/>
                  </a:ext>
                </a:extLst>
              </a:tr>
              <a:tr h="370840">
                <a:tc>
                  <a:txBody>
                    <a:bodyPr/>
                    <a:lstStyle/>
                    <a:p>
                      <a:endParaRPr lang="es-CL"/>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3680324863"/>
                  </a:ext>
                </a:extLst>
              </a:tr>
              <a:tr h="370840">
                <a:tc>
                  <a:txBody>
                    <a:bodyPr/>
                    <a:lstStyle/>
                    <a:p>
                      <a:endParaRPr lang="es-CL"/>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3771996949"/>
                  </a:ext>
                </a:extLst>
              </a:tr>
              <a:tr h="370840">
                <a:tc>
                  <a:txBody>
                    <a:bodyPr/>
                    <a:lstStyle/>
                    <a:p>
                      <a:endParaRPr lang="es-CL"/>
                    </a:p>
                  </a:txBody>
                  <a:tcPr/>
                </a:tc>
                <a:tc>
                  <a:txBody>
                    <a:bodyPr/>
                    <a:lstStyle/>
                    <a:p>
                      <a:endParaRPr lang="es-CL"/>
                    </a:p>
                  </a:txBody>
                  <a:tcPr/>
                </a:tc>
                <a:tc>
                  <a:txBody>
                    <a:bodyPr/>
                    <a:lstStyle/>
                    <a:p>
                      <a:endParaRPr lang="es-CL" dirty="0"/>
                    </a:p>
                  </a:txBody>
                  <a:tcPr/>
                </a:tc>
                <a:extLst>
                  <a:ext uri="{0D108BD9-81ED-4DB2-BD59-A6C34878D82A}">
                    <a16:rowId xmlns:a16="http://schemas.microsoft.com/office/drawing/2014/main" val="1455118588"/>
                  </a:ext>
                </a:extLst>
              </a:tr>
            </a:tbl>
          </a:graphicData>
        </a:graphic>
      </p:graphicFrame>
      <p:sp>
        <p:nvSpPr>
          <p:cNvPr id="6" name="CuadroTexto 5"/>
          <p:cNvSpPr txBox="1"/>
          <p:nvPr/>
        </p:nvSpPr>
        <p:spPr>
          <a:xfrm>
            <a:off x="1332411" y="2116183"/>
            <a:ext cx="9104812" cy="923330"/>
          </a:xfrm>
          <a:prstGeom prst="rect">
            <a:avLst/>
          </a:prstGeom>
          <a:noFill/>
        </p:spPr>
        <p:txBody>
          <a:bodyPr wrap="square" rtlCol="0">
            <a:spAutoFit/>
          </a:bodyPr>
          <a:lstStyle/>
          <a:p>
            <a:pPr algn="ctr"/>
            <a:r>
              <a:rPr lang="es-CL" i="1" dirty="0" smtClean="0"/>
              <a:t>De acuerdo a lo que hacen en duplas, definan las acciones de intervención socio-comunitarias cotidianas que son desplegadas habitualmente. Al costado derecho, y marcando con una X, indique qué integrante de la dupla hace cada cosa (también pueden ser ambos).</a:t>
            </a:r>
            <a:endParaRPr lang="es-CL" i="1" dirty="0"/>
          </a:p>
        </p:txBody>
      </p:sp>
    </p:spTree>
    <p:extLst>
      <p:ext uri="{BB962C8B-B14F-4D97-AF65-F5344CB8AC3E}">
        <p14:creationId xmlns:p14="http://schemas.microsoft.com/office/powerpoint/2010/main" val="1176400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2440" y="261257"/>
            <a:ext cx="10515600" cy="5915706"/>
          </a:xfrm>
        </p:spPr>
        <p:txBody>
          <a:bodyPr/>
          <a:lstStyle/>
          <a:p>
            <a:pPr marL="914400" lvl="2" indent="0">
              <a:buNone/>
            </a:pPr>
            <a:endParaRPr lang="es-CL" dirty="0"/>
          </a:p>
        </p:txBody>
      </p:sp>
      <p:pic>
        <p:nvPicPr>
          <p:cNvPr id="4" name="Imagen 3"/>
          <p:cNvPicPr>
            <a:picLocks noChangeAspect="1"/>
          </p:cNvPicPr>
          <p:nvPr/>
        </p:nvPicPr>
        <p:blipFill rotWithShape="1">
          <a:blip r:embed="rId2"/>
          <a:srcRect b="5177"/>
          <a:stretch/>
        </p:blipFill>
        <p:spPr>
          <a:xfrm>
            <a:off x="472440" y="261258"/>
            <a:ext cx="5209903" cy="5852160"/>
          </a:xfrm>
          <a:prstGeom prst="rect">
            <a:avLst/>
          </a:prstGeom>
        </p:spPr>
      </p:pic>
      <p:sp>
        <p:nvSpPr>
          <p:cNvPr id="5" name="Rectángulo 4"/>
          <p:cNvSpPr/>
          <p:nvPr/>
        </p:nvSpPr>
        <p:spPr>
          <a:xfrm>
            <a:off x="6518366" y="522514"/>
            <a:ext cx="4088674" cy="53688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3200" dirty="0" smtClean="0"/>
              <a:t>A PROPÓSITO DE LO ANTERIOR, SERÁ INTERESANTE VOLVER A MIRAR EL ROL DEL/LA EDUCADOR/A SOCIAL</a:t>
            </a:r>
            <a:endParaRPr lang="es-CL" sz="3200" dirty="0"/>
          </a:p>
        </p:txBody>
      </p:sp>
    </p:spTree>
    <p:extLst>
      <p:ext uri="{BB962C8B-B14F-4D97-AF65-F5344CB8AC3E}">
        <p14:creationId xmlns:p14="http://schemas.microsoft.com/office/powerpoint/2010/main" val="271323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CARACTERIZACIÓN DEL CARGO</a:t>
            </a:r>
            <a:endParaRPr lang="es-CL" dirty="0"/>
          </a:p>
        </p:txBody>
      </p:sp>
      <p:pic>
        <p:nvPicPr>
          <p:cNvPr id="4" name="Imagen 3"/>
          <p:cNvPicPr>
            <a:picLocks noChangeAspect="1"/>
          </p:cNvPicPr>
          <p:nvPr/>
        </p:nvPicPr>
        <p:blipFill>
          <a:blip r:embed="rId2"/>
          <a:stretch>
            <a:fillRect/>
          </a:stretch>
        </p:blipFill>
        <p:spPr>
          <a:xfrm>
            <a:off x="2655978" y="1690688"/>
            <a:ext cx="6880043" cy="4135346"/>
          </a:xfrm>
          <a:prstGeom prst="rect">
            <a:avLst/>
          </a:prstGeom>
        </p:spPr>
      </p:pic>
    </p:spTree>
    <p:extLst>
      <p:ext uri="{BB962C8B-B14F-4D97-AF65-F5344CB8AC3E}">
        <p14:creationId xmlns:p14="http://schemas.microsoft.com/office/powerpoint/2010/main" val="3951716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4508" y="483327"/>
            <a:ext cx="10515600" cy="822960"/>
          </a:xfrm>
        </p:spPr>
        <p:txBody>
          <a:bodyPr>
            <a:normAutofit/>
          </a:bodyPr>
          <a:lstStyle/>
          <a:p>
            <a:pPr algn="ctr"/>
            <a:r>
              <a:rPr lang="es-CL" sz="2800" b="1" dirty="0" smtClean="0"/>
              <a:t>HASTA AHORA, ¿QUÉ HACEN LOS/AS EDUCADORES/AS SOCIALES?</a:t>
            </a:r>
            <a:endParaRPr lang="es-CL" sz="2800" b="1" dirty="0"/>
          </a:p>
        </p:txBody>
      </p:sp>
      <p:sp>
        <p:nvSpPr>
          <p:cNvPr id="3" name="Marcador de contenido 2"/>
          <p:cNvSpPr>
            <a:spLocks noGrp="1"/>
          </p:cNvSpPr>
          <p:nvPr>
            <p:ph idx="1"/>
          </p:nvPr>
        </p:nvSpPr>
        <p:spPr>
          <a:xfrm>
            <a:off x="694508" y="2021570"/>
            <a:ext cx="11022875" cy="4351338"/>
          </a:xfrm>
        </p:spPr>
        <p:txBody>
          <a:bodyPr/>
          <a:lstStyle/>
          <a:p>
            <a:r>
              <a:rPr lang="es-CL" dirty="0" smtClean="0"/>
              <a:t>Gestión y coordinación con las redes (salud, educación, comunidad).</a:t>
            </a:r>
          </a:p>
          <a:p>
            <a:r>
              <a:rPr lang="es-CL" dirty="0" smtClean="0"/>
              <a:t>Atención a NNA y familias.</a:t>
            </a:r>
          </a:p>
          <a:p>
            <a:r>
              <a:rPr lang="es-CL" dirty="0" smtClean="0"/>
              <a:t>Talleres grupales.</a:t>
            </a:r>
          </a:p>
          <a:p>
            <a:r>
              <a:rPr lang="es-CL" dirty="0" smtClean="0"/>
              <a:t>Aplicación de instrumentos (diagnóstico e intervención).</a:t>
            </a:r>
          </a:p>
          <a:p>
            <a:r>
              <a:rPr lang="es-CL" dirty="0" smtClean="0"/>
              <a:t>Elaboración de informes.</a:t>
            </a:r>
            <a:endParaRPr lang="es-CL" dirty="0"/>
          </a:p>
        </p:txBody>
      </p:sp>
      <p:pic>
        <p:nvPicPr>
          <p:cNvPr id="4" name="Imagen 3"/>
          <p:cNvPicPr>
            <a:picLocks noChangeAspect="1"/>
          </p:cNvPicPr>
          <p:nvPr/>
        </p:nvPicPr>
        <p:blipFill>
          <a:blip r:embed="rId2"/>
          <a:stretch>
            <a:fillRect/>
          </a:stretch>
        </p:blipFill>
        <p:spPr>
          <a:xfrm>
            <a:off x="1380308" y="4572000"/>
            <a:ext cx="9144000" cy="2286000"/>
          </a:xfrm>
          <a:prstGeom prst="rect">
            <a:avLst/>
          </a:prstGeom>
        </p:spPr>
      </p:pic>
    </p:spTree>
    <p:extLst>
      <p:ext uri="{BB962C8B-B14F-4D97-AF65-F5344CB8AC3E}">
        <p14:creationId xmlns:p14="http://schemas.microsoft.com/office/powerpoint/2010/main" val="3671908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67286"/>
          </a:xfrm>
        </p:spPr>
        <p:txBody>
          <a:bodyPr/>
          <a:lstStyle/>
          <a:p>
            <a:pPr algn="ctr"/>
            <a:r>
              <a:rPr lang="es-CL" b="1" dirty="0" smtClean="0"/>
              <a:t>HAGAMOS DISTINCIONES</a:t>
            </a:r>
            <a:endParaRPr lang="es-CL" b="1" dirty="0"/>
          </a:p>
        </p:txBody>
      </p:sp>
      <p:sp>
        <p:nvSpPr>
          <p:cNvPr id="3" name="Marcador de contenido 2"/>
          <p:cNvSpPr>
            <a:spLocks noGrp="1"/>
          </p:cNvSpPr>
          <p:nvPr>
            <p:ph idx="1"/>
          </p:nvPr>
        </p:nvSpPr>
        <p:spPr>
          <a:xfrm>
            <a:off x="838200" y="1959429"/>
            <a:ext cx="10515600" cy="4351338"/>
          </a:xfrm>
        </p:spPr>
        <p:txBody>
          <a:bodyPr>
            <a:normAutofit/>
          </a:bodyPr>
          <a:lstStyle/>
          <a:p>
            <a:r>
              <a:rPr lang="es-CL" sz="3600" dirty="0" smtClean="0"/>
              <a:t>El qué de la intervención y el qué de la atención</a:t>
            </a:r>
          </a:p>
          <a:p>
            <a:r>
              <a:rPr lang="es-CL" sz="3600" dirty="0" smtClean="0"/>
              <a:t>El cuándo, el cómo y el qué de los informes a Tribunales</a:t>
            </a:r>
          </a:p>
          <a:p>
            <a:r>
              <a:rPr lang="es-CL" sz="3600" dirty="0" smtClean="0"/>
              <a:t>¿Qué pasa cuando Educador/a se queda sin la dupla?</a:t>
            </a:r>
            <a:endParaRPr lang="es-CL" sz="3600" dirty="0"/>
          </a:p>
        </p:txBody>
      </p:sp>
      <p:pic>
        <p:nvPicPr>
          <p:cNvPr id="4" name="Imagen 3"/>
          <p:cNvPicPr>
            <a:picLocks noChangeAspect="1"/>
          </p:cNvPicPr>
          <p:nvPr/>
        </p:nvPicPr>
        <p:blipFill rotWithShape="1">
          <a:blip r:embed="rId2"/>
          <a:srcRect b="5740"/>
          <a:stretch/>
        </p:blipFill>
        <p:spPr>
          <a:xfrm>
            <a:off x="2409825" y="4135098"/>
            <a:ext cx="7372350" cy="2513896"/>
          </a:xfrm>
          <a:prstGeom prst="rect">
            <a:avLst/>
          </a:prstGeom>
        </p:spPr>
      </p:pic>
    </p:spTree>
    <p:extLst>
      <p:ext uri="{BB962C8B-B14F-4D97-AF65-F5344CB8AC3E}">
        <p14:creationId xmlns:p14="http://schemas.microsoft.com/office/powerpoint/2010/main" val="306926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b="1" dirty="0" smtClean="0"/>
              <a:t>En conclusión: lo que esperamos que hagan los/as Educadores/as Sociales</a:t>
            </a:r>
            <a:endParaRPr lang="es-CL" b="1" dirty="0"/>
          </a:p>
        </p:txBody>
      </p:sp>
      <p:sp>
        <p:nvSpPr>
          <p:cNvPr id="3" name="Marcador de contenido 2"/>
          <p:cNvSpPr>
            <a:spLocks noGrp="1"/>
          </p:cNvSpPr>
          <p:nvPr>
            <p:ph idx="1"/>
          </p:nvPr>
        </p:nvSpPr>
        <p:spPr>
          <a:xfrm>
            <a:off x="457200" y="1825625"/>
            <a:ext cx="11547565" cy="4351338"/>
          </a:xfrm>
        </p:spPr>
        <p:txBody>
          <a:bodyPr>
            <a:normAutofit fontScale="92500" lnSpcReduction="10000"/>
          </a:bodyPr>
          <a:lstStyle/>
          <a:p>
            <a:pPr algn="just"/>
            <a:r>
              <a:rPr lang="es-CL" b="1" i="1" dirty="0"/>
              <a:t>Gestión y coordinación con las redes </a:t>
            </a:r>
            <a:r>
              <a:rPr lang="es-CL" dirty="0"/>
              <a:t>(salud, educación, comunidad</a:t>
            </a:r>
            <a:r>
              <a:rPr lang="es-CL" dirty="0" smtClean="0"/>
              <a:t>), sin olvidar que la </a:t>
            </a:r>
            <a:r>
              <a:rPr lang="es-CL" u="sng" dirty="0" smtClean="0"/>
              <a:t>Matriz Lógica</a:t>
            </a:r>
            <a:r>
              <a:rPr lang="es-CL" dirty="0" smtClean="0"/>
              <a:t> nos pide promover la incorporación de </a:t>
            </a:r>
            <a:r>
              <a:rPr lang="es-CL" sz="3600" b="1" dirty="0" smtClean="0"/>
              <a:t>CO-GARANTES</a:t>
            </a:r>
            <a:r>
              <a:rPr lang="es-CL" dirty="0" smtClean="0"/>
              <a:t> (identificación y capacitación).</a:t>
            </a:r>
          </a:p>
          <a:p>
            <a:pPr algn="just"/>
            <a:r>
              <a:rPr lang="es-CL" dirty="0"/>
              <a:t>Atención a NNA y </a:t>
            </a:r>
            <a:r>
              <a:rPr lang="es-CL" dirty="0" smtClean="0"/>
              <a:t>familias, pero focalizado en la </a:t>
            </a:r>
            <a:r>
              <a:rPr lang="es-CL" sz="3200" b="1" dirty="0" smtClean="0"/>
              <a:t>SOCIO-EDUCACIÓN </a:t>
            </a:r>
            <a:r>
              <a:rPr lang="es-CL" dirty="0" smtClean="0"/>
              <a:t>(alcances y límites de la intervención).</a:t>
            </a:r>
          </a:p>
          <a:p>
            <a:pPr algn="just"/>
            <a:r>
              <a:rPr lang="es-CL" sz="3200" b="1" dirty="0" smtClean="0"/>
              <a:t>Talleres grupales con </a:t>
            </a:r>
            <a:r>
              <a:rPr lang="es-CL" sz="3200" b="1" i="1" dirty="0" smtClean="0"/>
              <a:t>sentido</a:t>
            </a:r>
            <a:r>
              <a:rPr lang="es-CL" sz="3200" b="1" dirty="0" smtClean="0"/>
              <a:t> </a:t>
            </a:r>
            <a:r>
              <a:rPr lang="es-CL" dirty="0" smtClean="0"/>
              <a:t>(coordinación con dupla Psicólogo/a – Trabajador/a Social). Distinguir de actividades masivas recreativas.</a:t>
            </a:r>
          </a:p>
          <a:p>
            <a:pPr algn="just"/>
            <a:r>
              <a:rPr lang="es-CL" sz="3500" b="1" u="sng" dirty="0" smtClean="0"/>
              <a:t>Apoyo</a:t>
            </a:r>
            <a:r>
              <a:rPr lang="es-CL" dirty="0" smtClean="0"/>
              <a:t> en la aplicación de instrumentos (Ecomapa, Catastro, Encuesta Conociendo Tus Intereses, etc.). Importancia de coordinar con Psicólogo/a o Trabajador/a Social, entendiendo que estos últimos tienen la responsabilidad de aplicar test psicológicos (cuando corresponde) y NCFAS G+R.</a:t>
            </a:r>
          </a:p>
          <a:p>
            <a:endParaRPr lang="es-CL" dirty="0" smtClean="0"/>
          </a:p>
          <a:p>
            <a:endParaRPr lang="es-CL" sz="3200" b="1" dirty="0"/>
          </a:p>
          <a:p>
            <a:endParaRPr lang="es-CL" dirty="0" smtClean="0"/>
          </a:p>
          <a:p>
            <a:endParaRPr lang="es-CL" dirty="0"/>
          </a:p>
          <a:p>
            <a:endParaRPr lang="es-CL" dirty="0"/>
          </a:p>
        </p:txBody>
      </p:sp>
    </p:spTree>
    <p:extLst>
      <p:ext uri="{BB962C8B-B14F-4D97-AF65-F5344CB8AC3E}">
        <p14:creationId xmlns:p14="http://schemas.microsoft.com/office/powerpoint/2010/main" val="187261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58280"/>
          </a:xfrm>
        </p:spPr>
        <p:txBody>
          <a:bodyPr/>
          <a:lstStyle/>
          <a:p>
            <a:r>
              <a:rPr lang="es-CL" dirty="0" smtClean="0"/>
              <a:t>Continuación</a:t>
            </a:r>
            <a:endParaRPr lang="es-CL" dirty="0"/>
          </a:p>
        </p:txBody>
      </p:sp>
      <p:sp>
        <p:nvSpPr>
          <p:cNvPr id="3" name="Marcador de contenido 2"/>
          <p:cNvSpPr>
            <a:spLocks noGrp="1"/>
          </p:cNvSpPr>
          <p:nvPr>
            <p:ph idx="1"/>
          </p:nvPr>
        </p:nvSpPr>
        <p:spPr>
          <a:xfrm>
            <a:off x="838200" y="1123406"/>
            <a:ext cx="10515600" cy="5053557"/>
          </a:xfrm>
        </p:spPr>
        <p:txBody>
          <a:bodyPr>
            <a:normAutofit fontScale="92500" lnSpcReduction="10000"/>
          </a:bodyPr>
          <a:lstStyle/>
          <a:p>
            <a:pPr algn="just"/>
            <a:r>
              <a:rPr lang="es-CL" sz="3600" b="1" dirty="0"/>
              <a:t>Colaborar</a:t>
            </a:r>
            <a:r>
              <a:rPr lang="es-CL" dirty="0"/>
              <a:t> a Psicólogo/a o Trabajador/a Social en la elaboración de informes de profundización diagnóstica y de avance, a través de la entrega de antecedentes complementarios a la intervención (con el NNA, con la comunidad, con las redes formales). </a:t>
            </a:r>
            <a:endParaRPr lang="es-CL" dirty="0" smtClean="0"/>
          </a:p>
          <a:p>
            <a:pPr algn="just"/>
            <a:r>
              <a:rPr lang="es-CL" dirty="0"/>
              <a:t>Para los casos en que </a:t>
            </a:r>
            <a:r>
              <a:rPr lang="es-CL" dirty="0" smtClean="0"/>
              <a:t>ES no </a:t>
            </a:r>
            <a:r>
              <a:rPr lang="es-CL" dirty="0"/>
              <a:t>cuente con </a:t>
            </a:r>
            <a:r>
              <a:rPr lang="es-CL" dirty="0" smtClean="0"/>
              <a:t>su dupla, </a:t>
            </a:r>
            <a:r>
              <a:rPr lang="es-CL" b="1" i="1" dirty="0"/>
              <a:t>será Director/a u otro profesional</a:t>
            </a:r>
            <a:r>
              <a:rPr lang="es-CL" dirty="0"/>
              <a:t> el que asumirá la responsabilidad de elaborar los informes</a:t>
            </a:r>
            <a:r>
              <a:rPr lang="es-CL" dirty="0" smtClean="0"/>
              <a:t>.</a:t>
            </a:r>
          </a:p>
          <a:p>
            <a:pPr algn="just"/>
            <a:r>
              <a:rPr lang="es-CL" sz="3200" b="1" dirty="0"/>
              <a:t>Para casos </a:t>
            </a:r>
            <a:r>
              <a:rPr lang="es-CL" sz="3200" b="1" dirty="0" smtClean="0"/>
              <a:t>puntuales</a:t>
            </a:r>
            <a:r>
              <a:rPr lang="es-CL" dirty="0" smtClean="0"/>
              <a:t>, </a:t>
            </a:r>
            <a:r>
              <a:rPr lang="es-CL" dirty="0"/>
              <a:t>Director/a evaluará encargar a Educador/a Social la tarea de construir </a:t>
            </a:r>
            <a:r>
              <a:rPr lang="es-CL" i="1" u="sng" dirty="0"/>
              <a:t>informes de avance </a:t>
            </a:r>
            <a:r>
              <a:rPr lang="es-CL" dirty="0"/>
              <a:t>(los que de todas maneras serán revisados y acompañados por Director/a</a:t>
            </a:r>
            <a:r>
              <a:rPr lang="es-CL" dirty="0" smtClean="0"/>
              <a:t>).</a:t>
            </a:r>
          </a:p>
          <a:p>
            <a:pPr algn="just"/>
            <a:r>
              <a:rPr lang="es-CL" b="1" u="sng" dirty="0"/>
              <a:t>Informar de manera inmediata </a:t>
            </a:r>
            <a:r>
              <a:rPr lang="es-CL" dirty="0"/>
              <a:t>a Director/a y a su dupla </a:t>
            </a:r>
            <a:r>
              <a:rPr lang="es-CL" dirty="0" smtClean="0"/>
              <a:t>(</a:t>
            </a:r>
            <a:r>
              <a:rPr lang="es-CL" dirty="0"/>
              <a:t>en su defecto a Director/a subrogante u otro profesional del equipo) apenas tenga conocimiento de la ocurrencia de cualquier </a:t>
            </a:r>
            <a:r>
              <a:rPr lang="es-CL" dirty="0" smtClean="0"/>
              <a:t>nueva </a:t>
            </a:r>
            <a:r>
              <a:rPr lang="es-CL" dirty="0"/>
              <a:t>y/o grave vulneración de derechos </a:t>
            </a:r>
            <a:r>
              <a:rPr lang="es-CL" dirty="0" smtClean="0"/>
              <a:t>(</a:t>
            </a:r>
            <a:r>
              <a:rPr lang="es-CL" dirty="0"/>
              <a:t>tal como lo consigna la </a:t>
            </a:r>
            <a:r>
              <a:rPr lang="es-CL" b="1" dirty="0"/>
              <a:t>Circular N°5 SENAME</a:t>
            </a:r>
            <a:r>
              <a:rPr lang="es-CL" dirty="0" smtClean="0"/>
              <a:t>).</a:t>
            </a:r>
          </a:p>
          <a:p>
            <a:endParaRPr lang="es-CL" dirty="0"/>
          </a:p>
        </p:txBody>
      </p:sp>
    </p:spTree>
    <p:extLst>
      <p:ext uri="{BB962C8B-B14F-4D97-AF65-F5344CB8AC3E}">
        <p14:creationId xmlns:p14="http://schemas.microsoft.com/office/powerpoint/2010/main" val="3690297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58281"/>
          </a:xfrm>
        </p:spPr>
        <p:txBody>
          <a:bodyPr/>
          <a:lstStyle/>
          <a:p>
            <a:r>
              <a:rPr lang="es-CL" dirty="0" smtClean="0"/>
              <a:t>Continuación</a:t>
            </a:r>
            <a:endParaRPr lang="es-CL" dirty="0"/>
          </a:p>
        </p:txBody>
      </p:sp>
      <p:sp>
        <p:nvSpPr>
          <p:cNvPr id="3" name="Marcador de contenido 2"/>
          <p:cNvSpPr>
            <a:spLocks noGrp="1"/>
          </p:cNvSpPr>
          <p:nvPr>
            <p:ph idx="1"/>
          </p:nvPr>
        </p:nvSpPr>
        <p:spPr>
          <a:xfrm>
            <a:off x="431073" y="1123406"/>
            <a:ext cx="11416937" cy="5434148"/>
          </a:xfrm>
        </p:spPr>
        <p:txBody>
          <a:bodyPr>
            <a:normAutofit fontScale="92500" lnSpcReduction="20000"/>
          </a:bodyPr>
          <a:lstStyle/>
          <a:p>
            <a:pPr algn="just"/>
            <a:r>
              <a:rPr lang="es-CL" sz="3500" b="1" u="sng" dirty="0"/>
              <a:t>Colaborar</a:t>
            </a:r>
            <a:r>
              <a:rPr lang="es-CL" b="1" u="sng" dirty="0"/>
              <a:t> con su dupla </a:t>
            </a:r>
            <a:r>
              <a:rPr lang="es-CL" b="1" u="sng" dirty="0" smtClean="0"/>
              <a:t>en </a:t>
            </a:r>
            <a:r>
              <a:rPr lang="es-CL" b="1" u="sng" dirty="0"/>
              <a:t>el diseño, ejecución y actualización de la intervención (PII)</a:t>
            </a:r>
            <a:r>
              <a:rPr lang="es-CL" dirty="0"/>
              <a:t>; principalmente, será de su inmediata responsabilidad elaborar una </a:t>
            </a:r>
            <a:r>
              <a:rPr lang="es-CL" i="1" dirty="0"/>
              <a:t>propuesta a nivel socio-comunitar</a:t>
            </a:r>
            <a:r>
              <a:rPr lang="es-CL" dirty="0"/>
              <a:t>io con el </a:t>
            </a:r>
            <a:r>
              <a:rPr lang="es-CL" dirty="0" err="1"/>
              <a:t>co</a:t>
            </a:r>
            <a:r>
              <a:rPr lang="es-CL" dirty="0"/>
              <a:t>-garante de derechos y en la coordinación con redes, la que de todas maneras deberá ser </a:t>
            </a:r>
            <a:r>
              <a:rPr lang="es-CL" dirty="0" err="1"/>
              <a:t>co</a:t>
            </a:r>
            <a:r>
              <a:rPr lang="es-CL" dirty="0"/>
              <a:t>-elaborada con su dupla</a:t>
            </a:r>
            <a:r>
              <a:rPr lang="es-CL" dirty="0" smtClean="0"/>
              <a:t>.</a:t>
            </a:r>
          </a:p>
          <a:p>
            <a:pPr algn="just"/>
            <a:r>
              <a:rPr lang="es-CL" sz="3500" b="1" i="1" dirty="0"/>
              <a:t>Actualizar semanalmente </a:t>
            </a:r>
            <a:r>
              <a:rPr lang="es-CL" b="1" i="1" dirty="0"/>
              <a:t>las carpetas individuales de los NNA </a:t>
            </a:r>
            <a:r>
              <a:rPr lang="es-CL" dirty="0" smtClean="0"/>
              <a:t>con </a:t>
            </a:r>
            <a:r>
              <a:rPr lang="es-CL" dirty="0"/>
              <a:t>la información de las intervenciones realizadas (principalmente registros de actividades), de acuerdo a lo dispuesto por la normativa SENAME (Nota Técnica N°6/2019) y de la Fundación Ciudad del Niño</a:t>
            </a:r>
            <a:r>
              <a:rPr lang="es-CL" dirty="0" smtClean="0"/>
              <a:t>.</a:t>
            </a:r>
          </a:p>
          <a:p>
            <a:pPr algn="just"/>
            <a:r>
              <a:rPr lang="es-CL" dirty="0"/>
              <a:t>En la medida que así lo disponga Director/a, </a:t>
            </a:r>
            <a:r>
              <a:rPr lang="es-CL" b="1" i="1" dirty="0"/>
              <a:t>podrá participar en </a:t>
            </a:r>
            <a:r>
              <a:rPr lang="es-CL" sz="3500" b="1" i="1" dirty="0"/>
              <a:t>mesas territoriales o comunales de infancia</a:t>
            </a:r>
            <a:r>
              <a:rPr lang="es-CL" dirty="0"/>
              <a:t>, o en cualquier otra instancia relativa</a:t>
            </a:r>
            <a:r>
              <a:rPr lang="es-CL" dirty="0" smtClean="0"/>
              <a:t>.</a:t>
            </a:r>
          </a:p>
          <a:p>
            <a:pPr algn="just"/>
            <a:r>
              <a:rPr lang="es-CL" dirty="0"/>
              <a:t>Colaborar con su dupla profesional en la </a:t>
            </a:r>
            <a:r>
              <a:rPr lang="es-CL" b="1" u="sng" dirty="0"/>
              <a:t>realización de </a:t>
            </a:r>
            <a:r>
              <a:rPr lang="es-CL" sz="3500" b="1" u="sng" dirty="0"/>
              <a:t>visitas domiciliarias </a:t>
            </a:r>
            <a:r>
              <a:rPr lang="es-CL" b="1" u="sng" dirty="0"/>
              <a:t>durante el diagnóstico e intervención</a:t>
            </a:r>
            <a:r>
              <a:rPr lang="es-CL" dirty="0"/>
              <a:t> (principalmente en el levantamiento de información relativa a condiciones de vida y de habitabilidad; entrega de citaciones y caracterización del entorno socio-comunitario).</a:t>
            </a:r>
          </a:p>
        </p:txBody>
      </p:sp>
    </p:spTree>
    <p:extLst>
      <p:ext uri="{BB962C8B-B14F-4D97-AF65-F5344CB8AC3E}">
        <p14:creationId xmlns:p14="http://schemas.microsoft.com/office/powerpoint/2010/main" val="1026637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ctr">
              <a:buNone/>
            </a:pPr>
            <a:endParaRPr lang="es-CL" sz="4800" dirty="0" smtClean="0"/>
          </a:p>
          <a:p>
            <a:pPr marL="0" indent="0" algn="ctr">
              <a:buNone/>
            </a:pPr>
            <a:r>
              <a:rPr lang="es-CL" sz="4800" dirty="0" smtClean="0"/>
              <a:t>Pensando juntos la intervención en crisis</a:t>
            </a:r>
            <a:endParaRPr lang="es-CL" sz="4800" dirty="0"/>
          </a:p>
        </p:txBody>
      </p:sp>
      <p:pic>
        <p:nvPicPr>
          <p:cNvPr id="4" name="Imagen 3"/>
          <p:cNvPicPr>
            <a:picLocks noChangeAspect="1"/>
          </p:cNvPicPr>
          <p:nvPr/>
        </p:nvPicPr>
        <p:blipFill>
          <a:blip r:embed="rId2"/>
          <a:stretch>
            <a:fillRect/>
          </a:stretch>
        </p:blipFill>
        <p:spPr>
          <a:xfrm>
            <a:off x="4571868" y="970940"/>
            <a:ext cx="3048264" cy="1493649"/>
          </a:xfrm>
          <a:prstGeom prst="rect">
            <a:avLst/>
          </a:prstGeom>
        </p:spPr>
      </p:pic>
    </p:spTree>
    <p:extLst>
      <p:ext uri="{BB962C8B-B14F-4D97-AF65-F5344CB8AC3E}">
        <p14:creationId xmlns:p14="http://schemas.microsoft.com/office/powerpoint/2010/main" val="70760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045029"/>
            <a:ext cx="10515600" cy="5643154"/>
          </a:xfrm>
        </p:spPr>
        <p:txBody>
          <a:bodyPr>
            <a:normAutofit fontScale="92500" lnSpcReduction="10000"/>
          </a:bodyPr>
          <a:lstStyle/>
          <a:p>
            <a:pPr marL="0" indent="0">
              <a:buNone/>
            </a:pPr>
            <a:endParaRPr lang="es-CL" dirty="0"/>
          </a:p>
          <a:p>
            <a:pPr marL="0" indent="0" algn="just">
              <a:buNone/>
            </a:pPr>
            <a:r>
              <a:rPr lang="es-CL" dirty="0"/>
              <a:t>“Un estado temporal de trastorno y desorganización, caracterizado principalmente, por la incapacidad del individuo para abordar situaciones particulares utilizando métodos acostumbrados para la solución de problemas, y por el potencial para obtener un resultado radicalmente positivo o negativo</a:t>
            </a:r>
            <a:r>
              <a:rPr lang="es-CL" dirty="0" smtClean="0"/>
              <a:t>” </a:t>
            </a:r>
            <a:r>
              <a:rPr lang="es-CL" dirty="0"/>
              <a:t>(</a:t>
            </a:r>
            <a:r>
              <a:rPr lang="es-CL" dirty="0" err="1"/>
              <a:t>Slaikeu</a:t>
            </a:r>
            <a:r>
              <a:rPr lang="es-CL" dirty="0"/>
              <a:t>, 1988</a:t>
            </a:r>
            <a:r>
              <a:rPr lang="es-CL" dirty="0" smtClean="0"/>
              <a:t>).   </a:t>
            </a:r>
            <a:endParaRPr lang="es-CL" dirty="0"/>
          </a:p>
          <a:p>
            <a:pPr marL="0" indent="0">
              <a:buNone/>
            </a:pPr>
            <a:endParaRPr lang="es-CL" dirty="0"/>
          </a:p>
          <a:p>
            <a:pPr marL="0" indent="0" algn="just">
              <a:buNone/>
            </a:pPr>
            <a:r>
              <a:rPr lang="es-CL" dirty="0"/>
              <a:t>“Una crisis psicológica ocurre cuando un evento traumático desborda excesivamente la capacidad de una persona de manejarse en su modo usual” (Benveniste, 2000). </a:t>
            </a:r>
          </a:p>
          <a:p>
            <a:pPr marL="0" indent="0">
              <a:buNone/>
            </a:pPr>
            <a:endParaRPr lang="es-CL" dirty="0"/>
          </a:p>
          <a:p>
            <a:pPr marL="0" indent="0" algn="just">
              <a:buNone/>
            </a:pPr>
            <a:r>
              <a:rPr lang="es-CL" dirty="0"/>
              <a:t>“Evento traumático que produce una disrupción en el curso normal de nuestra vida y que nos provoca una reacción de estrés percibida como de intensidad excepcional”. </a:t>
            </a:r>
          </a:p>
          <a:p>
            <a:pPr marL="0" indent="0">
              <a:buNone/>
            </a:pPr>
            <a:endParaRPr lang="es-CL" dirty="0" smtClean="0"/>
          </a:p>
          <a:p>
            <a:pPr marL="0" indent="0">
              <a:buNone/>
            </a:pPr>
            <a:endParaRPr lang="es-CL" dirty="0"/>
          </a:p>
          <a:p>
            <a:endParaRPr lang="es-CL" dirty="0"/>
          </a:p>
        </p:txBody>
      </p:sp>
      <p:sp>
        <p:nvSpPr>
          <p:cNvPr id="2" name="CuadroTexto 1"/>
          <p:cNvSpPr txBox="1"/>
          <p:nvPr/>
        </p:nvSpPr>
        <p:spPr>
          <a:xfrm>
            <a:off x="966651" y="248194"/>
            <a:ext cx="9418320" cy="830997"/>
          </a:xfrm>
          <a:prstGeom prst="rect">
            <a:avLst/>
          </a:prstGeom>
          <a:noFill/>
        </p:spPr>
        <p:txBody>
          <a:bodyPr wrap="square" rtlCol="0">
            <a:spAutoFit/>
          </a:bodyPr>
          <a:lstStyle/>
          <a:p>
            <a:pPr algn="ctr"/>
            <a:r>
              <a:rPr lang="es-CL" sz="2400" b="1" dirty="0" smtClean="0">
                <a:latin typeface="Century Gothic" panose="020B0502020202020204" pitchFamily="34" charset="0"/>
              </a:rPr>
              <a:t>¿Qué hacemos cuando hay crisis? ¿Qué estrategias y acciones desplegamos?</a:t>
            </a:r>
            <a:endParaRPr lang="es-CL" sz="2400" b="1" dirty="0">
              <a:latin typeface="Century Gothic" panose="020B0502020202020204" pitchFamily="34" charset="0"/>
            </a:endParaRPr>
          </a:p>
        </p:txBody>
      </p:sp>
    </p:spTree>
    <p:extLst>
      <p:ext uri="{BB962C8B-B14F-4D97-AF65-F5344CB8AC3E}">
        <p14:creationId xmlns:p14="http://schemas.microsoft.com/office/powerpoint/2010/main" val="1603626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smtClean="0"/>
              <a:t>¿Cuál es el sentido de esta nueva mesa PPF?</a:t>
            </a:r>
            <a:endParaRPr lang="es-CL" b="1" dirty="0"/>
          </a:p>
        </p:txBody>
      </p:sp>
      <p:sp>
        <p:nvSpPr>
          <p:cNvPr id="3" name="Marcador de contenido 2"/>
          <p:cNvSpPr>
            <a:spLocks noGrp="1"/>
          </p:cNvSpPr>
          <p:nvPr>
            <p:ph idx="1"/>
          </p:nvPr>
        </p:nvSpPr>
        <p:spPr/>
        <p:txBody>
          <a:bodyPr>
            <a:normAutofit/>
          </a:bodyPr>
          <a:lstStyle/>
          <a:p>
            <a:r>
              <a:rPr lang="es-CL" dirty="0" smtClean="0"/>
              <a:t>Consolidar y valorar nuestro trabajo, visibilizando nuestros recursos y fortalezas.</a:t>
            </a:r>
            <a:endParaRPr lang="es-CL" dirty="0"/>
          </a:p>
          <a:p>
            <a:r>
              <a:rPr lang="es-CL" dirty="0" smtClean="0"/>
              <a:t>Revisar, unificar y mejorar nuestro hacer y el cómo resolver juntos.</a:t>
            </a:r>
            <a:endParaRPr lang="es-CL" dirty="0"/>
          </a:p>
          <a:p>
            <a:r>
              <a:rPr lang="es-CL" dirty="0"/>
              <a:t>Conocer, compartir y generar acercamiento </a:t>
            </a:r>
            <a:r>
              <a:rPr lang="es-CL" dirty="0" smtClean="0"/>
              <a:t>entre equipos de </a:t>
            </a:r>
            <a:r>
              <a:rPr lang="es-CL" dirty="0"/>
              <a:t>otras regiones</a:t>
            </a:r>
            <a:r>
              <a:rPr lang="es-CL" dirty="0" smtClean="0"/>
              <a:t>.</a:t>
            </a:r>
            <a:endParaRPr lang="es-CL" dirty="0"/>
          </a:p>
          <a:p>
            <a:r>
              <a:rPr lang="es-CL" dirty="0" smtClean="0"/>
              <a:t>Compartir nuestras buenas prácticas e innovaciones.</a:t>
            </a:r>
            <a:endParaRPr lang="es-CL" dirty="0"/>
          </a:p>
        </p:txBody>
      </p:sp>
      <p:pic>
        <p:nvPicPr>
          <p:cNvPr id="4" name="Imagen 3"/>
          <p:cNvPicPr>
            <a:picLocks noChangeAspect="1"/>
          </p:cNvPicPr>
          <p:nvPr/>
        </p:nvPicPr>
        <p:blipFill>
          <a:blip r:embed="rId2"/>
          <a:stretch>
            <a:fillRect/>
          </a:stretch>
        </p:blipFill>
        <p:spPr>
          <a:xfrm>
            <a:off x="8708449" y="3749039"/>
            <a:ext cx="3483551" cy="2782389"/>
          </a:xfrm>
          <a:prstGeom prst="rect">
            <a:avLst/>
          </a:prstGeom>
        </p:spPr>
      </p:pic>
      <p:pic>
        <p:nvPicPr>
          <p:cNvPr id="5" name="Imagen 4"/>
          <p:cNvPicPr>
            <a:picLocks noChangeAspect="1"/>
          </p:cNvPicPr>
          <p:nvPr/>
        </p:nvPicPr>
        <p:blipFill>
          <a:blip r:embed="rId3"/>
          <a:stretch>
            <a:fillRect/>
          </a:stretch>
        </p:blipFill>
        <p:spPr>
          <a:xfrm>
            <a:off x="838200" y="5326108"/>
            <a:ext cx="3381375" cy="1352550"/>
          </a:xfrm>
          <a:prstGeom prst="rect">
            <a:avLst/>
          </a:prstGeom>
        </p:spPr>
      </p:pic>
    </p:spTree>
    <p:extLst>
      <p:ext uri="{BB962C8B-B14F-4D97-AF65-F5344CB8AC3E}">
        <p14:creationId xmlns:p14="http://schemas.microsoft.com/office/powerpoint/2010/main" val="121155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3696" y="417376"/>
            <a:ext cx="10515600" cy="1325563"/>
          </a:xfrm>
        </p:spPr>
        <p:txBody>
          <a:bodyPr/>
          <a:lstStyle/>
          <a:p>
            <a:pPr algn="ctr"/>
            <a:r>
              <a:rPr lang="es-CL" dirty="0" smtClean="0">
                <a:latin typeface="Century Gothic" panose="020B0502020202020204" pitchFamily="34" charset="0"/>
              </a:rPr>
              <a:t>Sentido de la intervención</a:t>
            </a:r>
            <a:endParaRPr lang="es-CL" dirty="0">
              <a:latin typeface="Century Gothic" panose="020B0502020202020204" pitchFamily="34" charset="0"/>
            </a:endParaRPr>
          </a:p>
        </p:txBody>
      </p:sp>
      <p:pic>
        <p:nvPicPr>
          <p:cNvPr id="4" name="Imagen 3"/>
          <p:cNvPicPr>
            <a:picLocks noChangeAspect="1"/>
          </p:cNvPicPr>
          <p:nvPr/>
        </p:nvPicPr>
        <p:blipFill>
          <a:blip r:embed="rId2"/>
          <a:stretch>
            <a:fillRect/>
          </a:stretch>
        </p:blipFill>
        <p:spPr>
          <a:xfrm>
            <a:off x="2364062" y="1946611"/>
            <a:ext cx="7254869" cy="4401693"/>
          </a:xfrm>
          <a:prstGeom prst="rect">
            <a:avLst/>
          </a:prstGeom>
        </p:spPr>
      </p:pic>
    </p:spTree>
    <p:extLst>
      <p:ext uri="{BB962C8B-B14F-4D97-AF65-F5344CB8AC3E}">
        <p14:creationId xmlns:p14="http://schemas.microsoft.com/office/powerpoint/2010/main" val="2311701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771530" y="1067572"/>
            <a:ext cx="6334162" cy="4351337"/>
          </a:xfrm>
          <a:prstGeom prst="rect">
            <a:avLst/>
          </a:prstGeom>
        </p:spPr>
      </p:pic>
    </p:spTree>
    <p:extLst>
      <p:ext uri="{BB962C8B-B14F-4D97-AF65-F5344CB8AC3E}">
        <p14:creationId xmlns:p14="http://schemas.microsoft.com/office/powerpoint/2010/main" val="821086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80705" y="1350922"/>
            <a:ext cx="7986452" cy="4913802"/>
          </a:xfrm>
          <a:prstGeom prst="rect">
            <a:avLst/>
          </a:prstGeom>
        </p:spPr>
      </p:pic>
      <p:sp>
        <p:nvSpPr>
          <p:cNvPr id="5" name="CuadroTexto 4"/>
          <p:cNvSpPr txBox="1"/>
          <p:nvPr/>
        </p:nvSpPr>
        <p:spPr>
          <a:xfrm>
            <a:off x="2758439" y="365760"/>
            <a:ext cx="6230983" cy="523220"/>
          </a:xfrm>
          <a:prstGeom prst="rect">
            <a:avLst/>
          </a:prstGeom>
          <a:noFill/>
        </p:spPr>
        <p:txBody>
          <a:bodyPr wrap="square" rtlCol="0">
            <a:spAutoFit/>
          </a:bodyPr>
          <a:lstStyle/>
          <a:p>
            <a:pPr algn="ctr"/>
            <a:r>
              <a:rPr lang="es-CL" sz="2800" b="1" dirty="0" smtClean="0">
                <a:latin typeface="Century Gothic" panose="020B0502020202020204" pitchFamily="34" charset="0"/>
              </a:rPr>
              <a:t>PRIMERA URGENCIA</a:t>
            </a:r>
            <a:endParaRPr lang="es-CL" sz="2800" b="1" dirty="0">
              <a:latin typeface="Century Gothic" panose="020B0502020202020204" pitchFamily="34" charset="0"/>
            </a:endParaRPr>
          </a:p>
        </p:txBody>
      </p:sp>
    </p:spTree>
    <p:extLst>
      <p:ext uri="{BB962C8B-B14F-4D97-AF65-F5344CB8AC3E}">
        <p14:creationId xmlns:p14="http://schemas.microsoft.com/office/powerpoint/2010/main" val="794879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L" sz="2400" b="1" dirty="0" smtClean="0">
                <a:latin typeface="Century Gothic" panose="020B0502020202020204" pitchFamily="34" charset="0"/>
              </a:rPr>
              <a:t>“PROTOCOLO </a:t>
            </a:r>
            <a:r>
              <a:rPr lang="es-CL" sz="2400" b="1" dirty="0">
                <a:latin typeface="Century Gothic" panose="020B0502020202020204" pitchFamily="34" charset="0"/>
              </a:rPr>
              <a:t>DE ACTUACIÓN ANTE SITUACIONES DE </a:t>
            </a:r>
            <a:r>
              <a:rPr lang="es-CL" sz="2400" b="1" dirty="0" smtClean="0">
                <a:latin typeface="Century Gothic" panose="020B0502020202020204" pitchFamily="34" charset="0"/>
              </a:rPr>
              <a:t>CRISIS” (I-CID-003) (revisado el 2016)</a:t>
            </a:r>
            <a:endParaRPr lang="es-CL" sz="2400" b="1" dirty="0">
              <a:latin typeface="Century Gothic" panose="020B0502020202020204" pitchFamily="34" charset="0"/>
            </a:endParaRPr>
          </a:p>
        </p:txBody>
      </p:sp>
      <p:sp>
        <p:nvSpPr>
          <p:cNvPr id="3" name="Marcador de contenido 2"/>
          <p:cNvSpPr>
            <a:spLocks noGrp="1"/>
          </p:cNvSpPr>
          <p:nvPr>
            <p:ph idx="1"/>
          </p:nvPr>
        </p:nvSpPr>
        <p:spPr>
          <a:xfrm>
            <a:off x="439783" y="1864814"/>
            <a:ext cx="11312434" cy="4351338"/>
          </a:xfrm>
        </p:spPr>
        <p:txBody>
          <a:bodyPr>
            <a:normAutofit/>
          </a:bodyPr>
          <a:lstStyle/>
          <a:p>
            <a:pPr marL="0" indent="0" algn="just">
              <a:buNone/>
            </a:pPr>
            <a:r>
              <a:rPr lang="es-CL" dirty="0"/>
              <a:t>En la elaboración del Protocolo debe participar todo el </a:t>
            </a:r>
            <a:r>
              <a:rPr lang="es-CL" dirty="0" smtClean="0"/>
              <a:t>equipo. Cada </a:t>
            </a:r>
            <a:r>
              <a:rPr lang="es-CL" dirty="0"/>
              <a:t>miembro del equipo debe revisar sus habilidades y </a:t>
            </a:r>
            <a:r>
              <a:rPr lang="es-CL" dirty="0" smtClean="0"/>
              <a:t>limitaciones para </a:t>
            </a:r>
            <a:r>
              <a:rPr lang="es-CL" dirty="0"/>
              <a:t>enfrentar situaciones críticas y aportar desde su experiencia y conocimiento sobre el tema</a:t>
            </a:r>
            <a:r>
              <a:rPr lang="es-CL" dirty="0" smtClean="0"/>
              <a:t>.</a:t>
            </a:r>
          </a:p>
          <a:p>
            <a:pPr marL="0" indent="0" algn="just">
              <a:buNone/>
            </a:pPr>
            <a:endParaRPr lang="es-CL" dirty="0"/>
          </a:p>
          <a:p>
            <a:pPr marL="0" indent="0" algn="just">
              <a:buNone/>
            </a:pPr>
            <a:r>
              <a:rPr lang="es-CL" dirty="0" smtClean="0"/>
              <a:t>Para </a:t>
            </a:r>
            <a:r>
              <a:rPr lang="es-CL" dirty="0"/>
              <a:t>el diseño del Protocolo se debe considerar las instrucciones específicas que SENAME </a:t>
            </a:r>
            <a:r>
              <a:rPr lang="es-CL" dirty="0" smtClean="0"/>
              <a:t>ha impartido </a:t>
            </a:r>
            <a:r>
              <a:rPr lang="es-CL" dirty="0"/>
              <a:t>sobre la materia, la línea </a:t>
            </a:r>
            <a:r>
              <a:rPr lang="es-CL" dirty="0" smtClean="0"/>
              <a:t>programática </a:t>
            </a:r>
            <a:r>
              <a:rPr lang="es-CL" dirty="0"/>
              <a:t>del proyecto, las situaciones críticas que </a:t>
            </a:r>
            <a:r>
              <a:rPr lang="es-CL" dirty="0" smtClean="0"/>
              <a:t>han enfrentado</a:t>
            </a:r>
            <a:r>
              <a:rPr lang="es-CL" dirty="0"/>
              <a:t>, los recursos personales, del equipo y del territorio.</a:t>
            </a:r>
          </a:p>
        </p:txBody>
      </p:sp>
    </p:spTree>
    <p:extLst>
      <p:ext uri="{BB962C8B-B14F-4D97-AF65-F5344CB8AC3E}">
        <p14:creationId xmlns:p14="http://schemas.microsoft.com/office/powerpoint/2010/main" val="3561519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731520"/>
            <a:ext cx="10515600" cy="5445443"/>
          </a:xfrm>
        </p:spPr>
        <p:txBody>
          <a:bodyPr>
            <a:normAutofit fontScale="77500" lnSpcReduction="20000"/>
          </a:bodyPr>
          <a:lstStyle/>
          <a:p>
            <a:pPr marL="0" indent="0" algn="just">
              <a:buNone/>
            </a:pPr>
            <a:r>
              <a:rPr lang="es-CL" b="1" u="sng" dirty="0"/>
              <a:t>En el documento se deben identificar</a:t>
            </a:r>
            <a:r>
              <a:rPr lang="es-CL" b="1" u="sng" dirty="0" smtClean="0"/>
              <a:t>:</a:t>
            </a:r>
          </a:p>
          <a:p>
            <a:pPr marL="0" indent="0" algn="just">
              <a:buNone/>
            </a:pPr>
            <a:endParaRPr lang="es-CL" b="1" u="sng" dirty="0"/>
          </a:p>
          <a:p>
            <a:pPr marL="0" indent="0" algn="just">
              <a:buNone/>
            </a:pPr>
            <a:r>
              <a:rPr lang="es-CL" dirty="0"/>
              <a:t>- Los tipos de crisis en NNA y adultos que se pueden </a:t>
            </a:r>
            <a:r>
              <a:rPr lang="es-CL" dirty="0" smtClean="0"/>
              <a:t>producir.</a:t>
            </a:r>
            <a:endParaRPr lang="es-CL" dirty="0"/>
          </a:p>
          <a:p>
            <a:pPr marL="0" indent="0" algn="just">
              <a:buNone/>
            </a:pPr>
            <a:r>
              <a:rPr lang="es-CL" dirty="0"/>
              <a:t>- Los indicadores que pueden predecir la ocurrencia de una crisis.</a:t>
            </a:r>
          </a:p>
          <a:p>
            <a:pPr marL="0" indent="0" algn="just">
              <a:buNone/>
            </a:pPr>
            <a:r>
              <a:rPr lang="es-CL" dirty="0"/>
              <a:t>- Las acciones preventivas a implementar para evitar las crisis y los responsables.</a:t>
            </a:r>
          </a:p>
          <a:p>
            <a:pPr marL="0" indent="0" algn="just">
              <a:buNone/>
            </a:pPr>
            <a:r>
              <a:rPr lang="es-CL" dirty="0"/>
              <a:t>- Las acciones para abordar las situaciones de crisis, las que deben orientarse a: </a:t>
            </a:r>
            <a:r>
              <a:rPr lang="es-CL" dirty="0" smtClean="0"/>
              <a:t>Contener emocional </a:t>
            </a:r>
            <a:r>
              <a:rPr lang="es-CL" dirty="0"/>
              <a:t>y físicamente a la persona afectada, protegerla física y psicológicamente, </a:t>
            </a:r>
            <a:r>
              <a:rPr lang="es-CL" dirty="0" smtClean="0"/>
              <a:t>orientarla frente </a:t>
            </a:r>
            <a:r>
              <a:rPr lang="es-CL" dirty="0"/>
              <a:t>a posibles soluciones, solicitar ayuda a un tercero si se requiere, informar a la familia</a:t>
            </a:r>
            <a:r>
              <a:rPr lang="es-CL" dirty="0" smtClean="0"/>
              <a:t>, Administración </a:t>
            </a:r>
            <a:r>
              <a:rPr lang="es-CL" dirty="0"/>
              <a:t>Central y SENAME si las circunstancias, entra otras.</a:t>
            </a:r>
          </a:p>
          <a:p>
            <a:pPr marL="0" indent="0" algn="just">
              <a:buNone/>
            </a:pPr>
            <a:r>
              <a:rPr lang="es-CL" dirty="0"/>
              <a:t>- Los responsables de las acciones según sus competencias para cada situación crítica, y sus</a:t>
            </a:r>
          </a:p>
          <a:p>
            <a:pPr marL="0" indent="0" algn="just">
              <a:buNone/>
            </a:pPr>
            <a:r>
              <a:rPr lang="es-CL" dirty="0"/>
              <a:t>reemplazos en caso de ausencia.</a:t>
            </a:r>
          </a:p>
          <a:p>
            <a:pPr marL="0" indent="0" algn="just">
              <a:buNone/>
            </a:pPr>
            <a:r>
              <a:rPr lang="es-CL" dirty="0"/>
              <a:t>- El procedimiento para evaluar la efectividad de las acciones desarrolladas ante la </a:t>
            </a:r>
            <a:r>
              <a:rPr lang="es-CL" dirty="0" smtClean="0"/>
              <a:t>presentación de </a:t>
            </a:r>
            <a:r>
              <a:rPr lang="es-CL" dirty="0"/>
              <a:t>una crisis.</a:t>
            </a:r>
          </a:p>
          <a:p>
            <a:pPr marL="0" indent="0" algn="just">
              <a:buNone/>
            </a:pPr>
            <a:r>
              <a:rPr lang="es-CL" dirty="0" smtClean="0"/>
              <a:t>- En </a:t>
            </a:r>
            <a:r>
              <a:rPr lang="es-CL" dirty="0"/>
              <a:t>el Protocolo debe quedar establecido que el Director (a), o quién éste designe, tiene la</a:t>
            </a:r>
          </a:p>
          <a:p>
            <a:pPr marL="0" indent="0" algn="just">
              <a:buNone/>
            </a:pPr>
            <a:r>
              <a:rPr lang="es-CL" dirty="0"/>
              <a:t>responsabilidad de conducir las acciones definidas en el Protocolo.</a:t>
            </a:r>
          </a:p>
          <a:p>
            <a:pPr marL="0" indent="0" algn="just">
              <a:buNone/>
            </a:pPr>
            <a:r>
              <a:rPr lang="es-CL" dirty="0" smtClean="0"/>
              <a:t>- El </a:t>
            </a:r>
            <a:r>
              <a:rPr lang="es-CL" dirty="0"/>
              <a:t>Protocolo debe ser revisado y actualizado anualmente. </a:t>
            </a:r>
          </a:p>
        </p:txBody>
      </p:sp>
    </p:spTree>
    <p:extLst>
      <p:ext uri="{BB962C8B-B14F-4D97-AF65-F5344CB8AC3E}">
        <p14:creationId xmlns:p14="http://schemas.microsoft.com/office/powerpoint/2010/main" val="1151696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5949" y="832847"/>
            <a:ext cx="10515600" cy="4914809"/>
          </a:xfrm>
        </p:spPr>
        <p:txBody>
          <a:bodyPr/>
          <a:lstStyle/>
          <a:p>
            <a:pPr marL="0" indent="0" algn="ctr">
              <a:buNone/>
            </a:pPr>
            <a:r>
              <a:rPr lang="es-CL" b="1" dirty="0" smtClean="0">
                <a:latin typeface="Century Gothic" panose="020B0502020202020204" pitchFamily="34" charset="0"/>
              </a:rPr>
              <a:t>¿Qué nos corresponde hacer? ¿Trabajemos juntos?: definamos intransables transversales (trabajo grupal):</a:t>
            </a:r>
            <a:endParaRPr lang="es-CL" b="1" dirty="0">
              <a:latin typeface="Century Gothic" panose="020B0502020202020204" pitchFamily="34" charset="0"/>
            </a:endParaRPr>
          </a:p>
        </p:txBody>
      </p:sp>
      <p:sp>
        <p:nvSpPr>
          <p:cNvPr id="4" name="Rectángulo 3"/>
          <p:cNvSpPr/>
          <p:nvPr/>
        </p:nvSpPr>
        <p:spPr>
          <a:xfrm>
            <a:off x="785949" y="2209524"/>
            <a:ext cx="9651274" cy="3416320"/>
          </a:xfrm>
          <a:prstGeom prst="rect">
            <a:avLst/>
          </a:prstGeom>
        </p:spPr>
        <p:txBody>
          <a:bodyPr wrap="square">
            <a:spAutoFit/>
          </a:bodyPr>
          <a:lstStyle/>
          <a:p>
            <a:r>
              <a:rPr lang="es-CL" sz="2400" dirty="0">
                <a:latin typeface="Century Gothic" panose="020B0502020202020204" pitchFamily="34" charset="0"/>
              </a:rPr>
              <a:t>Agrúpense de esta forma</a:t>
            </a:r>
            <a:r>
              <a:rPr lang="es-CL" sz="2400" dirty="0" smtClean="0">
                <a:latin typeface="Century Gothic" panose="020B0502020202020204" pitchFamily="34" charset="0"/>
              </a:rPr>
              <a:t>:</a:t>
            </a:r>
          </a:p>
          <a:p>
            <a:endParaRPr lang="es-CL" sz="2400" dirty="0">
              <a:latin typeface="Century Gothic" panose="020B0502020202020204" pitchFamily="34" charset="0"/>
            </a:endParaRPr>
          </a:p>
          <a:p>
            <a:pPr marL="285750" indent="-285750">
              <a:buFont typeface="Arial" panose="020B0604020202020204" pitchFamily="34" charset="0"/>
              <a:buChar char="•"/>
            </a:pPr>
            <a:r>
              <a:rPr lang="es-CL" sz="2400" dirty="0">
                <a:latin typeface="Century Gothic" panose="020B0502020202020204" pitchFamily="34" charset="0"/>
              </a:rPr>
              <a:t>PPF Illapel – PPF Coronel Norte.</a:t>
            </a:r>
          </a:p>
          <a:p>
            <a:pPr marL="285750" indent="-285750">
              <a:buFont typeface="Arial" panose="020B0604020202020204" pitchFamily="34" charset="0"/>
              <a:buChar char="•"/>
            </a:pPr>
            <a:r>
              <a:rPr lang="es-CL" sz="2400" dirty="0">
                <a:latin typeface="Century Gothic" panose="020B0502020202020204" pitchFamily="34" charset="0"/>
              </a:rPr>
              <a:t>PPF San Antonio – PPF Coronel Sur.</a:t>
            </a:r>
          </a:p>
          <a:p>
            <a:pPr marL="285750" indent="-285750">
              <a:buFont typeface="Arial" panose="020B0604020202020204" pitchFamily="34" charset="0"/>
              <a:buChar char="•"/>
            </a:pPr>
            <a:r>
              <a:rPr lang="es-CL" sz="2400" dirty="0">
                <a:latin typeface="Century Gothic" panose="020B0502020202020204" pitchFamily="34" charset="0"/>
              </a:rPr>
              <a:t>PPF Futrono – PPF Quilicura.</a:t>
            </a:r>
          </a:p>
          <a:p>
            <a:pPr marL="285750" indent="-285750">
              <a:buFont typeface="Arial" panose="020B0604020202020204" pitchFamily="34" charset="0"/>
              <a:buChar char="•"/>
            </a:pPr>
            <a:r>
              <a:rPr lang="es-CL" sz="2400" dirty="0">
                <a:latin typeface="Century Gothic" panose="020B0502020202020204" pitchFamily="34" charset="0"/>
              </a:rPr>
              <a:t>PPF Los Lagos – PPF Lota Bajo.</a:t>
            </a:r>
          </a:p>
          <a:p>
            <a:pPr marL="285750" indent="-285750">
              <a:buFont typeface="Arial" panose="020B0604020202020204" pitchFamily="34" charset="0"/>
              <a:buChar char="•"/>
            </a:pPr>
            <a:r>
              <a:rPr lang="es-CL" sz="2400" dirty="0">
                <a:latin typeface="Century Gothic" panose="020B0502020202020204" pitchFamily="34" charset="0"/>
              </a:rPr>
              <a:t>PIB Río Bueno – PPF Curicó – PPF San Fernando.</a:t>
            </a:r>
          </a:p>
          <a:p>
            <a:pPr marL="285750" indent="-285750">
              <a:buFont typeface="Arial" panose="020B0604020202020204" pitchFamily="34" charset="0"/>
              <a:buChar char="•"/>
            </a:pPr>
            <a:r>
              <a:rPr lang="es-CL" sz="2400" dirty="0">
                <a:latin typeface="Century Gothic" panose="020B0502020202020204" pitchFamily="34" charset="0"/>
              </a:rPr>
              <a:t>PPF Quellón – PPF Lota Alto.</a:t>
            </a:r>
          </a:p>
          <a:p>
            <a:pPr marL="285750" indent="-285750">
              <a:buFont typeface="Arial" panose="020B0604020202020204" pitchFamily="34" charset="0"/>
              <a:buChar char="•"/>
            </a:pPr>
            <a:r>
              <a:rPr lang="es-CL" sz="2400" dirty="0">
                <a:latin typeface="Century Gothic" panose="020B0502020202020204" pitchFamily="34" charset="0"/>
              </a:rPr>
              <a:t>PPF Chimbarongo – PPF Chillán.</a:t>
            </a:r>
          </a:p>
        </p:txBody>
      </p:sp>
    </p:spTree>
    <p:extLst>
      <p:ext uri="{BB962C8B-B14F-4D97-AF65-F5344CB8AC3E}">
        <p14:creationId xmlns:p14="http://schemas.microsoft.com/office/powerpoint/2010/main" val="14234029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4606290"/>
            <a:ext cx="12192000" cy="992579"/>
          </a:xfrm>
          <a:prstGeom prst="rect">
            <a:avLst/>
          </a:prstGeom>
          <a:noFill/>
        </p:spPr>
        <p:txBody>
          <a:bodyPr wrap="square" rtlCol="0">
            <a:spAutoFit/>
          </a:bodyPr>
          <a:lstStyle/>
          <a:p>
            <a:pPr algn="ctr">
              <a:lnSpc>
                <a:spcPct val="150000"/>
              </a:lnSpc>
            </a:pPr>
            <a:r>
              <a:rPr lang="en-US" sz="1300" dirty="0">
                <a:solidFill>
                  <a:schemeClr val="bg2">
                    <a:lumMod val="50000"/>
                  </a:schemeClr>
                </a:solidFill>
                <a:latin typeface="Century Gothic" panose="020B0502020202020204" pitchFamily="34" charset="0"/>
              </a:rPr>
              <a:t>Paseo </a:t>
            </a:r>
            <a:r>
              <a:rPr lang="en-US" sz="1300" dirty="0" err="1">
                <a:solidFill>
                  <a:schemeClr val="bg2">
                    <a:lumMod val="50000"/>
                  </a:schemeClr>
                </a:solidFill>
                <a:latin typeface="Century Gothic" panose="020B0502020202020204" pitchFamily="34" charset="0"/>
              </a:rPr>
              <a:t>Presidente</a:t>
            </a:r>
            <a:r>
              <a:rPr lang="en-US" sz="1300" dirty="0">
                <a:solidFill>
                  <a:schemeClr val="bg2">
                    <a:lumMod val="50000"/>
                  </a:schemeClr>
                </a:solidFill>
                <a:latin typeface="Century Gothic" panose="020B0502020202020204" pitchFamily="34" charset="0"/>
              </a:rPr>
              <a:t> </a:t>
            </a:r>
            <a:r>
              <a:rPr lang="en-US" sz="1300" dirty="0" err="1">
                <a:solidFill>
                  <a:schemeClr val="bg2">
                    <a:lumMod val="50000"/>
                  </a:schemeClr>
                </a:solidFill>
                <a:latin typeface="Century Gothic" panose="020B0502020202020204" pitchFamily="34" charset="0"/>
              </a:rPr>
              <a:t>Errázuriz</a:t>
            </a:r>
            <a:r>
              <a:rPr lang="en-US" sz="1300" dirty="0">
                <a:solidFill>
                  <a:schemeClr val="bg2">
                    <a:lumMod val="50000"/>
                  </a:schemeClr>
                </a:solidFill>
                <a:latin typeface="Century Gothic" panose="020B0502020202020204" pitchFamily="34" charset="0"/>
              </a:rPr>
              <a:t> </a:t>
            </a:r>
            <a:r>
              <a:rPr lang="en-US" sz="1300" dirty="0" err="1">
                <a:solidFill>
                  <a:schemeClr val="bg2">
                    <a:lumMod val="50000"/>
                  </a:schemeClr>
                </a:solidFill>
                <a:latin typeface="Century Gothic" panose="020B0502020202020204" pitchFamily="34" charset="0"/>
              </a:rPr>
              <a:t>Echaurren</a:t>
            </a:r>
            <a:r>
              <a:rPr lang="en-US" sz="1300" dirty="0">
                <a:solidFill>
                  <a:schemeClr val="bg2">
                    <a:lumMod val="50000"/>
                  </a:schemeClr>
                </a:solidFill>
                <a:latin typeface="Century Gothic" panose="020B0502020202020204" pitchFamily="34" charset="0"/>
              </a:rPr>
              <a:t> 2631, </a:t>
            </a:r>
            <a:r>
              <a:rPr lang="en-US" sz="1300" dirty="0" err="1">
                <a:solidFill>
                  <a:schemeClr val="bg2">
                    <a:lumMod val="50000"/>
                  </a:schemeClr>
                </a:solidFill>
                <a:latin typeface="Century Gothic" panose="020B0502020202020204" pitchFamily="34" charset="0"/>
              </a:rPr>
              <a:t>Piso</a:t>
            </a:r>
            <a:r>
              <a:rPr lang="en-US" sz="1300" dirty="0">
                <a:solidFill>
                  <a:schemeClr val="bg2">
                    <a:lumMod val="50000"/>
                  </a:schemeClr>
                </a:solidFill>
                <a:latin typeface="Century Gothic" panose="020B0502020202020204" pitchFamily="34" charset="0"/>
              </a:rPr>
              <a:t> 5 - </a:t>
            </a:r>
            <a:r>
              <a:rPr lang="en-US" sz="1300" dirty="0" err="1">
                <a:solidFill>
                  <a:schemeClr val="bg2">
                    <a:lumMod val="50000"/>
                  </a:schemeClr>
                </a:solidFill>
                <a:latin typeface="Century Gothic" panose="020B0502020202020204" pitchFamily="34" charset="0"/>
              </a:rPr>
              <a:t>Providencia</a:t>
            </a:r>
            <a:endParaRPr lang="en-US" sz="1300" dirty="0">
              <a:solidFill>
                <a:schemeClr val="bg2">
                  <a:lumMod val="50000"/>
                </a:schemeClr>
              </a:solidFill>
              <a:latin typeface="Century Gothic" panose="020B0502020202020204" pitchFamily="34" charset="0"/>
            </a:endParaRPr>
          </a:p>
          <a:p>
            <a:pPr algn="ctr">
              <a:lnSpc>
                <a:spcPct val="150000"/>
              </a:lnSpc>
            </a:pPr>
            <a:r>
              <a:rPr lang="en-US" sz="1300" dirty="0">
                <a:solidFill>
                  <a:schemeClr val="bg2">
                    <a:lumMod val="50000"/>
                  </a:schemeClr>
                </a:solidFill>
                <a:latin typeface="Century Gothic" panose="020B0502020202020204" pitchFamily="34" charset="0"/>
              </a:rPr>
              <a:t>Mesa Central +56 2 2873 7900</a:t>
            </a:r>
          </a:p>
          <a:p>
            <a:pPr algn="ctr">
              <a:lnSpc>
                <a:spcPct val="150000"/>
              </a:lnSpc>
            </a:pPr>
            <a:r>
              <a:rPr lang="en-US" sz="1300" b="1" dirty="0">
                <a:solidFill>
                  <a:schemeClr val="bg2">
                    <a:lumMod val="50000"/>
                  </a:schemeClr>
                </a:solidFill>
                <a:latin typeface="Century Gothic" panose="020B0502020202020204" pitchFamily="34" charset="0"/>
              </a:rPr>
              <a:t>www.ciudaddelnino.cl</a:t>
            </a:r>
          </a:p>
        </p:txBody>
      </p:sp>
    </p:spTree>
    <p:extLst>
      <p:ext uri="{BB962C8B-B14F-4D97-AF65-F5344CB8AC3E}">
        <p14:creationId xmlns:p14="http://schemas.microsoft.com/office/powerpoint/2010/main" val="1826975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7754" y="663030"/>
            <a:ext cx="10515600" cy="4351338"/>
          </a:xfrm>
        </p:spPr>
        <p:txBody>
          <a:bodyPr/>
          <a:lstStyle/>
          <a:p>
            <a:pPr marL="0" indent="0" algn="ctr">
              <a:buNone/>
            </a:pPr>
            <a:r>
              <a:rPr lang="es-CL" sz="5400" dirty="0" smtClean="0">
                <a:solidFill>
                  <a:srgbClr val="00B050"/>
                </a:solidFill>
              </a:rPr>
              <a:t>¿Cómo esperamos vernos el 2020?</a:t>
            </a:r>
          </a:p>
          <a:p>
            <a:pPr marL="0" indent="0" algn="ctr">
              <a:buNone/>
            </a:pPr>
            <a:endParaRPr lang="es-CL" sz="4800" dirty="0"/>
          </a:p>
          <a:p>
            <a:pPr marL="0" indent="0">
              <a:buNone/>
            </a:pPr>
            <a:endParaRPr lang="es-CL" dirty="0"/>
          </a:p>
          <a:p>
            <a:pPr marL="0" indent="0">
              <a:buNone/>
            </a:pPr>
            <a:endParaRPr lang="es-CL" dirty="0"/>
          </a:p>
        </p:txBody>
      </p:sp>
      <p:pic>
        <p:nvPicPr>
          <p:cNvPr id="4" name="Imagen 3"/>
          <p:cNvPicPr>
            <a:picLocks noChangeAspect="1"/>
          </p:cNvPicPr>
          <p:nvPr/>
        </p:nvPicPr>
        <p:blipFill>
          <a:blip r:embed="rId2"/>
          <a:stretch>
            <a:fillRect/>
          </a:stretch>
        </p:blipFill>
        <p:spPr>
          <a:xfrm>
            <a:off x="2137012" y="2312125"/>
            <a:ext cx="7317083" cy="3701415"/>
          </a:xfrm>
          <a:prstGeom prst="rect">
            <a:avLst/>
          </a:prstGeom>
        </p:spPr>
      </p:pic>
    </p:spTree>
    <p:extLst>
      <p:ext uri="{BB962C8B-B14F-4D97-AF65-F5344CB8AC3E}">
        <p14:creationId xmlns:p14="http://schemas.microsoft.com/office/powerpoint/2010/main" val="236553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3057"/>
            <a:ext cx="10515600" cy="1325563"/>
          </a:xfrm>
        </p:spPr>
        <p:txBody>
          <a:bodyPr/>
          <a:lstStyle/>
          <a:p>
            <a:r>
              <a:rPr lang="es-CL" sz="2900" b="1" dirty="0">
                <a:latin typeface="Century Gothic" panose="020B0502020202020204" pitchFamily="34" charset="0"/>
                <a:cs typeface="Arial" pitchFamily="34" charset="0"/>
              </a:rPr>
              <a:t>Principales </a:t>
            </a:r>
            <a:r>
              <a:rPr lang="es-CL" sz="2900" b="1" dirty="0" smtClean="0">
                <a:latin typeface="Century Gothic" panose="020B0502020202020204" pitchFamily="34" charset="0"/>
                <a:cs typeface="Arial" pitchFamily="34" charset="0"/>
              </a:rPr>
              <a:t>resultados </a:t>
            </a:r>
            <a:r>
              <a:rPr lang="es-CL" sz="2900" b="1" dirty="0">
                <a:latin typeface="Century Gothic" panose="020B0502020202020204" pitchFamily="34" charset="0"/>
                <a:cs typeface="Arial" pitchFamily="34" charset="0"/>
              </a:rPr>
              <a:t>y acuerdos </a:t>
            </a:r>
            <a:r>
              <a:rPr lang="es-CL" sz="2900" b="1" dirty="0" smtClean="0">
                <a:latin typeface="Century Gothic" panose="020B0502020202020204" pitchFamily="34" charset="0"/>
                <a:cs typeface="Arial" pitchFamily="34" charset="0"/>
              </a:rPr>
              <a:t>1° </a:t>
            </a:r>
            <a:r>
              <a:rPr lang="es-CL" sz="2900" b="1" dirty="0">
                <a:latin typeface="Century Gothic" panose="020B0502020202020204" pitchFamily="34" charset="0"/>
                <a:cs typeface="Arial" pitchFamily="34" charset="0"/>
              </a:rPr>
              <a:t>Mesa </a:t>
            </a:r>
            <a:r>
              <a:rPr lang="es-CL" sz="2900" b="1" dirty="0" smtClean="0">
                <a:latin typeface="Century Gothic" panose="020B0502020202020204" pitchFamily="34" charset="0"/>
                <a:cs typeface="Arial" pitchFamily="34" charset="0"/>
              </a:rPr>
              <a:t>PPF 2019</a:t>
            </a:r>
            <a:endParaRPr lang="es-CL" dirty="0">
              <a:latin typeface="Century Gothic" panose="020B0502020202020204" pitchFamily="34" charset="0"/>
            </a:endParaRPr>
          </a:p>
        </p:txBody>
      </p:sp>
      <p:sp>
        <p:nvSpPr>
          <p:cNvPr id="3" name="Marcador de contenido 2"/>
          <p:cNvSpPr>
            <a:spLocks noGrp="1"/>
          </p:cNvSpPr>
          <p:nvPr>
            <p:ph idx="1"/>
          </p:nvPr>
        </p:nvSpPr>
        <p:spPr>
          <a:xfrm>
            <a:off x="381000" y="1468619"/>
            <a:ext cx="11430000" cy="5167311"/>
          </a:xfrm>
        </p:spPr>
        <p:txBody>
          <a:bodyPr>
            <a:normAutofit fontScale="55000" lnSpcReduction="20000"/>
          </a:bodyPr>
          <a:lstStyle/>
          <a:p>
            <a:pPr algn="just">
              <a:buFont typeface="Wingdings" panose="05000000000000000000" pitchFamily="2" charset="2"/>
              <a:buChar char="Ø"/>
            </a:pPr>
            <a:r>
              <a:rPr lang="es-CL" sz="3600" dirty="0">
                <a:latin typeface="Century Gothic" panose="020B0502020202020204" pitchFamily="34" charset="0"/>
              </a:rPr>
              <a:t>La </a:t>
            </a:r>
            <a:r>
              <a:rPr lang="es-CL" sz="3600" b="1" i="1" u="sng" dirty="0">
                <a:latin typeface="Century Gothic" panose="020B0502020202020204" pitchFamily="34" charset="0"/>
              </a:rPr>
              <a:t>evaluación de </a:t>
            </a:r>
            <a:r>
              <a:rPr lang="es-CL" sz="3600" b="1" i="1" u="sng" dirty="0" smtClean="0">
                <a:latin typeface="Century Gothic" panose="020B0502020202020204" pitchFamily="34" charset="0"/>
              </a:rPr>
              <a:t>daño de NNA</a:t>
            </a:r>
            <a:r>
              <a:rPr lang="es-CL" sz="3600" dirty="0" smtClean="0">
                <a:latin typeface="Century Gothic" panose="020B0502020202020204" pitchFamily="34" charset="0"/>
              </a:rPr>
              <a:t>, </a:t>
            </a:r>
            <a:r>
              <a:rPr lang="es-CL" sz="3600" b="1" dirty="0">
                <a:latin typeface="Century Gothic" panose="020B0502020202020204" pitchFamily="34" charset="0"/>
              </a:rPr>
              <a:t>no</a:t>
            </a:r>
            <a:r>
              <a:rPr lang="es-CL" sz="3600" dirty="0">
                <a:latin typeface="Century Gothic" panose="020B0502020202020204" pitchFamily="34" charset="0"/>
              </a:rPr>
              <a:t> es posible </a:t>
            </a:r>
            <a:r>
              <a:rPr lang="es-CL" sz="3600" dirty="0" smtClean="0">
                <a:latin typeface="Century Gothic" panose="020B0502020202020204" pitchFamily="34" charset="0"/>
              </a:rPr>
              <a:t>incluirla </a:t>
            </a:r>
            <a:r>
              <a:rPr lang="es-CL" sz="3600" dirty="0">
                <a:latin typeface="Century Gothic" panose="020B0502020202020204" pitchFamily="34" charset="0"/>
              </a:rPr>
              <a:t>dentro de la batería diagnóstica del </a:t>
            </a:r>
            <a:r>
              <a:rPr lang="es-CL" sz="3600" dirty="0" smtClean="0">
                <a:latin typeface="Century Gothic" panose="020B0502020202020204" pitchFamily="34" charset="0"/>
              </a:rPr>
              <a:t>PPF (tampoco se incluye en la OOTT).</a:t>
            </a:r>
          </a:p>
          <a:p>
            <a:pPr algn="just">
              <a:buFont typeface="Wingdings" panose="05000000000000000000" pitchFamily="2" charset="2"/>
              <a:buChar char="Ø"/>
            </a:pPr>
            <a:r>
              <a:rPr lang="es-CL" sz="3600" dirty="0">
                <a:latin typeface="Century Gothic" panose="020B0502020202020204" pitchFamily="34" charset="0"/>
              </a:rPr>
              <a:t>La </a:t>
            </a:r>
            <a:r>
              <a:rPr lang="es-CL" sz="3600" b="1" i="1" u="sng" dirty="0">
                <a:latin typeface="Century Gothic" panose="020B0502020202020204" pitchFamily="34" charset="0"/>
              </a:rPr>
              <a:t>intervención debe ser </a:t>
            </a:r>
            <a:r>
              <a:rPr lang="es-CL" sz="3600" b="1" i="1" u="sng" dirty="0" err="1">
                <a:latin typeface="Century Gothic" panose="020B0502020202020204" pitchFamily="34" charset="0"/>
              </a:rPr>
              <a:t>co</a:t>
            </a:r>
            <a:r>
              <a:rPr lang="es-CL" sz="3600" b="1" i="1" u="sng" dirty="0">
                <a:latin typeface="Century Gothic" panose="020B0502020202020204" pitchFamily="34" charset="0"/>
              </a:rPr>
              <a:t>-construida con los Co-garantes</a:t>
            </a:r>
            <a:r>
              <a:rPr lang="es-CL" sz="3600" dirty="0">
                <a:latin typeface="Century Gothic" panose="020B0502020202020204" pitchFamily="34" charset="0"/>
              </a:rPr>
              <a:t>, tendiendo a asegurar una sensibilización, y </a:t>
            </a:r>
            <a:r>
              <a:rPr lang="es-CL" sz="3600" dirty="0" err="1">
                <a:latin typeface="Century Gothic" panose="020B0502020202020204" pitchFamily="34" charset="0"/>
              </a:rPr>
              <a:t>co</a:t>
            </a:r>
            <a:r>
              <a:rPr lang="es-CL" sz="3600" dirty="0">
                <a:latin typeface="Century Gothic" panose="020B0502020202020204" pitchFamily="34" charset="0"/>
              </a:rPr>
              <a:t>-responsabilidad del rol de cada uno en la protección y/o coordinación en favor de un NNA y su familia</a:t>
            </a:r>
            <a:r>
              <a:rPr lang="es-CL" sz="3600" dirty="0" smtClean="0">
                <a:latin typeface="Century Gothic" panose="020B0502020202020204" pitchFamily="34" charset="0"/>
              </a:rPr>
              <a:t>.</a:t>
            </a:r>
          </a:p>
          <a:p>
            <a:pPr algn="just">
              <a:buFont typeface="Wingdings" panose="05000000000000000000" pitchFamily="2" charset="2"/>
              <a:buChar char="Ø"/>
            </a:pPr>
            <a:r>
              <a:rPr lang="es-CL" sz="3600" dirty="0" smtClean="0">
                <a:latin typeface="Century Gothic" panose="020B0502020202020204" pitchFamily="34" charset="0"/>
              </a:rPr>
              <a:t>Respecto de la elaboración de </a:t>
            </a:r>
            <a:r>
              <a:rPr lang="es-CL" sz="3600" b="1" i="1" u="sng" dirty="0" smtClean="0">
                <a:latin typeface="Century Gothic" panose="020B0502020202020204" pitchFamily="34" charset="0"/>
              </a:rPr>
              <a:t>informes de Autoevaluación</a:t>
            </a:r>
            <a:r>
              <a:rPr lang="es-CL" sz="3600" dirty="0" smtClean="0">
                <a:latin typeface="Century Gothic" panose="020B0502020202020204" pitchFamily="34" charset="0"/>
              </a:rPr>
              <a:t>, se acordó:</a:t>
            </a:r>
          </a:p>
          <a:p>
            <a:pPr marL="0" indent="0" algn="just">
              <a:buNone/>
            </a:pPr>
            <a:r>
              <a:rPr lang="es-CL" sz="3600" dirty="0" smtClean="0">
                <a:latin typeface="Century Gothic" panose="020B0502020202020204" pitchFamily="34" charset="0"/>
              </a:rPr>
              <a:t>     -Desarrollo de comisiones de trabajo.</a:t>
            </a:r>
          </a:p>
          <a:p>
            <a:pPr marL="0" indent="0" algn="just">
              <a:buNone/>
            </a:pPr>
            <a:r>
              <a:rPr lang="es-CL" sz="3600" dirty="0" smtClean="0">
                <a:latin typeface="Century Gothic" panose="020B0502020202020204" pitchFamily="34" charset="0"/>
              </a:rPr>
              <a:t>    -Revisar carpetas de forma mensual.</a:t>
            </a:r>
          </a:p>
          <a:p>
            <a:pPr marL="0" indent="0" algn="just">
              <a:buNone/>
            </a:pPr>
            <a:r>
              <a:rPr lang="es-CL" sz="3600" dirty="0" smtClean="0">
                <a:latin typeface="Century Gothic" panose="020B0502020202020204" pitchFamily="34" charset="0"/>
              </a:rPr>
              <a:t>    -Trabajar constantemente la Matriz Lógica.</a:t>
            </a:r>
          </a:p>
          <a:p>
            <a:pPr marL="0" indent="0" algn="just">
              <a:buNone/>
            </a:pPr>
            <a:r>
              <a:rPr lang="es-CL" sz="3600" dirty="0" smtClean="0">
                <a:latin typeface="Century Gothic" panose="020B0502020202020204" pitchFamily="34" charset="0"/>
              </a:rPr>
              <a:t>    -Organizar las tareas para no afectar las atenciones.</a:t>
            </a:r>
          </a:p>
          <a:p>
            <a:pPr algn="just">
              <a:buFont typeface="Wingdings" panose="05000000000000000000" pitchFamily="2" charset="2"/>
              <a:buChar char="Ø"/>
            </a:pPr>
            <a:r>
              <a:rPr lang="es-CL" sz="3600" dirty="0" smtClean="0">
                <a:latin typeface="Century Gothic" panose="020B0502020202020204" pitchFamily="34" charset="0"/>
              </a:rPr>
              <a:t> Definir </a:t>
            </a:r>
            <a:r>
              <a:rPr lang="es-CL" sz="3600" dirty="0">
                <a:latin typeface="Century Gothic" panose="020B0502020202020204" pitchFamily="34" charset="0"/>
              </a:rPr>
              <a:t>con claridad los </a:t>
            </a:r>
            <a:r>
              <a:rPr lang="es-CL" sz="3600" b="1" i="1" u="sng" dirty="0">
                <a:latin typeface="Century Gothic" panose="020B0502020202020204" pitchFamily="34" charset="0"/>
              </a:rPr>
              <a:t>roles y funciones en un modelo de intervención </a:t>
            </a:r>
            <a:r>
              <a:rPr lang="es-CL" sz="3600" b="1" i="1" u="sng" dirty="0" err="1">
                <a:latin typeface="Century Gothic" panose="020B0502020202020204" pitchFamily="34" charset="0"/>
              </a:rPr>
              <a:t>psico</a:t>
            </a:r>
            <a:r>
              <a:rPr lang="es-CL" sz="3600" b="1" i="1" u="sng" dirty="0">
                <a:latin typeface="Century Gothic" panose="020B0502020202020204" pitchFamily="34" charset="0"/>
              </a:rPr>
              <a:t>/socio educativo</a:t>
            </a:r>
            <a:r>
              <a:rPr lang="es-CL" sz="3600" dirty="0">
                <a:latin typeface="Century Gothic" panose="020B0502020202020204" pitchFamily="34" charset="0"/>
              </a:rPr>
              <a:t>. </a:t>
            </a:r>
            <a:endParaRPr lang="es-CL" sz="3600" dirty="0" smtClean="0">
              <a:latin typeface="Century Gothic" panose="020B0502020202020204" pitchFamily="34" charset="0"/>
            </a:endParaRPr>
          </a:p>
          <a:p>
            <a:pPr algn="just">
              <a:buFont typeface="Wingdings" panose="05000000000000000000" pitchFamily="2" charset="2"/>
              <a:buChar char="Ø"/>
            </a:pPr>
            <a:r>
              <a:rPr lang="es-CL" sz="3600" dirty="0" smtClean="0">
                <a:latin typeface="Century Gothic" panose="020B0502020202020204" pitchFamily="34" charset="0"/>
              </a:rPr>
              <a:t>Generar documentos de la Línea PPF.</a:t>
            </a:r>
          </a:p>
          <a:p>
            <a:pPr algn="just">
              <a:buFont typeface="Wingdings" panose="05000000000000000000" pitchFamily="2" charset="2"/>
              <a:buChar char="Ø"/>
            </a:pPr>
            <a:r>
              <a:rPr lang="es-CL" sz="3600" dirty="0" smtClean="0">
                <a:latin typeface="Century Gothic" panose="020B0502020202020204" pitchFamily="34" charset="0"/>
              </a:rPr>
              <a:t>Articulación con programas de apoyo jurídico.</a:t>
            </a:r>
          </a:p>
          <a:p>
            <a:pPr algn="just">
              <a:buFont typeface="Wingdings" panose="05000000000000000000" pitchFamily="2" charset="2"/>
              <a:buChar char="Ø"/>
            </a:pPr>
            <a:r>
              <a:rPr lang="es-CL" sz="3600" dirty="0" smtClean="0">
                <a:latin typeface="Century Gothic" panose="020B0502020202020204" pitchFamily="34" charset="0"/>
              </a:rPr>
              <a:t>Mantener la participación de Directores/as y duplas en esta y otras mesas.</a:t>
            </a:r>
          </a:p>
          <a:p>
            <a:pPr algn="just">
              <a:buFont typeface="Wingdings" panose="05000000000000000000" pitchFamily="2" charset="2"/>
              <a:buChar char="Ø"/>
            </a:pPr>
            <a:r>
              <a:rPr lang="es-CL" sz="3600" dirty="0" smtClean="0">
                <a:latin typeface="Century Gothic" panose="020B0502020202020204" pitchFamily="34" charset="0"/>
              </a:rPr>
              <a:t>El análisis de casos favorece la participación y la reflexión.</a:t>
            </a:r>
          </a:p>
          <a:p>
            <a:pPr marL="457200" indent="-457200" algn="just">
              <a:buFont typeface="+mj-lt"/>
              <a:buAutoNum type="arabicPeriod"/>
            </a:pPr>
            <a:endParaRPr lang="es-CL" sz="2400" dirty="0">
              <a:latin typeface="Century Gothic" panose="020B0502020202020204" pitchFamily="34" charset="0"/>
            </a:endParaRPr>
          </a:p>
        </p:txBody>
      </p:sp>
    </p:spTree>
    <p:extLst>
      <p:ext uri="{BB962C8B-B14F-4D97-AF65-F5344CB8AC3E}">
        <p14:creationId xmlns:p14="http://schemas.microsoft.com/office/powerpoint/2010/main" val="2494532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CL" dirty="0" smtClean="0"/>
          </a:p>
          <a:p>
            <a:pPr marL="0" indent="0">
              <a:buNone/>
            </a:pPr>
            <a:endParaRPr lang="es-CL" dirty="0"/>
          </a:p>
          <a:p>
            <a:pPr marL="0" indent="0" algn="ctr">
              <a:buNone/>
            </a:pPr>
            <a:r>
              <a:rPr lang="es-CL" sz="4800" dirty="0" smtClean="0"/>
              <a:t>Pensando juntos la intervención socio-comunitaria</a:t>
            </a:r>
            <a:endParaRPr lang="es-CL" sz="4800" dirty="0"/>
          </a:p>
        </p:txBody>
      </p:sp>
      <p:pic>
        <p:nvPicPr>
          <p:cNvPr id="5" name="Imagen 4"/>
          <p:cNvPicPr>
            <a:picLocks noChangeAspect="1"/>
          </p:cNvPicPr>
          <p:nvPr/>
        </p:nvPicPr>
        <p:blipFill>
          <a:blip r:embed="rId2"/>
          <a:stretch>
            <a:fillRect/>
          </a:stretch>
        </p:blipFill>
        <p:spPr>
          <a:xfrm>
            <a:off x="4310743" y="1205184"/>
            <a:ext cx="3048000" cy="1495425"/>
          </a:xfrm>
          <a:prstGeom prst="rect">
            <a:avLst/>
          </a:prstGeom>
        </p:spPr>
      </p:pic>
      <p:pic>
        <p:nvPicPr>
          <p:cNvPr id="2" name="Imagen 1"/>
          <p:cNvPicPr>
            <a:picLocks noChangeAspect="1"/>
          </p:cNvPicPr>
          <p:nvPr/>
        </p:nvPicPr>
        <p:blipFill>
          <a:blip r:embed="rId3"/>
          <a:stretch>
            <a:fillRect/>
          </a:stretch>
        </p:blipFill>
        <p:spPr>
          <a:xfrm>
            <a:off x="3596640" y="4164873"/>
            <a:ext cx="4476206" cy="2238103"/>
          </a:xfrm>
          <a:prstGeom prst="rect">
            <a:avLst/>
          </a:prstGeom>
        </p:spPr>
      </p:pic>
    </p:spTree>
    <p:extLst>
      <p:ext uri="{BB962C8B-B14F-4D97-AF65-F5344CB8AC3E}">
        <p14:creationId xmlns:p14="http://schemas.microsoft.com/office/powerpoint/2010/main" val="288233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044962589"/>
              </p:ext>
            </p:extLst>
          </p:nvPr>
        </p:nvGraphicFramePr>
        <p:xfrm>
          <a:off x="838199" y="862148"/>
          <a:ext cx="9912532" cy="51990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8935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59614" y="431390"/>
            <a:ext cx="4998039" cy="3004141"/>
          </a:xfrm>
          <a:prstGeom prst="rect">
            <a:avLst/>
          </a:prstGeom>
        </p:spPr>
      </p:pic>
      <p:pic>
        <p:nvPicPr>
          <p:cNvPr id="5" name="Imagen 4"/>
          <p:cNvPicPr>
            <a:picLocks noChangeAspect="1"/>
          </p:cNvPicPr>
          <p:nvPr/>
        </p:nvPicPr>
        <p:blipFill>
          <a:blip r:embed="rId3"/>
          <a:stretch>
            <a:fillRect/>
          </a:stretch>
        </p:blipFill>
        <p:spPr>
          <a:xfrm>
            <a:off x="5898325" y="431390"/>
            <a:ext cx="4998039" cy="3004141"/>
          </a:xfrm>
          <a:prstGeom prst="rect">
            <a:avLst/>
          </a:prstGeom>
        </p:spPr>
      </p:pic>
      <p:pic>
        <p:nvPicPr>
          <p:cNvPr id="6" name="Imagen 5"/>
          <p:cNvPicPr>
            <a:picLocks noChangeAspect="1"/>
          </p:cNvPicPr>
          <p:nvPr/>
        </p:nvPicPr>
        <p:blipFill>
          <a:blip r:embed="rId4"/>
          <a:stretch>
            <a:fillRect/>
          </a:stretch>
        </p:blipFill>
        <p:spPr>
          <a:xfrm>
            <a:off x="3176688" y="3624688"/>
            <a:ext cx="4987598" cy="2997865"/>
          </a:xfrm>
          <a:prstGeom prst="rect">
            <a:avLst/>
          </a:prstGeom>
        </p:spPr>
      </p:pic>
    </p:spTree>
    <p:extLst>
      <p:ext uri="{BB962C8B-B14F-4D97-AF65-F5344CB8AC3E}">
        <p14:creationId xmlns:p14="http://schemas.microsoft.com/office/powerpoint/2010/main" val="1646831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9343" y="511709"/>
            <a:ext cx="10515600" cy="1081042"/>
          </a:xfrm>
        </p:spPr>
        <p:txBody>
          <a:bodyPr>
            <a:normAutofit/>
          </a:bodyPr>
          <a:lstStyle/>
          <a:p>
            <a:pPr algn="ctr"/>
            <a:r>
              <a:rPr lang="es-CL" sz="3600" b="1" dirty="0" smtClean="0">
                <a:latin typeface="Century Gothic" panose="020B0502020202020204" pitchFamily="34" charset="0"/>
              </a:rPr>
              <a:t>¿Qué dice la orientación técnica y matriz?</a:t>
            </a:r>
            <a:endParaRPr lang="es-CL" sz="3600" b="1" dirty="0">
              <a:latin typeface="Century Gothic" panose="020B0502020202020204" pitchFamily="34" charset="0"/>
            </a:endParaRPr>
          </a:p>
        </p:txBody>
      </p:sp>
      <p:sp>
        <p:nvSpPr>
          <p:cNvPr id="3" name="Marcador de contenido 2"/>
          <p:cNvSpPr>
            <a:spLocks noGrp="1"/>
          </p:cNvSpPr>
          <p:nvPr>
            <p:ph idx="1"/>
          </p:nvPr>
        </p:nvSpPr>
        <p:spPr>
          <a:xfrm>
            <a:off x="603069" y="1472928"/>
            <a:ext cx="10515600" cy="4351338"/>
          </a:xfrm>
        </p:spPr>
        <p:txBody>
          <a:bodyPr/>
          <a:lstStyle/>
          <a:p>
            <a:pPr marL="0" indent="0" algn="ctr">
              <a:buNone/>
            </a:pPr>
            <a:r>
              <a:rPr lang="es-CL" i="1" dirty="0" smtClean="0"/>
              <a:t>“Promover la incorporación de </a:t>
            </a:r>
            <a:r>
              <a:rPr lang="es-CL" i="1" dirty="0" err="1" smtClean="0"/>
              <a:t>co</a:t>
            </a:r>
            <a:r>
              <a:rPr lang="es-CL" i="1" dirty="0" smtClean="0"/>
              <a:t>-garantes del entorno familiar y/o socio-comunitario que aporten a la restitución de derechos de NNA, facilitando la sustentabilidad de los cambios”.</a:t>
            </a:r>
            <a:endParaRPr lang="es-CL" i="1" dirty="0"/>
          </a:p>
        </p:txBody>
      </p:sp>
      <p:sp>
        <p:nvSpPr>
          <p:cNvPr id="5" name="Rectángulo 4"/>
          <p:cNvSpPr/>
          <p:nvPr/>
        </p:nvSpPr>
        <p:spPr>
          <a:xfrm>
            <a:off x="977537" y="2793615"/>
            <a:ext cx="10276114" cy="707886"/>
          </a:xfrm>
          <a:prstGeom prst="rect">
            <a:avLst/>
          </a:prstGeom>
        </p:spPr>
        <p:txBody>
          <a:bodyPr wrap="square">
            <a:spAutoFit/>
          </a:bodyPr>
          <a:lstStyle/>
          <a:p>
            <a:pPr algn="just"/>
            <a:r>
              <a:rPr lang="es-CL" sz="2000" dirty="0" smtClean="0"/>
              <a:t>“la </a:t>
            </a:r>
            <a:r>
              <a:rPr lang="es-CL" sz="2000" dirty="0"/>
              <a:t>identificación de </a:t>
            </a:r>
            <a:r>
              <a:rPr lang="es-CL" sz="2000" dirty="0" err="1"/>
              <a:t>co</a:t>
            </a:r>
            <a:r>
              <a:rPr lang="es-CL" sz="2000" dirty="0"/>
              <a:t>-garantes de derechos permite a los niños y niñas contar con una red de adultos protectores en sus entornos atentos y activos en la protección de sus </a:t>
            </a:r>
            <a:r>
              <a:rPr lang="es-CL" sz="2000" dirty="0" smtClean="0"/>
              <a:t>derechos”.</a:t>
            </a:r>
            <a:endParaRPr lang="es-CL" sz="2000" dirty="0"/>
          </a:p>
        </p:txBody>
      </p:sp>
      <p:sp>
        <p:nvSpPr>
          <p:cNvPr id="6" name="Rectángulo 5"/>
          <p:cNvSpPr/>
          <p:nvPr/>
        </p:nvSpPr>
        <p:spPr>
          <a:xfrm>
            <a:off x="968829" y="3555786"/>
            <a:ext cx="10393680" cy="1323439"/>
          </a:xfrm>
          <a:prstGeom prst="rect">
            <a:avLst/>
          </a:prstGeom>
        </p:spPr>
        <p:txBody>
          <a:bodyPr wrap="square">
            <a:spAutoFit/>
          </a:bodyPr>
          <a:lstStyle/>
          <a:p>
            <a:pPr algn="just"/>
            <a:r>
              <a:rPr lang="es-CL" sz="2000" dirty="0" smtClean="0"/>
              <a:t>“Estas </a:t>
            </a:r>
            <a:r>
              <a:rPr lang="es-CL" sz="2000" dirty="0"/>
              <a:t>personas </a:t>
            </a:r>
            <a:r>
              <a:rPr lang="es-CL" sz="2000" dirty="0" smtClean="0"/>
              <a:t>(</a:t>
            </a:r>
            <a:r>
              <a:rPr lang="es-CL" sz="2000" dirty="0" err="1" smtClean="0"/>
              <a:t>co</a:t>
            </a:r>
            <a:r>
              <a:rPr lang="es-CL" sz="2000" dirty="0" smtClean="0"/>
              <a:t>-garantes) pueden </a:t>
            </a:r>
            <a:r>
              <a:rPr lang="es-CL" sz="2000" dirty="0"/>
              <a:t>participar de espacios de formación y/o información individual y/o grupal, por ejemplo, en los cuales se aborde los derechos de la niñez y adolescencia, características de la etapa del desarrollo en la cual se encuentre el niño/a o adolescente, u otros temas acorde al plan de </a:t>
            </a:r>
            <a:r>
              <a:rPr lang="es-CL" sz="2000" dirty="0" smtClean="0"/>
              <a:t>intervención”.</a:t>
            </a:r>
            <a:endParaRPr lang="es-CL" sz="2000" dirty="0"/>
          </a:p>
        </p:txBody>
      </p:sp>
      <p:sp>
        <p:nvSpPr>
          <p:cNvPr id="7" name="Rectángulo 6"/>
          <p:cNvSpPr/>
          <p:nvPr/>
        </p:nvSpPr>
        <p:spPr>
          <a:xfrm>
            <a:off x="968829" y="4870159"/>
            <a:ext cx="10276114" cy="1600438"/>
          </a:xfrm>
          <a:prstGeom prst="rect">
            <a:avLst/>
          </a:prstGeom>
        </p:spPr>
        <p:txBody>
          <a:bodyPr wrap="square">
            <a:spAutoFit/>
          </a:bodyPr>
          <a:lstStyle/>
          <a:p>
            <a:pPr algn="just"/>
            <a:r>
              <a:rPr lang="es-CL" sz="2000" dirty="0" smtClean="0"/>
              <a:t>“Coordinación </a:t>
            </a:r>
            <a:r>
              <a:rPr lang="es-CL" sz="2000" dirty="0"/>
              <a:t>con las redes para las derivaciones en materia de salud mental, apoyo escolar, municipio, centro de atención de la violencia intrafamiliar, programa de droga para los adultos, entre otras instancias de intervención </a:t>
            </a:r>
            <a:r>
              <a:rPr lang="es-CL" sz="2000" dirty="0" smtClean="0"/>
              <a:t>especializada”.</a:t>
            </a:r>
          </a:p>
          <a:p>
            <a:pPr algn="just"/>
            <a:endParaRPr lang="es-CL" dirty="0"/>
          </a:p>
          <a:p>
            <a:pPr algn="just"/>
            <a:r>
              <a:rPr lang="es-CL" sz="2000" dirty="0" smtClean="0"/>
              <a:t>“El valor de lo promocional”.</a:t>
            </a:r>
            <a:endParaRPr lang="es-CL" sz="2000" dirty="0"/>
          </a:p>
        </p:txBody>
      </p:sp>
    </p:spTree>
    <p:extLst>
      <p:ext uri="{BB962C8B-B14F-4D97-AF65-F5344CB8AC3E}">
        <p14:creationId xmlns:p14="http://schemas.microsoft.com/office/powerpoint/2010/main" val="2770899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3880" y="500062"/>
            <a:ext cx="10515600" cy="1325563"/>
          </a:xfrm>
        </p:spPr>
        <p:txBody>
          <a:bodyPr/>
          <a:lstStyle/>
          <a:p>
            <a:pPr algn="ctr"/>
            <a:r>
              <a:rPr lang="es-CL" b="1" dirty="0" smtClean="0"/>
              <a:t>¿Qué consideramos importante como acciones de intervención socio-comunitaria?</a:t>
            </a:r>
            <a:endParaRPr lang="es-CL" b="1" dirty="0"/>
          </a:p>
        </p:txBody>
      </p:sp>
      <p:sp>
        <p:nvSpPr>
          <p:cNvPr id="3" name="Marcador de contenido 2"/>
          <p:cNvSpPr>
            <a:spLocks noGrp="1"/>
          </p:cNvSpPr>
          <p:nvPr>
            <p:ph idx="1"/>
          </p:nvPr>
        </p:nvSpPr>
        <p:spPr>
          <a:xfrm>
            <a:off x="313509" y="2060756"/>
            <a:ext cx="11639005" cy="4351338"/>
          </a:xfrm>
        </p:spPr>
        <p:txBody>
          <a:bodyPr/>
          <a:lstStyle/>
          <a:p>
            <a:r>
              <a:rPr lang="es-CL" dirty="0" smtClean="0"/>
              <a:t>¿Gestionar con salud/educación documentación de la Nota Técnica N°6?</a:t>
            </a:r>
          </a:p>
          <a:p>
            <a:pPr algn="just"/>
            <a:r>
              <a:rPr lang="es-CL" dirty="0" smtClean="0"/>
              <a:t>¿Conocer con las redes antecedentes que nos permitan nutrir la profundización diagnóstica?</a:t>
            </a:r>
          </a:p>
          <a:p>
            <a:pPr algn="just"/>
            <a:r>
              <a:rPr lang="es-CL" dirty="0" smtClean="0"/>
              <a:t>¿Pensamos en incorporar a la intervención a </a:t>
            </a:r>
            <a:r>
              <a:rPr lang="es-CL" dirty="0" err="1" smtClean="0"/>
              <a:t>co</a:t>
            </a:r>
            <a:r>
              <a:rPr lang="es-CL" dirty="0" smtClean="0"/>
              <a:t>-garantes de derechos? ¿para qué?</a:t>
            </a:r>
          </a:p>
          <a:p>
            <a:pPr algn="just"/>
            <a:r>
              <a:rPr lang="es-CL" dirty="0" smtClean="0"/>
              <a:t>¿Vincularse con las redes para facilitar a nuestros NNA el acceso a los servicios? (derivaciones, planes de intervención unificados).</a:t>
            </a:r>
          </a:p>
          <a:p>
            <a:pPr algn="just"/>
            <a:endParaRPr lang="es-CL" dirty="0" smtClean="0"/>
          </a:p>
          <a:p>
            <a:pPr algn="just"/>
            <a:endParaRPr lang="es-CL" dirty="0" smtClean="0"/>
          </a:p>
          <a:p>
            <a:endParaRPr lang="es-CL" dirty="0"/>
          </a:p>
        </p:txBody>
      </p:sp>
    </p:spTree>
    <p:extLst>
      <p:ext uri="{BB962C8B-B14F-4D97-AF65-F5344CB8AC3E}">
        <p14:creationId xmlns:p14="http://schemas.microsoft.com/office/powerpoint/2010/main" val="3192534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B36F2EBEEEE1144A6FB51C322FC8D80" ma:contentTypeVersion="5" ma:contentTypeDescription="Crear nuevo documento." ma:contentTypeScope="" ma:versionID="1704f99c9cd11b17a88384e86ae5a7c9">
  <xsd:schema xmlns:xsd="http://www.w3.org/2001/XMLSchema" xmlns:xs="http://www.w3.org/2001/XMLSchema" xmlns:p="http://schemas.microsoft.com/office/2006/metadata/properties" xmlns:ns2="6cbb956b-4a15-4eb5-8e25-9ccc0a3c52ab" targetNamespace="http://schemas.microsoft.com/office/2006/metadata/properties" ma:root="true" ma:fieldsID="9955b971d0f06ffe101046cb7fc3a783" ns2:_="">
    <xsd:import namespace="6cbb956b-4a15-4eb5-8e25-9ccc0a3c52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bb956b-4a15-4eb5-8e25-9ccc0a3c52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B8194-8E45-4F7D-98F9-D577E78549FA}">
  <ds:schemaRefs>
    <ds:schemaRef ds:uri="http://schemas.microsoft.com/sharepoint/v3/contenttype/forms"/>
  </ds:schemaRefs>
</ds:datastoreItem>
</file>

<file path=customXml/itemProps2.xml><?xml version="1.0" encoding="utf-8"?>
<ds:datastoreItem xmlns:ds="http://schemas.openxmlformats.org/officeDocument/2006/customXml" ds:itemID="{D54BD341-4D39-445B-B354-CC65BC935E08}">
  <ds:schemaRefs>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purl.org/dc/dcmitype/"/>
    <ds:schemaRef ds:uri="6cbb956b-4a15-4eb5-8e25-9ccc0a3c52ab"/>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8D71E467-4D7F-4CA3-9F46-71B32EDF9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bb956b-4a15-4eb5-8e25-9ccc0a3c52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3968</TotalTime>
  <Words>1612</Words>
  <Application>Microsoft Office PowerPoint</Application>
  <PresentationFormat>Panorámica</PresentationFormat>
  <Paragraphs>119</Paragraphs>
  <Slides>26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Calibri</vt:lpstr>
      <vt:lpstr>Calibri Light</vt:lpstr>
      <vt:lpstr>Century Gothic</vt:lpstr>
      <vt:lpstr>Wingdings</vt:lpstr>
      <vt:lpstr>Tema de Office</vt:lpstr>
      <vt:lpstr>Presentación de PowerPoint</vt:lpstr>
      <vt:lpstr>¿Cuál es el sentido de esta nueva mesa PPF?</vt:lpstr>
      <vt:lpstr>Presentación de PowerPoint</vt:lpstr>
      <vt:lpstr>Principales resultados y acuerdos 1° Mesa PPF 2019</vt:lpstr>
      <vt:lpstr>Presentación de PowerPoint</vt:lpstr>
      <vt:lpstr>Presentación de PowerPoint</vt:lpstr>
      <vt:lpstr>Presentación de PowerPoint</vt:lpstr>
      <vt:lpstr>¿Qué dice la orientación técnica y matriz?</vt:lpstr>
      <vt:lpstr>¿Qué consideramos importante como acciones de intervención socio-comunitaria?</vt:lpstr>
      <vt:lpstr>Una vez revisado el caso, completemos juntos el siguiente cuadro</vt:lpstr>
      <vt:lpstr>Presentación de PowerPoint</vt:lpstr>
      <vt:lpstr>CARACTERIZACIÓN DEL CARGO</vt:lpstr>
      <vt:lpstr>HASTA AHORA, ¿QUÉ HACEN LOS/AS EDUCADORES/AS SOCIALES?</vt:lpstr>
      <vt:lpstr>HAGAMOS DISTINCIONES</vt:lpstr>
      <vt:lpstr>En conclusión: lo que esperamos que hagan los/as Educadores/as Sociales</vt:lpstr>
      <vt:lpstr>Continuación</vt:lpstr>
      <vt:lpstr>Continuación</vt:lpstr>
      <vt:lpstr>Presentación de PowerPoint</vt:lpstr>
      <vt:lpstr>Presentación de PowerPoint</vt:lpstr>
      <vt:lpstr>Sentido de la intervención</vt:lpstr>
      <vt:lpstr>Presentación de PowerPoint</vt:lpstr>
      <vt:lpstr>Presentación de PowerPoint</vt:lpstr>
      <vt:lpstr>“PROTOCOLO DE ACTUACIÓN ANTE SITUACIONES DE CRISIS” (I-CID-003) (revisado el 2016)</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94</cp:revision>
  <dcterms:created xsi:type="dcterms:W3CDTF">2019-03-05T14:37:16Z</dcterms:created>
  <dcterms:modified xsi:type="dcterms:W3CDTF">2020-10-06T17:27:38Z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0x010100AB36F2EBEEEE1144A6FB51C322FC8D80</vt:lpwstr>
  </property>
</Properties>
</file>