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sldIdLst>
    <p:sldId id="309" r:id="rId2"/>
    <p:sldId id="310" r:id="rId3"/>
    <p:sldId id="314" r:id="rId4"/>
    <p:sldId id="312" r:id="rId5"/>
    <p:sldId id="311" r:id="rId6"/>
    <p:sldId id="315" r:id="rId7"/>
    <p:sldId id="316" r:id="rId8"/>
    <p:sldId id="317" r:id="rId9"/>
    <p:sldId id="277" r:id="rId10"/>
    <p:sldId id="279" r:id="rId11"/>
    <p:sldId id="280" r:id="rId12"/>
    <p:sldId id="281" r:id="rId13"/>
    <p:sldId id="282" r:id="rId14"/>
    <p:sldId id="283" r:id="rId15"/>
    <p:sldId id="318" r:id="rId16"/>
    <p:sldId id="284" r:id="rId17"/>
    <p:sldId id="285" r:id="rId18"/>
    <p:sldId id="290" r:id="rId19"/>
    <p:sldId id="287" r:id="rId20"/>
    <p:sldId id="308" r:id="rId21"/>
    <p:sldId id="293" r:id="rId22"/>
    <p:sldId id="294" r:id="rId23"/>
    <p:sldId id="295" r:id="rId24"/>
    <p:sldId id="306" r:id="rId25"/>
    <p:sldId id="300" r:id="rId26"/>
    <p:sldId id="298" r:id="rId27"/>
    <p:sldId id="319" r:id="rId28"/>
    <p:sldId id="320" r:id="rId29"/>
    <p:sldId id="332" r:id="rId30"/>
    <p:sldId id="333" r:id="rId31"/>
    <p:sldId id="323" r:id="rId32"/>
    <p:sldId id="324" r:id="rId33"/>
    <p:sldId id="325" r:id="rId34"/>
    <p:sldId id="326" r:id="rId35"/>
    <p:sldId id="327" r:id="rId36"/>
    <p:sldId id="328" r:id="rId37"/>
    <p:sldId id="329" r:id="rId38"/>
    <p:sldId id="330" r:id="rId39"/>
    <p:sldId id="331"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Lst>
  <p:sldSz cx="12169775"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343" autoAdjust="0"/>
  </p:normalViewPr>
  <p:slideViewPr>
    <p:cSldViewPr>
      <p:cViewPr varScale="1">
        <p:scale>
          <a:sx n="73" d="100"/>
          <a:sy n="73" d="100"/>
        </p:scale>
        <p:origin x="990" y="78"/>
      </p:cViewPr>
      <p:guideLst>
        <p:guide orient="horz" pos="2160"/>
        <p:guide pos="38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079A1-B40A-4B9F-8B55-6637D5CB94DF}" type="datetimeFigureOut">
              <a:rPr lang="es-CL" smtClean="0"/>
              <a:pPr/>
              <a:t>16-09-2020</a:t>
            </a:fld>
            <a:endParaRPr lang="es-CL"/>
          </a:p>
        </p:txBody>
      </p:sp>
      <p:sp>
        <p:nvSpPr>
          <p:cNvPr id="4" name="3 Marcador de imagen de diapositiva"/>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D631D-7530-471C-B9BF-BC5000EFF628}"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xfrm>
            <a:off x="387350" y="685800"/>
            <a:ext cx="6083300" cy="3429000"/>
          </a:xfrm>
          <a:noFill/>
          <a:ln>
            <a:solidFill>
              <a:srgbClr val="000000"/>
            </a:solidFill>
            <a:miter lim="800000"/>
            <a:headEnd/>
            <a:tailEnd/>
          </a:ln>
        </p:spPr>
      </p:sp>
      <p:sp>
        <p:nvSpPr>
          <p:cNvPr id="174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CL" altLang="es-CL" smtClean="0"/>
          </a:p>
        </p:txBody>
      </p:sp>
      <p:sp>
        <p:nvSpPr>
          <p:cNvPr id="174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629CA-F26C-4FED-9D0F-3F1AF9FC5FD5}" type="slidenum">
              <a:rPr lang="es-CL" altLang="es-CL">
                <a:latin typeface="Arial" charset="0"/>
                <a:ea typeface="MS PGothic" pitchFamily="34" charset="-128"/>
              </a:rPr>
              <a:pPr fontAlgn="base">
                <a:spcBef>
                  <a:spcPct val="0"/>
                </a:spcBef>
                <a:spcAft>
                  <a:spcPct val="0"/>
                </a:spcAft>
              </a:pPr>
              <a:t>1</a:t>
            </a:fld>
            <a:endParaRPr lang="es-CL" altLang="es-CL">
              <a:latin typeface="Arial"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2733" y="2130426"/>
            <a:ext cx="10344309"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23087" y="274639"/>
            <a:ext cx="2738199"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08489" y="274639"/>
            <a:ext cx="8011769"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1328" y="4406901"/>
            <a:ext cx="10344309"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8489" y="273050"/>
            <a:ext cx="4003772"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5361" y="4800600"/>
            <a:ext cx="7301865"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5792E2-6212-4390-B026-8CC3D45D81FF}" type="datetimeFigureOut">
              <a:rPr lang="es-ES_tradnl" smtClean="0"/>
              <a:pPr/>
              <a:t>16/09/2020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84145615-6F19-48E3-8168-DC5629ECF4D4}"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792E2-6212-4390-B026-8CC3D45D81FF}" type="datetimeFigureOut">
              <a:rPr lang="es-ES_tradnl" smtClean="0"/>
              <a:pPr/>
              <a:t>16/09/2020</a:t>
            </a:fld>
            <a:endParaRPr lang="es-ES_tradnl"/>
          </a:p>
        </p:txBody>
      </p:sp>
      <p:sp>
        <p:nvSpPr>
          <p:cNvPr id="5" name="4 Marcador de pie de página"/>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45615-6F19-48E3-8168-DC5629ECF4D4}"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4" name="Imagen 3"/>
          <p:cNvPicPr>
            <a:picLocks noChangeAspect="1"/>
          </p:cNvPicPr>
          <p:nvPr/>
        </p:nvPicPr>
        <p:blipFill>
          <a:blip r:embed="rId3"/>
          <a:stretch>
            <a:fillRect/>
          </a:stretch>
        </p:blipFill>
        <p:spPr>
          <a:xfrm>
            <a:off x="-1" y="-1"/>
            <a:ext cx="12169776" cy="68892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25603" name="Rectangle 3"/>
          <p:cNvSpPr>
            <a:spLocks noGrp="1" noChangeArrowheads="1"/>
          </p:cNvSpPr>
          <p:nvPr>
            <p:ph idx="1"/>
          </p:nvPr>
        </p:nvSpPr>
        <p:spPr>
          <a:xfrm>
            <a:off x="475383" y="357189"/>
            <a:ext cx="11123934" cy="6143625"/>
          </a:xfrm>
        </p:spPr>
        <p:txBody>
          <a:bodyPr/>
          <a:lstStyle/>
          <a:p>
            <a:pPr algn="just"/>
            <a:endParaRPr lang="es-ES_tradnl" sz="2000" dirty="0" smtClean="0"/>
          </a:p>
          <a:p>
            <a:pPr algn="just">
              <a:buNone/>
            </a:pPr>
            <a:endParaRPr lang="es-ES_tradnl" sz="2000" dirty="0" smtClean="0"/>
          </a:p>
          <a:p>
            <a:pPr algn="ctr">
              <a:buNone/>
            </a:pPr>
            <a:r>
              <a:rPr lang="es-ES_tradnl" sz="2000" dirty="0" smtClean="0"/>
              <a:t>                                </a:t>
            </a:r>
            <a:r>
              <a:rPr lang="es-ES_tradnl" b="1" dirty="0" smtClean="0">
                <a:solidFill>
                  <a:srgbClr val="00B0F0"/>
                </a:solidFill>
              </a:rPr>
              <a:t>¿ DESDE DONDE OBSERVAMOS LA ADOLESCENCIA ?</a:t>
            </a:r>
          </a:p>
          <a:p>
            <a:pPr algn="just"/>
            <a:endParaRPr lang="es-ES_tradnl" sz="2000" dirty="0" smtClean="0"/>
          </a:p>
          <a:p>
            <a:pPr algn="just"/>
            <a:r>
              <a:rPr lang="es-ES_tradnl" sz="2400" dirty="0" smtClean="0"/>
              <a:t>La Organización Mundial de la Salud (OMS, 1965) considero a la adolescencia como el periodo de la vida comprendido entre los 10 y los 20 años.</a:t>
            </a:r>
          </a:p>
          <a:p>
            <a:pPr algn="just"/>
            <a:endParaRPr lang="es-ES_tradnl" sz="2400" dirty="0" smtClean="0"/>
          </a:p>
          <a:p>
            <a:pPr algn="just"/>
            <a:r>
              <a:rPr lang="es-ES_tradnl" sz="2400" dirty="0" smtClean="0"/>
              <a:t>Dina </a:t>
            </a:r>
            <a:r>
              <a:rPr lang="es-ES_tradnl" sz="2400" dirty="0" err="1" smtClean="0"/>
              <a:t>Krauskopf</a:t>
            </a:r>
            <a:r>
              <a:rPr lang="es-ES_tradnl" sz="2400" dirty="0" smtClean="0"/>
              <a:t> (2000), desde una perspectiva de las tareas evolutivas, nos plantea tres sub etapas en el desarrollo adolescente, de acuerdo a tres tipos de preocupaciones:</a:t>
            </a:r>
          </a:p>
          <a:p>
            <a:pPr algn="just">
              <a:buNone/>
            </a:pPr>
            <a:endParaRPr lang="es-ES_tradnl" sz="2400" dirty="0" smtClean="0"/>
          </a:p>
          <a:p>
            <a:r>
              <a:rPr lang="es-ES_tradnl" sz="2400" dirty="0" smtClean="0"/>
              <a:t>Temprana (10-13 años), preocupación por lo físico y emocional.</a:t>
            </a:r>
          </a:p>
          <a:p>
            <a:r>
              <a:rPr lang="es-ES_tradnl" sz="2400" dirty="0" smtClean="0"/>
              <a:t>Media (14-16 años), preocupación por la afirmación personal-social,</a:t>
            </a:r>
          </a:p>
          <a:p>
            <a:r>
              <a:rPr lang="es-ES_tradnl" sz="2400" dirty="0" smtClean="0"/>
              <a:t>Final (17-19 años). preocupación por la relación social.</a:t>
            </a:r>
          </a:p>
          <a:p>
            <a:pPr eaLnBrk="1" hangingPunct="1"/>
            <a:endParaRPr lang="es-CL" sz="1600" dirty="0" smtClean="0">
              <a:latin typeface="Klavika-Regular" pitchFamily="-16" charset="-18"/>
            </a:endParaRPr>
          </a:p>
        </p:txBody>
      </p:sp>
      <p:pic>
        <p:nvPicPr>
          <p:cNvPr id="4" name="Imagen 3"/>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16632"/>
            <a:ext cx="2304256" cy="101917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4" name="1 Título"/>
          <p:cNvSpPr>
            <a:spLocks noGrp="1"/>
          </p:cNvSpPr>
          <p:nvPr>
            <p:ph type="title"/>
          </p:nvPr>
        </p:nvSpPr>
        <p:spPr>
          <a:xfrm>
            <a:off x="2535370" y="285728"/>
            <a:ext cx="8621615" cy="894382"/>
          </a:xfrm>
        </p:spPr>
        <p:txBody>
          <a:bodyPr>
            <a:noAutofit/>
          </a:bodyPr>
          <a:lstStyle/>
          <a:p>
            <a:pPr algn="ctr"/>
            <a:r>
              <a:rPr lang="es-ES_tradnl" sz="3200" dirty="0" smtClean="0"/>
              <a:t>  </a:t>
            </a:r>
            <a:r>
              <a:rPr lang="es-ES_tradnl" sz="2800" b="1" dirty="0" smtClean="0">
                <a:solidFill>
                  <a:srgbClr val="7030A0"/>
                </a:solidFill>
              </a:rPr>
              <a:t>El proceso adolescente y sus    </a:t>
            </a:r>
            <a:br>
              <a:rPr lang="es-ES_tradnl" sz="2800" b="1" dirty="0" smtClean="0">
                <a:solidFill>
                  <a:srgbClr val="7030A0"/>
                </a:solidFill>
              </a:rPr>
            </a:br>
            <a:r>
              <a:rPr lang="es-ES_tradnl" sz="2800" b="1" dirty="0" smtClean="0">
                <a:solidFill>
                  <a:srgbClr val="7030A0"/>
                </a:solidFill>
              </a:rPr>
              <a:t>   características evolutivas</a:t>
            </a:r>
            <a:endParaRPr lang="es-ES_tradnl" sz="2800" b="1" dirty="0">
              <a:solidFill>
                <a:srgbClr val="7030A0"/>
              </a:solidFill>
            </a:endParaRPr>
          </a:p>
        </p:txBody>
      </p:sp>
      <p:sp>
        <p:nvSpPr>
          <p:cNvPr id="25603" name="Rectangle 3"/>
          <p:cNvSpPr>
            <a:spLocks noGrp="1" noChangeArrowheads="1"/>
          </p:cNvSpPr>
          <p:nvPr>
            <p:ph idx="1"/>
          </p:nvPr>
        </p:nvSpPr>
        <p:spPr>
          <a:xfrm>
            <a:off x="369847" y="1285860"/>
            <a:ext cx="11504321" cy="5072098"/>
          </a:xfrm>
        </p:spPr>
        <p:txBody>
          <a:bodyPr>
            <a:noAutofit/>
          </a:bodyPr>
          <a:lstStyle/>
          <a:p>
            <a:pPr algn="ctr">
              <a:buNone/>
            </a:pPr>
            <a:r>
              <a:rPr lang="es-ES_tradnl" sz="2200" dirty="0" smtClean="0"/>
              <a:t>Es importante destacar </a:t>
            </a:r>
            <a:r>
              <a:rPr lang="es-ES_tradnl" sz="2200" i="1" u="sng" dirty="0" smtClean="0"/>
              <a:t>tres aspectos de este proceso evolutivo:</a:t>
            </a:r>
          </a:p>
          <a:p>
            <a:pPr algn="ctr">
              <a:buNone/>
            </a:pPr>
            <a:endParaRPr lang="es-ES_tradnl" sz="2200" i="1" u="sng" dirty="0" smtClean="0"/>
          </a:p>
          <a:p>
            <a:pPr algn="just">
              <a:buNone/>
            </a:pPr>
            <a:endParaRPr lang="es-ES_tradnl" sz="2200" dirty="0" smtClean="0"/>
          </a:p>
          <a:p>
            <a:pPr algn="just">
              <a:buNone/>
            </a:pPr>
            <a:r>
              <a:rPr lang="es-ES_tradnl" sz="2200" dirty="0" smtClean="0"/>
              <a:t>1.-Adolescencia, como etapa transitoria, especialmente dinámica y cambiante, en un </a:t>
            </a:r>
            <a:r>
              <a:rPr lang="es-ES_tradnl" sz="2200" b="1" i="1" u="sng" dirty="0" smtClean="0"/>
              <a:t>marco social e histórico concreto</a:t>
            </a:r>
            <a:r>
              <a:rPr lang="es-ES_tradnl" sz="2200" b="1" dirty="0" smtClean="0"/>
              <a:t>.</a:t>
            </a:r>
            <a:r>
              <a:rPr lang="es-ES_tradnl" sz="2200" dirty="0" smtClean="0"/>
              <a:t> “En este proceso se suceden etapas, acontecimientos y circunstancias, algunas de las cuales serán enriquecedoras y estabilizadoras, y otras problemáticas”</a:t>
            </a:r>
          </a:p>
          <a:p>
            <a:pPr algn="just">
              <a:buNone/>
            </a:pPr>
            <a:endParaRPr lang="es-ES_tradnl" sz="2200" dirty="0" smtClean="0"/>
          </a:p>
          <a:p>
            <a:pPr algn="just">
              <a:buNone/>
            </a:pPr>
            <a:r>
              <a:rPr lang="es-ES_tradnl" sz="2200" dirty="0" smtClean="0"/>
              <a:t>2.-Cada adolescente </a:t>
            </a:r>
            <a:r>
              <a:rPr lang="es-ES_tradnl" sz="2200" b="1" i="1" u="sng" dirty="0" smtClean="0"/>
              <a:t>vive esta etapa de una manera particular y subjetiva</a:t>
            </a:r>
            <a:r>
              <a:rPr lang="es-ES_tradnl" sz="2200" dirty="0" smtClean="0"/>
              <a:t>, en un contexto de espacios y comunidades humanas que producen </a:t>
            </a:r>
            <a:r>
              <a:rPr lang="es-ES_tradnl" sz="2200" b="1" i="1" u="sng" dirty="0" smtClean="0"/>
              <a:t>diferentes maneras de ser adolescente</a:t>
            </a:r>
            <a:r>
              <a:rPr lang="es-ES_tradnl" sz="2200" dirty="0" smtClean="0"/>
              <a:t>.</a:t>
            </a:r>
          </a:p>
          <a:p>
            <a:pPr algn="just">
              <a:buNone/>
            </a:pPr>
            <a:endParaRPr lang="es-ES_tradnl" sz="2200" dirty="0" smtClean="0"/>
          </a:p>
          <a:p>
            <a:pPr algn="just">
              <a:buNone/>
            </a:pPr>
            <a:r>
              <a:rPr lang="es-ES_tradnl" sz="2200" dirty="0" smtClean="0"/>
              <a:t>3.- Los adolescentes expresan sus conflictos normalmente en términos  sociales. Es decir, </a:t>
            </a:r>
            <a:r>
              <a:rPr lang="es-ES_tradnl" sz="2200" b="1" u="sng" dirty="0" smtClean="0"/>
              <a:t>la vivencia individual de conflicto suele normalmente  expresarse de un modo social.</a:t>
            </a:r>
          </a:p>
          <a:p>
            <a:pPr algn="just" eaLnBrk="1" hangingPunct="1"/>
            <a:endParaRPr lang="es-CL" sz="2200"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2060" y="160935"/>
            <a:ext cx="2353310" cy="101917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25603" name="Rectangle 3"/>
          <p:cNvSpPr>
            <a:spLocks noGrp="1" noChangeArrowheads="1"/>
          </p:cNvSpPr>
          <p:nvPr>
            <p:ph idx="1"/>
          </p:nvPr>
        </p:nvSpPr>
        <p:spPr>
          <a:xfrm>
            <a:off x="475383" y="357189"/>
            <a:ext cx="11123934" cy="6143625"/>
          </a:xfrm>
        </p:spPr>
        <p:txBody>
          <a:bodyPr/>
          <a:lstStyle/>
          <a:p>
            <a:pPr algn="just">
              <a:buNone/>
            </a:pPr>
            <a:r>
              <a:rPr lang="es-ES_tradnl" sz="1200" dirty="0" smtClean="0"/>
              <a:t>      </a:t>
            </a:r>
          </a:p>
          <a:p>
            <a:pPr algn="just">
              <a:buNone/>
            </a:pPr>
            <a:endParaRPr lang="es-ES_tradnl" sz="1200" dirty="0" smtClean="0"/>
          </a:p>
          <a:p>
            <a:pPr algn="ctr">
              <a:buNone/>
            </a:pPr>
            <a:r>
              <a:rPr lang="es-ES_tradnl" sz="2200" b="1" dirty="0" smtClean="0">
                <a:solidFill>
                  <a:srgbClr val="7030A0"/>
                </a:solidFill>
              </a:rPr>
              <a:t>                                           El período de la adolescencia tiene algunas características que lo</a:t>
            </a:r>
          </a:p>
          <a:p>
            <a:pPr algn="ctr">
              <a:buNone/>
            </a:pPr>
            <a:r>
              <a:rPr lang="es-ES_tradnl" sz="2200" b="1" dirty="0" smtClean="0">
                <a:solidFill>
                  <a:srgbClr val="7030A0"/>
                </a:solidFill>
              </a:rPr>
              <a:t>                                        hacen un periodo de especial vulnerabilidad.</a:t>
            </a:r>
          </a:p>
          <a:p>
            <a:pPr algn="ctr">
              <a:buNone/>
            </a:pPr>
            <a:endParaRPr lang="es-ES_tradnl" sz="2000" dirty="0" smtClean="0"/>
          </a:p>
          <a:p>
            <a:r>
              <a:rPr lang="es-ES_tradnl" sz="2000" b="1" dirty="0" smtClean="0"/>
              <a:t>Necesidad de reafirmación.</a:t>
            </a:r>
          </a:p>
          <a:p>
            <a:r>
              <a:rPr lang="es-ES_tradnl" sz="2000" b="1" dirty="0" smtClean="0"/>
              <a:t>Necesidad de trasgresión.</a:t>
            </a:r>
          </a:p>
          <a:p>
            <a:r>
              <a:rPr lang="es-ES_tradnl" sz="2000" b="1" dirty="0" smtClean="0"/>
              <a:t>Necesidad de formar parte de un grupo(s).</a:t>
            </a:r>
          </a:p>
          <a:p>
            <a:r>
              <a:rPr lang="es-ES_tradnl" sz="2000" b="1" dirty="0" smtClean="0"/>
              <a:t>Susceptibilidad frente a las presiones del entorno.</a:t>
            </a:r>
          </a:p>
          <a:p>
            <a:r>
              <a:rPr lang="es-ES_tradnl" sz="2000" b="1" dirty="0" smtClean="0"/>
              <a:t>Sensación de invulnerabilidad.</a:t>
            </a:r>
          </a:p>
          <a:p>
            <a:r>
              <a:rPr lang="es-ES_tradnl" sz="2000" b="1" dirty="0" smtClean="0"/>
              <a:t>El rechazo a la vida del adulto.</a:t>
            </a:r>
          </a:p>
          <a:p>
            <a:r>
              <a:rPr lang="es-ES_tradnl" sz="2000" b="1" dirty="0" smtClean="0"/>
              <a:t>Tendencia al hedonismo y el bajo nivel de tolerancia a la frustración.</a:t>
            </a:r>
          </a:p>
          <a:p>
            <a:r>
              <a:rPr lang="es-ES_tradnl" sz="2000" b="1" dirty="0" smtClean="0"/>
              <a:t>Perspectiva negativa de futuro.</a:t>
            </a:r>
          </a:p>
          <a:p>
            <a:r>
              <a:rPr lang="es-ES_tradnl" sz="2000" b="1" dirty="0" smtClean="0"/>
              <a:t>El </a:t>
            </a:r>
            <a:r>
              <a:rPr lang="es-ES_tradnl" sz="2000" b="1" dirty="0" err="1" smtClean="0"/>
              <a:t>presentismo</a:t>
            </a:r>
            <a:r>
              <a:rPr lang="es-ES_tradnl" sz="2000" b="1" dirty="0" smtClean="0"/>
              <a:t>.</a:t>
            </a:r>
          </a:p>
          <a:p>
            <a:r>
              <a:rPr lang="es-ES_tradnl" sz="2000" b="1" dirty="0" smtClean="0"/>
              <a:t>La transformación química de los estados del ánimo.</a:t>
            </a:r>
          </a:p>
          <a:p>
            <a:pPr eaLnBrk="1" hangingPunct="1"/>
            <a:endParaRPr lang="es-CL" sz="1600" dirty="0" smtClean="0">
              <a:latin typeface="Klavika-Regular" pitchFamily="-16" charset="-18"/>
            </a:endParaRPr>
          </a:p>
        </p:txBody>
      </p:sp>
      <p:pic>
        <p:nvPicPr>
          <p:cNvPr id="4" name="Imagen 3"/>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0231" y="188640"/>
            <a:ext cx="2376264" cy="101917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4" name="1 Título"/>
          <p:cNvSpPr>
            <a:spLocks noGrp="1"/>
          </p:cNvSpPr>
          <p:nvPr>
            <p:ph type="title"/>
          </p:nvPr>
        </p:nvSpPr>
        <p:spPr>
          <a:xfrm>
            <a:off x="2408187" y="620688"/>
            <a:ext cx="9792977" cy="822944"/>
          </a:xfrm>
        </p:spPr>
        <p:txBody>
          <a:bodyPr>
            <a:noAutofit/>
          </a:bodyPr>
          <a:lstStyle/>
          <a:p>
            <a:pPr algn="ctr"/>
            <a:r>
              <a:rPr lang="es-ES_tradnl" sz="2800" b="1" dirty="0" smtClean="0">
                <a:solidFill>
                  <a:schemeClr val="accent2">
                    <a:lumMod val="75000"/>
                  </a:schemeClr>
                </a:solidFill>
              </a:rPr>
              <a:t>¿Cual es el lugar que ocupa el uso de la droga </a:t>
            </a:r>
            <a:br>
              <a:rPr lang="es-ES_tradnl" sz="2800" b="1" dirty="0" smtClean="0">
                <a:solidFill>
                  <a:schemeClr val="accent2">
                    <a:lumMod val="75000"/>
                  </a:schemeClr>
                </a:solidFill>
              </a:rPr>
            </a:br>
            <a:r>
              <a:rPr lang="es-ES_tradnl" sz="2800" b="1" dirty="0" smtClean="0">
                <a:solidFill>
                  <a:schemeClr val="accent2">
                    <a:lumMod val="75000"/>
                  </a:schemeClr>
                </a:solidFill>
              </a:rPr>
              <a:t>en el mundo del adolescente ?</a:t>
            </a:r>
            <a:endParaRPr lang="es-ES_tradnl" sz="2800" b="1" dirty="0">
              <a:solidFill>
                <a:schemeClr val="accent2">
                  <a:lumMod val="75000"/>
                </a:schemeClr>
              </a:solidFill>
            </a:endParaRPr>
          </a:p>
        </p:txBody>
      </p:sp>
      <p:sp>
        <p:nvSpPr>
          <p:cNvPr id="25603" name="Rectangle 3"/>
          <p:cNvSpPr>
            <a:spLocks noGrp="1" noChangeArrowheads="1"/>
          </p:cNvSpPr>
          <p:nvPr>
            <p:ph idx="1"/>
          </p:nvPr>
        </p:nvSpPr>
        <p:spPr>
          <a:xfrm>
            <a:off x="512723" y="1785926"/>
            <a:ext cx="11123934" cy="4429156"/>
          </a:xfrm>
        </p:spPr>
        <p:txBody>
          <a:bodyPr>
            <a:normAutofit/>
          </a:bodyPr>
          <a:lstStyle/>
          <a:p>
            <a:pPr algn="just">
              <a:buNone/>
            </a:pPr>
            <a:endParaRPr lang="es-ES_tradnl" sz="2200" dirty="0" smtClean="0"/>
          </a:p>
          <a:p>
            <a:pPr algn="just"/>
            <a:r>
              <a:rPr lang="es-ES_tradnl" sz="2200" dirty="0" smtClean="0"/>
              <a:t>No es fácil determinar las razones por las cuales el adolescente consume sustancias; es necesario de esta manera reconocer que a pesar de las muchas racionalizaciones que pueden hacerse, son tanto o mas importantes </a:t>
            </a:r>
            <a:r>
              <a:rPr lang="es-ES_tradnl" sz="2200" b="1" i="1" u="sng" dirty="0" smtClean="0"/>
              <a:t>las motivaciones</a:t>
            </a:r>
            <a:r>
              <a:rPr lang="es-ES_tradnl" sz="2200" dirty="0" smtClean="0"/>
              <a:t>.</a:t>
            </a:r>
          </a:p>
          <a:p>
            <a:pPr algn="just"/>
            <a:endParaRPr lang="es-ES_tradnl" sz="2200" dirty="0" smtClean="0"/>
          </a:p>
          <a:p>
            <a:r>
              <a:rPr lang="es-ES_tradnl" sz="2200" dirty="0" smtClean="0"/>
              <a:t>Las primeras motivaciones que aparecen ligadas al consumo de sustancias en la adolescencia son, al parecer, en primer lugar la “</a:t>
            </a:r>
            <a:r>
              <a:rPr lang="es-ES_tradnl" sz="2200" b="1" i="1" u="sng" dirty="0" smtClean="0"/>
              <a:t>curiosidad”</a:t>
            </a:r>
            <a:r>
              <a:rPr lang="es-ES_tradnl" sz="2200" b="1" i="1" dirty="0" smtClean="0"/>
              <a:t> </a:t>
            </a:r>
            <a:r>
              <a:rPr lang="es-ES_tradnl" sz="2200" b="1" dirty="0" smtClean="0"/>
              <a:t>y </a:t>
            </a:r>
            <a:r>
              <a:rPr lang="es-ES_tradnl" sz="2200" dirty="0" smtClean="0"/>
              <a:t>luego el “</a:t>
            </a:r>
            <a:r>
              <a:rPr lang="es-ES_tradnl" sz="2200" b="1" u="sng" dirty="0" smtClean="0"/>
              <a:t>placer”</a:t>
            </a:r>
            <a:r>
              <a:rPr lang="es-ES_tradnl" sz="2200" b="1" dirty="0" smtClean="0"/>
              <a:t> </a:t>
            </a:r>
          </a:p>
          <a:p>
            <a:endParaRPr lang="es-ES_tradnl" sz="2200" b="1" dirty="0" smtClean="0"/>
          </a:p>
          <a:p>
            <a:r>
              <a:rPr lang="es-ES_tradnl" sz="2200" dirty="0" smtClean="0"/>
              <a:t>Los que continúan con el consumo indicarían una tercera gran motivación, la del </a:t>
            </a:r>
            <a:r>
              <a:rPr lang="es-ES_tradnl" sz="2200" b="1" u="sng" dirty="0" smtClean="0"/>
              <a:t>“soporte artificial”</a:t>
            </a:r>
            <a:endParaRPr lang="es-ES_tradnl" sz="2200" dirty="0" smtClean="0"/>
          </a:p>
          <a:p>
            <a:pPr eaLnBrk="1" hangingPunct="1"/>
            <a:endParaRPr lang="es-CL" sz="2200"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25863" y="150153"/>
            <a:ext cx="2430631" cy="99285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4" name="1 Título"/>
          <p:cNvSpPr>
            <a:spLocks noGrp="1"/>
          </p:cNvSpPr>
          <p:nvPr>
            <p:ph type="title"/>
          </p:nvPr>
        </p:nvSpPr>
        <p:spPr>
          <a:xfrm>
            <a:off x="1155665" y="1714488"/>
            <a:ext cx="10214765" cy="4214842"/>
          </a:xfrm>
          <a:ln>
            <a:solidFill>
              <a:schemeClr val="tx1"/>
            </a:solidFill>
          </a:ln>
        </p:spPr>
        <p:txBody>
          <a:bodyPr>
            <a:normAutofit fontScale="90000"/>
          </a:bodyPr>
          <a:lstStyle/>
          <a:p>
            <a:pPr algn="ctr"/>
            <a:r>
              <a:rPr lang="es-ES_tradnl" b="1" i="1" u="sng" cap="none" dirty="0" smtClean="0">
                <a:solidFill>
                  <a:srgbClr val="0070C0"/>
                </a:solidFill>
              </a:rPr>
              <a:t>Soporte Artificial</a:t>
            </a:r>
            <a:r>
              <a:rPr lang="es-ES_tradnl" b="1" dirty="0" smtClean="0">
                <a:solidFill>
                  <a:srgbClr val="0070C0"/>
                </a:solidFill>
              </a:rPr>
              <a:t/>
            </a:r>
            <a:br>
              <a:rPr lang="es-ES_tradnl" b="1" dirty="0" smtClean="0">
                <a:solidFill>
                  <a:srgbClr val="0070C0"/>
                </a:solidFill>
              </a:rPr>
            </a:br>
            <a:r>
              <a:rPr lang="es-ES_tradnl" b="1" dirty="0" smtClean="0">
                <a:solidFill>
                  <a:srgbClr val="0070C0"/>
                </a:solidFill>
              </a:rPr>
              <a:t/>
            </a:r>
            <a:br>
              <a:rPr lang="es-ES_tradnl" b="1" dirty="0" smtClean="0">
                <a:solidFill>
                  <a:srgbClr val="0070C0"/>
                </a:solidFill>
              </a:rPr>
            </a:br>
            <a:r>
              <a:rPr lang="es-ES_tradnl" b="1" dirty="0" smtClean="0">
                <a:solidFill>
                  <a:srgbClr val="0070C0"/>
                </a:solidFill>
              </a:rPr>
              <a:t>“proteger un yo demasiado frágil enfrentado a</a:t>
            </a:r>
            <a:br>
              <a:rPr lang="es-ES_tradnl" b="1" dirty="0" smtClean="0">
                <a:solidFill>
                  <a:srgbClr val="0070C0"/>
                </a:solidFill>
              </a:rPr>
            </a:br>
            <a:r>
              <a:rPr lang="es-ES_tradnl" b="1" dirty="0" smtClean="0">
                <a:solidFill>
                  <a:srgbClr val="0070C0"/>
                </a:solidFill>
              </a:rPr>
              <a:t>sentimientos ansiosos o depresivos demasiado intensos”</a:t>
            </a:r>
            <a:r>
              <a:rPr lang="es-ES_tradnl" dirty="0" smtClean="0">
                <a:solidFill>
                  <a:srgbClr val="00B0F0"/>
                </a:solidFill>
              </a:rPr>
              <a:t/>
            </a:r>
            <a:br>
              <a:rPr lang="es-ES_tradnl" dirty="0" smtClean="0">
                <a:solidFill>
                  <a:srgbClr val="00B0F0"/>
                </a:solidFill>
              </a:rPr>
            </a:br>
            <a:endParaRPr lang="es-ES_tradnl" dirty="0">
              <a:solidFill>
                <a:srgbClr val="00B0F0"/>
              </a:solidFill>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77435" y="116633"/>
            <a:ext cx="2479060" cy="100811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45"/>
            <a:ext cx="1216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title"/>
          </p:nvPr>
        </p:nvSpPr>
        <p:spPr>
          <a:xfrm>
            <a:off x="1836415" y="1916832"/>
            <a:ext cx="8965207" cy="442913"/>
          </a:xfrm>
        </p:spPr>
        <p:txBody>
          <a:bodyPr rtlCol="0">
            <a:normAutofit fontScale="90000"/>
          </a:bodyPr>
          <a:lstStyle/>
          <a:p>
            <a:pPr eaLnBrk="1" fontAlgn="auto" hangingPunct="1">
              <a:spcAft>
                <a:spcPts val="0"/>
              </a:spcAft>
              <a:defRPr/>
            </a:pPr>
            <a:r>
              <a:rPr lang="es-CL" altLang="es-CL" sz="2800" b="1" u="sng" dirty="0" smtClean="0"/>
              <a:t>Módulo II:</a:t>
            </a:r>
            <a:r>
              <a:rPr lang="es-CL" altLang="es-CL" sz="2800" b="1" dirty="0" smtClean="0"/>
              <a:t> “Detección y Diagnóstico”</a:t>
            </a:r>
            <a:endParaRPr lang="es-CL" altLang="es-CL" sz="2800" b="1" u="sng" dirty="0"/>
          </a:p>
        </p:txBody>
      </p:sp>
      <p:sp>
        <p:nvSpPr>
          <p:cNvPr id="6" name="Rectángulo 5"/>
          <p:cNvSpPr/>
          <p:nvPr/>
        </p:nvSpPr>
        <p:spPr>
          <a:xfrm>
            <a:off x="900311" y="3033028"/>
            <a:ext cx="10513168" cy="1833900"/>
          </a:xfrm>
          <a:prstGeom prst="rect">
            <a:avLst/>
          </a:prstGeom>
        </p:spPr>
        <p:txBody>
          <a:bodyPr wrap="square">
            <a:spAutoFit/>
          </a:bodyPr>
          <a:lstStyle/>
          <a:p>
            <a:pPr marL="578485" indent="-285750" algn="just">
              <a:lnSpc>
                <a:spcPts val="1525"/>
              </a:lnSpc>
              <a:spcAft>
                <a:spcPts val="0"/>
              </a:spcAft>
              <a:buFont typeface="Arial" panose="020B0604020202020204" pitchFamily="34" charset="0"/>
              <a:buChar char="•"/>
            </a:pPr>
            <a:r>
              <a:rPr lang="es-CL" sz="2000" dirty="0" smtClean="0">
                <a:latin typeface="Arial" panose="020B0604020202020204" pitchFamily="34" charset="0"/>
                <a:ea typeface="Calibri" panose="020F0502020204030204" pitchFamily="34" charset="0"/>
                <a:cs typeface="Arial" panose="020B0604020202020204" pitchFamily="34" charset="0"/>
              </a:rPr>
              <a:t>Definiciones </a:t>
            </a:r>
            <a:r>
              <a:rPr lang="es-CL" sz="2000" dirty="0">
                <a:latin typeface="Arial" panose="020B0604020202020204" pitchFamily="34" charset="0"/>
                <a:ea typeface="Calibri" panose="020F0502020204030204" pitchFamily="34" charset="0"/>
                <a:cs typeface="Arial" panose="020B0604020202020204" pitchFamily="34" charset="0"/>
              </a:rPr>
              <a:t>y Principios orientadores en la evaluación en salud mental y consumo de </a:t>
            </a:r>
            <a:r>
              <a:rPr lang="es-CL" sz="2000" dirty="0" smtClean="0">
                <a:latin typeface="Arial" panose="020B0604020202020204" pitchFamily="34" charset="0"/>
                <a:ea typeface="Calibri" panose="020F0502020204030204" pitchFamily="34" charset="0"/>
                <a:cs typeface="Arial" panose="020B0604020202020204" pitchFamily="34" charset="0"/>
              </a:rPr>
              <a:t>drogas.</a:t>
            </a:r>
          </a:p>
          <a:p>
            <a:pPr marL="292735" algn="just">
              <a:lnSpc>
                <a:spcPts val="1525"/>
              </a:lnSpc>
              <a:spcAft>
                <a:spcPts val="0"/>
              </a:spcAft>
            </a:pPr>
            <a:endParaRPr lang="es-CL" sz="2000" dirty="0">
              <a:latin typeface="Arial" panose="020B0604020202020204" pitchFamily="34" charset="0"/>
              <a:ea typeface="Calibri" panose="020F0502020204030204" pitchFamily="34" charset="0"/>
              <a:cs typeface="Arial" panose="020B0604020202020204" pitchFamily="34" charset="0"/>
            </a:endParaRPr>
          </a:p>
          <a:p>
            <a:pPr marL="292735" algn="just">
              <a:lnSpc>
                <a:spcPts val="1525"/>
              </a:lnSpc>
              <a:spcAft>
                <a:spcPts val="0"/>
              </a:spcAft>
            </a:pPr>
            <a:endParaRPr lang="es-CL" sz="2000" dirty="0" smtClean="0">
              <a:latin typeface="Arial" panose="020B0604020202020204" pitchFamily="34" charset="0"/>
              <a:ea typeface="Calibri" panose="020F0502020204030204" pitchFamily="34" charset="0"/>
              <a:cs typeface="Arial" panose="020B0604020202020204" pitchFamily="34" charset="0"/>
            </a:endParaRPr>
          </a:p>
          <a:p>
            <a:pPr marL="578485" indent="-285750" algn="just">
              <a:lnSpc>
                <a:spcPts val="1525"/>
              </a:lnSpc>
              <a:spcAft>
                <a:spcPts val="0"/>
              </a:spcAft>
              <a:buFont typeface="Arial" panose="020B0604020202020204" pitchFamily="34" charset="0"/>
              <a:buChar char="•"/>
            </a:pPr>
            <a:r>
              <a:rPr lang="en-US" sz="2000" dirty="0" smtClean="0">
                <a:latin typeface="Arial" panose="020B0604020202020204" pitchFamily="34" charset="0"/>
                <a:ea typeface="Calibri" panose="020F0502020204030204" pitchFamily="34" charset="0"/>
                <a:cs typeface="Arial" panose="020B0604020202020204" pitchFamily="34" charset="0"/>
              </a:rPr>
              <a:t>I</a:t>
            </a:r>
            <a:r>
              <a:rPr lang="es-CL" sz="2000" dirty="0" smtClean="0">
                <a:latin typeface="Arial" panose="020B0604020202020204" pitchFamily="34" charset="0"/>
                <a:ea typeface="Calibri" panose="020F0502020204030204" pitchFamily="34" charset="0"/>
                <a:cs typeface="Arial" panose="020B0604020202020204" pitchFamily="34" charset="0"/>
              </a:rPr>
              <a:t>nstrumentos </a:t>
            </a:r>
            <a:r>
              <a:rPr lang="es-CL" sz="2000" dirty="0">
                <a:latin typeface="Arial" panose="020B0604020202020204" pitchFamily="34" charset="0"/>
                <a:ea typeface="Calibri" panose="020F0502020204030204" pitchFamily="34" charset="0"/>
                <a:cs typeface="Arial" panose="020B0604020202020204" pitchFamily="34" charset="0"/>
              </a:rPr>
              <a:t>de evaluación: Dep-Ado / </a:t>
            </a:r>
            <a:r>
              <a:rPr lang="es-CL" sz="2000" dirty="0" err="1">
                <a:latin typeface="Arial" panose="020B0604020202020204" pitchFamily="34" charset="0"/>
                <a:ea typeface="Calibri" panose="020F0502020204030204" pitchFamily="34" charset="0"/>
                <a:cs typeface="Arial" panose="020B0604020202020204" pitchFamily="34" charset="0"/>
              </a:rPr>
              <a:t>Crafft</a:t>
            </a:r>
            <a:r>
              <a:rPr lang="es-CL" sz="2000" dirty="0">
                <a:latin typeface="Arial" panose="020B0604020202020204" pitchFamily="34" charset="0"/>
                <a:ea typeface="Calibri" panose="020F0502020204030204" pitchFamily="34" charset="0"/>
                <a:cs typeface="Arial" panose="020B0604020202020204" pitchFamily="34" charset="0"/>
              </a:rPr>
              <a:t>. </a:t>
            </a:r>
            <a:endParaRPr lang="es-CL" sz="2000" dirty="0" smtClean="0">
              <a:latin typeface="Arial" panose="020B0604020202020204" pitchFamily="34" charset="0"/>
              <a:ea typeface="Calibri" panose="020F0502020204030204" pitchFamily="34" charset="0"/>
              <a:cs typeface="Arial" panose="020B0604020202020204" pitchFamily="34" charset="0"/>
            </a:endParaRPr>
          </a:p>
          <a:p>
            <a:pPr marL="292735" algn="just">
              <a:lnSpc>
                <a:spcPts val="1525"/>
              </a:lnSpc>
              <a:spcAft>
                <a:spcPts val="0"/>
              </a:spcAft>
            </a:pPr>
            <a:endParaRPr lang="es-CL" sz="2000" dirty="0" smtClean="0">
              <a:latin typeface="Arial" panose="020B0604020202020204" pitchFamily="34" charset="0"/>
              <a:ea typeface="Calibri" panose="020F0502020204030204" pitchFamily="34" charset="0"/>
              <a:cs typeface="Arial" panose="020B0604020202020204" pitchFamily="34" charset="0"/>
            </a:endParaRPr>
          </a:p>
          <a:p>
            <a:pPr marL="578485" indent="-285750" algn="just">
              <a:lnSpc>
                <a:spcPts val="1525"/>
              </a:lnSpc>
              <a:spcAft>
                <a:spcPts val="0"/>
              </a:spcAft>
              <a:buFont typeface="Arial" panose="020B0604020202020204" pitchFamily="34" charset="0"/>
              <a:buChar char="•"/>
            </a:pPr>
            <a:endParaRPr lang="es-CL" sz="2000" dirty="0">
              <a:latin typeface="Arial" panose="020B0604020202020204" pitchFamily="34" charset="0"/>
              <a:cs typeface="Arial" panose="020B0604020202020204" pitchFamily="34" charset="0"/>
            </a:endParaRPr>
          </a:p>
          <a:p>
            <a:pPr marL="578485" indent="-285750" algn="just">
              <a:lnSpc>
                <a:spcPts val="1525"/>
              </a:lnSpc>
              <a:spcAft>
                <a:spcPts val="0"/>
              </a:spcAft>
              <a:buFont typeface="Arial" panose="020B0604020202020204" pitchFamily="34" charset="0"/>
              <a:buChar char="•"/>
            </a:pPr>
            <a:r>
              <a:rPr lang="es-CL" sz="2000" dirty="0">
                <a:latin typeface="Arial" panose="020B0604020202020204" pitchFamily="34" charset="0"/>
                <a:cs typeface="Arial" panose="020B0604020202020204" pitchFamily="34" charset="0"/>
              </a:rPr>
              <a:t>Ejercicio práctico de </a:t>
            </a:r>
            <a:r>
              <a:rPr lang="es-CL" sz="2000" dirty="0" err="1">
                <a:latin typeface="Arial" panose="020B0604020202020204" pitchFamily="34" charset="0"/>
                <a:cs typeface="Arial" panose="020B0604020202020204" pitchFamily="34" charset="0"/>
              </a:rPr>
              <a:t>T</a:t>
            </a:r>
            <a:r>
              <a:rPr lang="es-CL" sz="2000" dirty="0" err="1" smtClean="0">
                <a:latin typeface="Arial" panose="020B0604020202020204" pitchFamily="34" charset="0"/>
                <a:cs typeface="Arial" panose="020B0604020202020204" pitchFamily="34" charset="0"/>
              </a:rPr>
              <a:t>amisaje</a:t>
            </a:r>
            <a:r>
              <a:rPr lang="es-CL" sz="2000" dirty="0" smtClean="0">
                <a:latin typeface="Arial" panose="020B0604020202020204" pitchFamily="34" charset="0"/>
                <a:cs typeface="Arial" panose="020B0604020202020204" pitchFamily="34" charset="0"/>
              </a:rPr>
              <a:t> </a:t>
            </a:r>
            <a:r>
              <a:rPr lang="es-CL" sz="2000" dirty="0">
                <a:latin typeface="Arial" panose="020B0604020202020204" pitchFamily="34" charset="0"/>
                <a:cs typeface="Arial" panose="020B0604020202020204" pitchFamily="34" charset="0"/>
              </a:rPr>
              <a:t>y </a:t>
            </a:r>
            <a:r>
              <a:rPr lang="es-CL" sz="2000" dirty="0" smtClean="0">
                <a:latin typeface="Arial" panose="020B0604020202020204" pitchFamily="34" charset="0"/>
                <a:cs typeface="Arial" panose="020B0604020202020204" pitchFamily="34" charset="0"/>
              </a:rPr>
              <a:t>evaluación</a:t>
            </a:r>
          </a:p>
          <a:p>
            <a:pPr marL="578485" indent="-285750" algn="just">
              <a:lnSpc>
                <a:spcPts val="1525"/>
              </a:lnSpc>
              <a:spcAft>
                <a:spcPts val="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7" name="Imagen 6"/>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0231" y="51794"/>
            <a:ext cx="2376264" cy="1009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047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4" name="1 Título"/>
          <p:cNvSpPr>
            <a:spLocks noGrp="1"/>
          </p:cNvSpPr>
          <p:nvPr>
            <p:ph type="title"/>
          </p:nvPr>
        </p:nvSpPr>
        <p:spPr>
          <a:xfrm>
            <a:off x="2662114" y="428604"/>
            <a:ext cx="8873832" cy="822944"/>
          </a:xfrm>
        </p:spPr>
        <p:txBody>
          <a:bodyPr>
            <a:noAutofit/>
          </a:bodyPr>
          <a:lstStyle/>
          <a:p>
            <a:pPr algn="ctr"/>
            <a:r>
              <a:rPr lang="es-ES_tradnl" sz="2800" dirty="0" smtClean="0">
                <a:solidFill>
                  <a:schemeClr val="accent5">
                    <a:lumMod val="75000"/>
                  </a:schemeClr>
                </a:solidFill>
              </a:rPr>
              <a:t>Estrategias de detección  evaluación específica</a:t>
            </a:r>
            <a:endParaRPr lang="es-ES_tradnl" sz="2800" dirty="0">
              <a:solidFill>
                <a:schemeClr val="accent5">
                  <a:lumMod val="75000"/>
                </a:schemeClr>
              </a:solidFill>
            </a:endParaRPr>
          </a:p>
        </p:txBody>
      </p:sp>
      <p:sp>
        <p:nvSpPr>
          <p:cNvPr id="5" name="4 Marcador de texto"/>
          <p:cNvSpPr txBox="1">
            <a:spLocks noGrp="1"/>
          </p:cNvSpPr>
          <p:nvPr>
            <p:ph idx="1"/>
          </p:nvPr>
        </p:nvSpPr>
        <p:spPr>
          <a:xfrm>
            <a:off x="475383" y="357189"/>
            <a:ext cx="11123934" cy="5792355"/>
          </a:xfrm>
          <a:prstGeom prst="rect">
            <a:avLst/>
          </a:prstGeom>
          <a:noFill/>
        </p:spPr>
        <p:txBody>
          <a:bodyPr wrap="square" rtlCol="0">
            <a:spAutoFit/>
          </a:bodyPr>
          <a:lstStyle/>
          <a:p>
            <a:pPr algn="just"/>
            <a:endParaRPr lang="es-ES_tradnl" dirty="0" smtClean="0"/>
          </a:p>
          <a:p>
            <a:pPr algn="just">
              <a:buNone/>
            </a:pPr>
            <a:endParaRPr lang="es-ES_tradnl" dirty="0" smtClean="0"/>
          </a:p>
          <a:p>
            <a:pPr algn="just"/>
            <a:r>
              <a:rPr lang="es-ES_tradnl" sz="2000" dirty="0" smtClean="0"/>
              <a:t>La aproximación </a:t>
            </a:r>
            <a:r>
              <a:rPr lang="es-ES_tradnl" sz="2000" dirty="0"/>
              <a:t>al mundo infantil y adolescente, en </a:t>
            </a:r>
            <a:r>
              <a:rPr lang="es-ES_tradnl" sz="2000" dirty="0" smtClean="0"/>
              <a:t>relación </a:t>
            </a:r>
            <a:r>
              <a:rPr lang="es-ES_tradnl" sz="2000" dirty="0"/>
              <a:t>a las distintas </a:t>
            </a:r>
            <a:r>
              <a:rPr lang="es-ES_tradnl" sz="2000" dirty="0" smtClean="0"/>
              <a:t>conductas de </a:t>
            </a:r>
            <a:r>
              <a:rPr lang="es-ES_tradnl" sz="2000" dirty="0"/>
              <a:t>riesgo, entre ellas el consumo de sustancias, no es </a:t>
            </a:r>
            <a:r>
              <a:rPr lang="es-ES_tradnl" sz="2000" dirty="0" smtClean="0"/>
              <a:t>fácil </a:t>
            </a:r>
            <a:r>
              <a:rPr lang="es-ES_tradnl" sz="2000" dirty="0"/>
              <a:t>de </a:t>
            </a:r>
            <a:r>
              <a:rPr lang="es-ES_tradnl" sz="2000" dirty="0" smtClean="0"/>
              <a:t>abordar, dada </a:t>
            </a:r>
            <a:r>
              <a:rPr lang="es-ES_tradnl" sz="2000" dirty="0"/>
              <a:t>su </a:t>
            </a:r>
            <a:r>
              <a:rPr lang="es-ES_tradnl" sz="2000" dirty="0" smtClean="0"/>
              <a:t>complejidad. </a:t>
            </a:r>
            <a:r>
              <a:rPr lang="es-ES_tradnl" sz="2000" dirty="0"/>
              <a:t>En la </a:t>
            </a:r>
            <a:r>
              <a:rPr lang="es-ES_tradnl" sz="2000" dirty="0" smtClean="0"/>
              <a:t>mayoría </a:t>
            </a:r>
            <a:r>
              <a:rPr lang="es-ES_tradnl" sz="2000" dirty="0"/>
              <a:t>de los casos las conductas ligadas al consumo de </a:t>
            </a:r>
            <a:r>
              <a:rPr lang="es-ES_tradnl" sz="2000" dirty="0" smtClean="0"/>
              <a:t>sustancias se </a:t>
            </a:r>
            <a:r>
              <a:rPr lang="es-ES_tradnl" sz="2000" dirty="0"/>
              <a:t>encuentran entre un </a:t>
            </a:r>
            <a:r>
              <a:rPr lang="es-ES_tradnl" sz="2000" dirty="0" smtClean="0"/>
              <a:t>sin numero </a:t>
            </a:r>
            <a:r>
              <a:rPr lang="es-ES_tradnl" sz="2000" dirty="0"/>
              <a:t>de otras conductas y </a:t>
            </a:r>
            <a:r>
              <a:rPr lang="es-ES_tradnl" sz="2000" dirty="0" smtClean="0"/>
              <a:t>necesidades</a:t>
            </a:r>
          </a:p>
          <a:p>
            <a:pPr algn="just"/>
            <a:endParaRPr lang="es-CL" sz="2000" dirty="0" smtClean="0"/>
          </a:p>
          <a:p>
            <a:pPr algn="just"/>
            <a:endParaRPr lang="es-CL" sz="2000" dirty="0" smtClean="0"/>
          </a:p>
          <a:p>
            <a:pPr algn="just"/>
            <a:endParaRPr lang="es-CL" sz="2000" dirty="0" smtClean="0"/>
          </a:p>
          <a:p>
            <a:pPr algn="just"/>
            <a:endParaRPr lang="es-CL" sz="2000" dirty="0" smtClean="0"/>
          </a:p>
          <a:p>
            <a:pPr algn="just"/>
            <a:endParaRPr lang="es-CL" sz="2000" dirty="0" smtClean="0"/>
          </a:p>
          <a:p>
            <a:pPr algn="just"/>
            <a:endParaRPr lang="es-CL" sz="2000" dirty="0" smtClean="0"/>
          </a:p>
          <a:p>
            <a:pPr algn="just"/>
            <a:endParaRPr lang="es-CL" sz="2000" dirty="0" smtClean="0"/>
          </a:p>
          <a:p>
            <a:pPr algn="just"/>
            <a:endParaRPr lang="es-CL" sz="2000" dirty="0" smtClean="0"/>
          </a:p>
          <a:p>
            <a:pPr algn="just"/>
            <a:endParaRPr lang="es-ES_tradnl" sz="2000" dirty="0"/>
          </a:p>
        </p:txBody>
      </p:sp>
      <p:pic>
        <p:nvPicPr>
          <p:cNvPr id="6" name="Picture 2"/>
          <p:cNvPicPr>
            <a:picLocks noChangeAspect="1" noChangeArrowheads="1"/>
          </p:cNvPicPr>
          <p:nvPr/>
        </p:nvPicPr>
        <p:blipFill>
          <a:blip r:embed="rId3"/>
          <a:srcRect/>
          <a:stretch>
            <a:fillRect/>
          </a:stretch>
        </p:blipFill>
        <p:spPr bwMode="auto">
          <a:xfrm>
            <a:off x="1404367" y="3006271"/>
            <a:ext cx="9634405" cy="3500462"/>
          </a:xfrm>
          <a:prstGeom prst="rect">
            <a:avLst/>
          </a:prstGeom>
          <a:noFill/>
          <a:ln w="9525">
            <a:noFill/>
            <a:miter lim="800000"/>
            <a:headEnd/>
            <a:tailEnd/>
          </a:ln>
          <a:effectLst/>
        </p:spPr>
      </p:pic>
      <p:pic>
        <p:nvPicPr>
          <p:cNvPr id="7" name="Imagen 6"/>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67963" y="117913"/>
            <a:ext cx="2216524" cy="1006831"/>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25603" name="Rectangle 3"/>
          <p:cNvSpPr>
            <a:spLocks noGrp="1" noChangeArrowheads="1"/>
          </p:cNvSpPr>
          <p:nvPr>
            <p:ph idx="1"/>
          </p:nvPr>
        </p:nvSpPr>
        <p:spPr>
          <a:xfrm>
            <a:off x="512723" y="428604"/>
            <a:ext cx="11123934" cy="5786454"/>
          </a:xfrm>
        </p:spPr>
        <p:txBody>
          <a:bodyPr>
            <a:normAutofit lnSpcReduction="10000"/>
          </a:bodyPr>
          <a:lstStyle/>
          <a:p>
            <a:pPr algn="ctr">
              <a:buNone/>
            </a:pPr>
            <a:r>
              <a:rPr lang="es-CL" sz="1600" dirty="0" smtClean="0">
                <a:solidFill>
                  <a:schemeClr val="accent1">
                    <a:lumMod val="75000"/>
                  </a:schemeClr>
                </a:solidFill>
              </a:rPr>
              <a:t>                                                      </a:t>
            </a:r>
            <a:r>
              <a:rPr lang="es-CL" sz="3600" b="1" dirty="0" smtClean="0">
                <a:solidFill>
                  <a:schemeClr val="accent1">
                    <a:lumMod val="75000"/>
                  </a:schemeClr>
                </a:solidFill>
              </a:rPr>
              <a:t>PESQUISA</a:t>
            </a:r>
          </a:p>
          <a:p>
            <a:pPr algn="ctr">
              <a:buNone/>
            </a:pPr>
            <a:endParaRPr lang="es-CL" sz="3600" b="1" dirty="0" smtClean="0">
              <a:solidFill>
                <a:schemeClr val="accent1">
                  <a:lumMod val="75000"/>
                </a:schemeClr>
              </a:solidFill>
            </a:endParaRPr>
          </a:p>
          <a:p>
            <a:pPr algn="just"/>
            <a:endParaRPr lang="es-ES_tradnl" sz="2400" dirty="0" smtClean="0"/>
          </a:p>
          <a:p>
            <a:pPr algn="just"/>
            <a:r>
              <a:rPr lang="es-ES_tradnl" sz="2400" dirty="0" smtClean="0"/>
              <a:t>La pesquisa: Identificar a quienes están consumiendo drogas.</a:t>
            </a:r>
          </a:p>
          <a:p>
            <a:pPr algn="just">
              <a:buNone/>
            </a:pPr>
            <a:endParaRPr lang="es-ES_tradnl" sz="2400" dirty="0"/>
          </a:p>
          <a:p>
            <a:pPr algn="just"/>
            <a:r>
              <a:rPr lang="es-ES_tradnl" sz="2400" dirty="0" smtClean="0"/>
              <a:t>La pesquisa </a:t>
            </a:r>
            <a:r>
              <a:rPr lang="es-ES_tradnl" sz="2400" i="1" dirty="0" smtClean="0">
                <a:solidFill>
                  <a:srgbClr val="FF0000"/>
                </a:solidFill>
              </a:rPr>
              <a:t>tiene como objetivo poder intervenir antes de que se generen problemas en el adolescente, </a:t>
            </a:r>
            <a:r>
              <a:rPr lang="es-ES_tradnl" sz="2400" dirty="0" smtClean="0"/>
              <a:t>en los distintos ámbitos de su desarrollo, tales como rendimiento escolar, relaciones interpersonales, relaciones familiares, estados de animo y otras, en el contexto del consumo de alcohol y de sustancias.</a:t>
            </a:r>
          </a:p>
          <a:p>
            <a:pPr algn="just"/>
            <a:endParaRPr lang="es-ES_tradnl" sz="2400" dirty="0"/>
          </a:p>
          <a:p>
            <a:pPr algn="just"/>
            <a:endParaRPr lang="es-ES_tradnl" sz="2400" dirty="0" smtClean="0"/>
          </a:p>
          <a:p>
            <a:r>
              <a:rPr lang="es-ES_tradnl" sz="2400" dirty="0" smtClean="0"/>
              <a:t>En el ámbito de la pesquisa se pueden considerar dos tipos de señales: las de </a:t>
            </a:r>
            <a:r>
              <a:rPr lang="es-ES_tradnl" sz="2400" dirty="0" smtClean="0">
                <a:solidFill>
                  <a:srgbClr val="FF0000"/>
                </a:solidFill>
              </a:rPr>
              <a:t>alerta</a:t>
            </a:r>
            <a:r>
              <a:rPr lang="es-ES_tradnl" sz="2400" dirty="0" smtClean="0"/>
              <a:t> y las de </a:t>
            </a:r>
            <a:r>
              <a:rPr lang="es-ES_tradnl" sz="2400" dirty="0" smtClean="0">
                <a:solidFill>
                  <a:srgbClr val="FF0000"/>
                </a:solidFill>
              </a:rPr>
              <a:t>consumo</a:t>
            </a:r>
            <a:r>
              <a:rPr lang="es-ES_tradnl" sz="2400" dirty="0" smtClean="0"/>
              <a:t>.</a:t>
            </a:r>
            <a:endParaRPr lang="es-ES_tradnl" sz="2400" dirty="0"/>
          </a:p>
        </p:txBody>
      </p:sp>
      <p:pic>
        <p:nvPicPr>
          <p:cNvPr id="4" name="Imagen 3"/>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16633"/>
            <a:ext cx="2232248" cy="100811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31628" y="8865"/>
            <a:ext cx="12169775" cy="6858000"/>
          </a:xfrm>
          <a:prstGeom prst="rect">
            <a:avLst/>
          </a:prstGeom>
          <a:noFill/>
          <a:ln w="9525">
            <a:noFill/>
            <a:miter lim="800000"/>
            <a:headEnd/>
            <a:tailEnd/>
          </a:ln>
        </p:spPr>
      </p:pic>
      <p:sp>
        <p:nvSpPr>
          <p:cNvPr id="7" name="3 Marcador de contenido"/>
          <p:cNvSpPr>
            <a:spLocks noGrp="1"/>
          </p:cNvSpPr>
          <p:nvPr>
            <p:ph idx="1"/>
          </p:nvPr>
        </p:nvSpPr>
        <p:spPr>
          <a:xfrm>
            <a:off x="978775" y="4359667"/>
            <a:ext cx="3137542" cy="1071570"/>
          </a:xfrm>
          <a:prstGeom prst="ellipse">
            <a:avLst/>
          </a:prstGeom>
          <a:solidFill>
            <a:srgbClr val="33CC33"/>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rmAutofit fontScale="85000" lnSpcReduction="20000"/>
          </a:bodyPr>
          <a:lstStyle/>
          <a:p>
            <a:pPr algn="ctr">
              <a:buNone/>
            </a:pPr>
            <a:r>
              <a:rPr lang="es-CL" dirty="0" smtClean="0"/>
              <a:t>SIGNOS DE CONSUMO</a:t>
            </a:r>
            <a:endParaRPr lang="es-ES_tradnl" dirty="0"/>
          </a:p>
        </p:txBody>
      </p:sp>
      <p:sp>
        <p:nvSpPr>
          <p:cNvPr id="8" name="7 Elipse"/>
          <p:cNvSpPr/>
          <p:nvPr/>
        </p:nvSpPr>
        <p:spPr>
          <a:xfrm>
            <a:off x="1070053" y="1761423"/>
            <a:ext cx="2852311" cy="1057276"/>
          </a:xfrm>
          <a:prstGeom prst="ellipse">
            <a:avLst/>
          </a:prstGeom>
          <a:solidFill>
            <a:srgbClr val="33CC33"/>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200" dirty="0" smtClean="0"/>
              <a:t>SIGNOS DE ALERTA</a:t>
            </a:r>
            <a:endParaRPr lang="es-ES_tradnl" sz="2200" dirty="0"/>
          </a:p>
        </p:txBody>
      </p:sp>
      <p:sp>
        <p:nvSpPr>
          <p:cNvPr id="9" name="8 Flecha derecha"/>
          <p:cNvSpPr/>
          <p:nvPr/>
        </p:nvSpPr>
        <p:spPr>
          <a:xfrm>
            <a:off x="4428703" y="1849178"/>
            <a:ext cx="1302166" cy="484632"/>
          </a:xfrm>
          <a:prstGeom prst="rightArrow">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10" name="9 Flecha derecha"/>
          <p:cNvSpPr/>
          <p:nvPr/>
        </p:nvSpPr>
        <p:spPr>
          <a:xfrm>
            <a:off x="4428703" y="4653136"/>
            <a:ext cx="1302166" cy="484632"/>
          </a:xfrm>
          <a:prstGeom prst="rightArrow">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11" name="10 Rectángulo redondeado"/>
          <p:cNvSpPr/>
          <p:nvPr/>
        </p:nvSpPr>
        <p:spPr>
          <a:xfrm>
            <a:off x="6355641" y="4179075"/>
            <a:ext cx="5039083" cy="22145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000" dirty="0" smtClean="0">
                <a:solidFill>
                  <a:schemeClr val="tx1"/>
                </a:solidFill>
              </a:rPr>
              <a:t>posesión de drogas, olor a drogas o a otros aromas para despistar, robos en casa, escuela u otros espacios;</a:t>
            </a:r>
          </a:p>
          <a:p>
            <a:pPr algn="just"/>
            <a:r>
              <a:rPr lang="es-ES_tradnl" sz="2000" dirty="0" smtClean="0">
                <a:solidFill>
                  <a:schemeClr val="tx1"/>
                </a:solidFill>
              </a:rPr>
              <a:t>posesión de accesorios relacionados con la droga</a:t>
            </a:r>
            <a:endParaRPr lang="es-ES_tradnl" sz="2000" b="1" dirty="0">
              <a:solidFill>
                <a:schemeClr val="tx1"/>
              </a:solidFill>
            </a:endParaRPr>
          </a:p>
        </p:txBody>
      </p:sp>
      <p:sp>
        <p:nvSpPr>
          <p:cNvPr id="12" name="11 Rectángulo redondeado"/>
          <p:cNvSpPr/>
          <p:nvPr/>
        </p:nvSpPr>
        <p:spPr>
          <a:xfrm>
            <a:off x="6940581" y="607063"/>
            <a:ext cx="3232619" cy="4286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err="1" smtClean="0">
                <a:solidFill>
                  <a:schemeClr val="tx1"/>
                </a:solidFill>
              </a:rPr>
              <a:t>comportamental</a:t>
            </a:r>
            <a:endParaRPr lang="es-ES_tradnl" sz="2000" b="1" dirty="0">
              <a:solidFill>
                <a:schemeClr val="tx1"/>
              </a:solidFill>
            </a:endParaRPr>
          </a:p>
        </p:txBody>
      </p:sp>
      <p:sp>
        <p:nvSpPr>
          <p:cNvPr id="13" name="12 Rectángulo redondeado"/>
          <p:cNvSpPr/>
          <p:nvPr/>
        </p:nvSpPr>
        <p:spPr>
          <a:xfrm>
            <a:off x="6940581" y="1252883"/>
            <a:ext cx="3232619" cy="4286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tx1"/>
                </a:solidFill>
              </a:rPr>
              <a:t>intelectual</a:t>
            </a:r>
          </a:p>
        </p:txBody>
      </p:sp>
      <p:sp>
        <p:nvSpPr>
          <p:cNvPr id="14" name="13 Rectángulo redondeado"/>
          <p:cNvSpPr/>
          <p:nvPr/>
        </p:nvSpPr>
        <p:spPr>
          <a:xfrm>
            <a:off x="6940581" y="1893083"/>
            <a:ext cx="3232619" cy="4286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smtClean="0">
                <a:solidFill>
                  <a:schemeClr val="tx1"/>
                </a:solidFill>
              </a:rPr>
              <a:t>afectiva</a:t>
            </a:r>
            <a:endParaRPr lang="es-ES_tradnl" sz="2000" b="1" dirty="0">
              <a:solidFill>
                <a:schemeClr val="tx1"/>
              </a:solidFill>
            </a:endParaRPr>
          </a:p>
        </p:txBody>
      </p:sp>
      <p:sp>
        <p:nvSpPr>
          <p:cNvPr id="15" name="14 Rectángulo redondeado"/>
          <p:cNvSpPr/>
          <p:nvPr/>
        </p:nvSpPr>
        <p:spPr>
          <a:xfrm>
            <a:off x="6940581" y="2678877"/>
            <a:ext cx="3232619" cy="4286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tx1"/>
                </a:solidFill>
              </a:rPr>
              <a:t>relaciones sociales</a:t>
            </a:r>
          </a:p>
        </p:txBody>
      </p:sp>
      <p:pic>
        <p:nvPicPr>
          <p:cNvPr id="16" name="Imagen 1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314474" y="153748"/>
            <a:ext cx="2233072" cy="109913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4" name="3 Marcador de texto"/>
          <p:cNvSpPr>
            <a:spLocks noGrp="1"/>
          </p:cNvSpPr>
          <p:nvPr>
            <p:ph idx="1"/>
          </p:nvPr>
        </p:nvSpPr>
        <p:spPr>
          <a:xfrm>
            <a:off x="522920" y="1124744"/>
            <a:ext cx="11123934" cy="4807470"/>
          </a:xfrm>
          <a:prstGeom prst="rect">
            <a:avLst/>
          </a:prstGeom>
        </p:spPr>
        <p:txBody>
          <a:bodyPr wrap="square">
            <a:spAutoFit/>
          </a:bodyPr>
          <a:lstStyle/>
          <a:p>
            <a:pPr algn="ctr">
              <a:buNone/>
            </a:pPr>
            <a:r>
              <a:rPr lang="es-ES_tradnl" sz="2800" b="1" dirty="0" smtClean="0">
                <a:solidFill>
                  <a:schemeClr val="accent1">
                    <a:lumMod val="75000"/>
                  </a:schemeClr>
                </a:solidFill>
              </a:rPr>
              <a:t>           SOSPECHA DE CONSUMO</a:t>
            </a:r>
            <a:r>
              <a:rPr lang="es-ES_tradnl" sz="2400" dirty="0" smtClean="0"/>
              <a:t>:</a:t>
            </a:r>
          </a:p>
          <a:p>
            <a:pPr algn="ctr">
              <a:buNone/>
            </a:pPr>
            <a:endParaRPr lang="es-ES_tradnl" dirty="0" smtClean="0"/>
          </a:p>
          <a:p>
            <a:pPr algn="just"/>
            <a:r>
              <a:rPr lang="es-ES_tradnl" sz="2400" dirty="0" smtClean="0"/>
              <a:t>Surge del motivo de consulta, en cuanto a la conducta de riesgo, de consumo de alcohol y/o sustancias. </a:t>
            </a:r>
          </a:p>
          <a:p>
            <a:pPr algn="just"/>
            <a:endParaRPr lang="es-ES_tradnl" sz="2400" dirty="0" smtClean="0"/>
          </a:p>
          <a:p>
            <a:pPr algn="just"/>
            <a:r>
              <a:rPr lang="es-ES_tradnl" sz="2400" dirty="0" smtClean="0"/>
              <a:t>Este motivo de consulta, puede ser sospechado por distintos actores que participan en el proceso: familia, pares, profesor, los mismos adolescentes, equipos tratantes etc.</a:t>
            </a:r>
          </a:p>
          <a:p>
            <a:pPr algn="just"/>
            <a:endParaRPr lang="es-ES_tradnl" sz="2400" dirty="0" smtClean="0"/>
          </a:p>
          <a:p>
            <a:pPr algn="just"/>
            <a:r>
              <a:rPr lang="es-ES_tradnl" sz="2400" dirty="0" smtClean="0"/>
              <a:t>Esta etapa de sospecha diagnostica puede hacerse en base a un inventario básico </a:t>
            </a:r>
            <a:r>
              <a:rPr lang="es-ES_tradnl" sz="2400" dirty="0" err="1" smtClean="0"/>
              <a:t>autoaplicable</a:t>
            </a:r>
            <a:r>
              <a:rPr lang="es-ES_tradnl" sz="2400" dirty="0" smtClean="0"/>
              <a:t>, (</a:t>
            </a:r>
            <a:r>
              <a:rPr lang="es-ES_tradnl" sz="2400" dirty="0" err="1" smtClean="0"/>
              <a:t>tamisaje</a:t>
            </a:r>
            <a:r>
              <a:rPr lang="es-ES_tradnl" sz="2400" dirty="0" smtClean="0"/>
              <a:t>) dirigido a niños y/o adolescentes y padres. </a:t>
            </a:r>
            <a:endParaRPr lang="es-ES_tradnl" sz="2400" dirty="0"/>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98959"/>
            <a:ext cx="2304256" cy="925786"/>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44327" y="1663"/>
            <a:ext cx="9604226" cy="6858000"/>
          </a:xfrm>
          <a:prstGeom prst="rect">
            <a:avLst/>
          </a:prstGeom>
          <a:noFill/>
          <a:ln w="9525">
            <a:noFill/>
            <a:miter lim="800000"/>
            <a:headEnd/>
            <a:tailEnd/>
          </a:ln>
        </p:spPr>
      </p:pic>
      <p:sp>
        <p:nvSpPr>
          <p:cNvPr id="5123" name="1 Título"/>
          <p:cNvSpPr>
            <a:spLocks noGrp="1"/>
          </p:cNvSpPr>
          <p:nvPr>
            <p:ph type="title"/>
          </p:nvPr>
        </p:nvSpPr>
        <p:spPr>
          <a:xfrm>
            <a:off x="4359252" y="609602"/>
            <a:ext cx="4959817" cy="442913"/>
          </a:xfrm>
        </p:spPr>
        <p:txBody>
          <a:bodyPr rtlCol="0">
            <a:normAutofit fontScale="90000"/>
          </a:bodyPr>
          <a:lstStyle/>
          <a:p>
            <a:pPr fontAlgn="auto">
              <a:spcAft>
                <a:spcPts val="0"/>
              </a:spcAft>
              <a:defRPr/>
            </a:pPr>
            <a:r>
              <a:rPr lang="es-CL" altLang="es-CL" sz="2800" dirty="0"/>
              <a:t>PRESENTACIÓN GENERAL DEL TALLER</a:t>
            </a:r>
          </a:p>
        </p:txBody>
      </p:sp>
      <p:sp>
        <p:nvSpPr>
          <p:cNvPr id="3076" name="5 Marcador de contenido"/>
          <p:cNvSpPr>
            <a:spLocks noGrp="1"/>
          </p:cNvSpPr>
          <p:nvPr>
            <p:ph idx="1"/>
          </p:nvPr>
        </p:nvSpPr>
        <p:spPr/>
        <p:txBody>
          <a:bodyPr/>
          <a:lstStyle/>
          <a:p>
            <a:pPr algn="just">
              <a:buFont typeface="Wingdings" pitchFamily="2" charset="2"/>
              <a:buChar char="Ø"/>
            </a:pPr>
            <a:r>
              <a:rPr lang="es-CL" altLang="es-CL" sz="2000" smtClean="0"/>
              <a:t>Qué expectativas tenemos del Taller? Qué esperamos de una modalidad de trabajo conjunta y reflexiva?</a:t>
            </a:r>
          </a:p>
          <a:p>
            <a:pPr algn="just">
              <a:buFont typeface="Wingdings" pitchFamily="2" charset="2"/>
              <a:buChar char="Ø"/>
            </a:pPr>
            <a:endParaRPr lang="es-CL" altLang="es-CL" sz="2000" smtClean="0"/>
          </a:p>
          <a:p>
            <a:pPr algn="just">
              <a:buFont typeface="Wingdings" pitchFamily="2" charset="2"/>
              <a:buChar char="Ø"/>
            </a:pPr>
            <a:r>
              <a:rPr lang="es-CL" altLang="es-CL" sz="2000" smtClean="0"/>
              <a:t>Este Taller será pensado como un espacio de formación en el ámbito de intervención en población infanto-juvenil vulnerable, que presenta problemas ligados al consumo de drogas.</a:t>
            </a:r>
          </a:p>
          <a:p>
            <a:pPr algn="just">
              <a:buFont typeface="Wingdings" pitchFamily="2" charset="2"/>
              <a:buChar char="Ø"/>
            </a:pPr>
            <a:endParaRPr lang="es-CL" altLang="es-CL" sz="2000" smtClean="0"/>
          </a:p>
          <a:p>
            <a:pPr algn="just">
              <a:buFont typeface="Wingdings" pitchFamily="2" charset="2"/>
              <a:buChar char="Ø"/>
            </a:pPr>
            <a:r>
              <a:rPr lang="es-CL" altLang="es-CL" sz="2000" smtClean="0"/>
              <a:t>Nos permitirá afianzarnos como Línea PIE generando acuerdos y compromisos de trabajo.   </a:t>
            </a:r>
          </a:p>
          <a:p>
            <a:pPr algn="just">
              <a:buFont typeface="Wingdings" pitchFamily="2" charset="2"/>
              <a:buChar char="Ø"/>
            </a:pPr>
            <a:endParaRPr lang="es-CL" altLang="es-CL" sz="2000" smtClean="0"/>
          </a:p>
          <a:p>
            <a:pPr algn="just">
              <a:buFont typeface="Wingdings" pitchFamily="2" charset="2"/>
              <a:buChar char="Ø"/>
            </a:pPr>
            <a:r>
              <a:rPr lang="es-CL" altLang="es-CL" sz="2000" smtClean="0"/>
              <a:t>El Taller es una instancia de formación conjunta, donde todos los equipos asistentes co-participan de la reflexión y el análisis conjunto. </a:t>
            </a: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906643" y="100014"/>
            <a:ext cx="2156460" cy="101917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25603" name="Rectangle 3"/>
          <p:cNvSpPr>
            <a:spLocks noGrp="1" noChangeArrowheads="1"/>
          </p:cNvSpPr>
          <p:nvPr>
            <p:ph idx="1"/>
          </p:nvPr>
        </p:nvSpPr>
        <p:spPr>
          <a:xfrm>
            <a:off x="475383" y="357189"/>
            <a:ext cx="11123934" cy="6143625"/>
          </a:xfrm>
        </p:spPr>
        <p:txBody>
          <a:bodyPr>
            <a:normAutofit/>
          </a:bodyPr>
          <a:lstStyle/>
          <a:p>
            <a:pPr lvl="0" algn="just">
              <a:defRPr/>
            </a:pPr>
            <a:endParaRPr lang="es-ES_tradnl" sz="1600" dirty="0" smtClean="0"/>
          </a:p>
          <a:p>
            <a:pPr lvl="0" algn="just">
              <a:defRPr/>
            </a:pPr>
            <a:endParaRPr lang="es-ES_tradnl" sz="1600" dirty="0" smtClean="0"/>
          </a:p>
          <a:p>
            <a:pPr lvl="0" algn="ctr">
              <a:buNone/>
              <a:defRPr/>
            </a:pPr>
            <a:endParaRPr lang="es-ES_tradnl" sz="2800" b="1" dirty="0" smtClean="0">
              <a:solidFill>
                <a:schemeClr val="tx2">
                  <a:lumMod val="75000"/>
                </a:schemeClr>
              </a:solidFill>
            </a:endParaRPr>
          </a:p>
          <a:p>
            <a:pPr algn="ctr" eaLnBrk="1" hangingPunct="1">
              <a:buNone/>
            </a:pPr>
            <a:endParaRPr lang="es-CL" sz="2800" b="1" dirty="0" smtClean="0">
              <a:solidFill>
                <a:schemeClr val="tx2">
                  <a:lumMod val="75000"/>
                </a:schemeClr>
              </a:solidFill>
              <a:latin typeface="Klavika-Regular" pitchFamily="-16" charset="-18"/>
            </a:endParaRPr>
          </a:p>
          <a:p>
            <a:pPr algn="ctr">
              <a:buNone/>
            </a:pPr>
            <a:r>
              <a:rPr lang="es-CL" sz="3600" b="1" dirty="0" smtClean="0">
                <a:solidFill>
                  <a:srgbClr val="00B050"/>
                </a:solidFill>
                <a:latin typeface="Klavika-Regular" pitchFamily="-16" charset="-18"/>
              </a:rPr>
              <a:t>¿ DE  QUÉ  MANERA  PODEMOS  CONTAR  CON INFORMACIÓN  QUE  NOS  ALERTE  O  NO  SOBRE  EL CONSUMO  DE  SUSTANCIAS  EN  UN   NIÑO(A)  Y/O ADOLESCENTE?</a:t>
            </a:r>
          </a:p>
          <a:p>
            <a:pPr algn="ctr" eaLnBrk="1" hangingPunct="1">
              <a:buNone/>
            </a:pPr>
            <a:endParaRPr lang="es-CL" sz="3600" dirty="0" smtClean="0">
              <a:latin typeface="Klavika-Regular" pitchFamily="-16" charset="-18"/>
            </a:endParaRPr>
          </a:p>
        </p:txBody>
      </p:sp>
      <p:pic>
        <p:nvPicPr>
          <p:cNvPr id="4" name="Imagen 3"/>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08223" y="116633"/>
            <a:ext cx="2448272" cy="100811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669360"/>
          </a:xfrm>
          <a:prstGeom prst="rect">
            <a:avLst/>
          </a:prstGeom>
          <a:noFill/>
          <a:ln w="9525">
            <a:noFill/>
            <a:miter lim="800000"/>
            <a:headEnd/>
            <a:tailEnd/>
          </a:ln>
        </p:spPr>
      </p:pic>
      <p:sp>
        <p:nvSpPr>
          <p:cNvPr id="4" name="1 Título"/>
          <p:cNvSpPr>
            <a:spLocks noGrp="1"/>
          </p:cNvSpPr>
          <p:nvPr>
            <p:ph type="title"/>
          </p:nvPr>
        </p:nvSpPr>
        <p:spPr>
          <a:xfrm>
            <a:off x="3422731" y="214290"/>
            <a:ext cx="7257522" cy="571504"/>
          </a:xfrm>
        </p:spPr>
        <p:txBody>
          <a:bodyPr>
            <a:normAutofit fontScale="90000"/>
          </a:bodyPr>
          <a:lstStyle/>
          <a:p>
            <a:pPr algn="ctr"/>
            <a:r>
              <a:rPr lang="es-CL" dirty="0" err="1" smtClean="0">
                <a:solidFill>
                  <a:schemeClr val="accent1">
                    <a:lumMod val="75000"/>
                  </a:schemeClr>
                </a:solidFill>
              </a:rPr>
              <a:t>Dep-ado</a:t>
            </a:r>
            <a:endParaRPr lang="es-ES_tradnl" dirty="0">
              <a:solidFill>
                <a:schemeClr val="accent1">
                  <a:lumMod val="75000"/>
                </a:schemeClr>
              </a:solidFill>
            </a:endParaRPr>
          </a:p>
        </p:txBody>
      </p:sp>
      <p:sp>
        <p:nvSpPr>
          <p:cNvPr id="25603" name="Rectangle 3"/>
          <p:cNvSpPr>
            <a:spLocks noGrp="1" noChangeArrowheads="1"/>
          </p:cNvSpPr>
          <p:nvPr>
            <p:ph idx="1"/>
          </p:nvPr>
        </p:nvSpPr>
        <p:spPr>
          <a:xfrm>
            <a:off x="468262" y="1253971"/>
            <a:ext cx="11377265" cy="5199365"/>
          </a:xfrm>
        </p:spPr>
        <p:txBody>
          <a:bodyPr>
            <a:normAutofit/>
          </a:bodyPr>
          <a:lstStyle/>
          <a:p>
            <a:pPr>
              <a:buNone/>
            </a:pPr>
            <a:r>
              <a:rPr lang="es-ES_tradnl" sz="1800" dirty="0" smtClean="0"/>
              <a:t>                                                                                             </a:t>
            </a:r>
            <a:r>
              <a:rPr lang="es-ES_tradnl" sz="2800" dirty="0" smtClean="0"/>
              <a:t>¿</a:t>
            </a:r>
            <a:r>
              <a:rPr lang="es-ES_tradnl" sz="2800" b="1" dirty="0" smtClean="0"/>
              <a:t>QUÉ ES EL DEP-ADO?</a:t>
            </a:r>
          </a:p>
          <a:p>
            <a:pPr>
              <a:buNone/>
            </a:pPr>
            <a:endParaRPr lang="es-ES_tradnl" sz="1800" b="1" dirty="0" smtClean="0"/>
          </a:p>
          <a:p>
            <a:pPr algn="just"/>
            <a:r>
              <a:rPr lang="es-ES_tradnl" sz="1800" dirty="0" smtClean="0"/>
              <a:t>El DEP- ADO es un cuestionario breve que permite evaluar el uso de alcohol y drogas en los adolescentes y realizar una primera instancia de problematización en relación al consumo de riesgo.</a:t>
            </a:r>
          </a:p>
          <a:p>
            <a:pPr algn="just"/>
            <a:endParaRPr lang="es-ES_tradnl" sz="1800" dirty="0" smtClean="0"/>
          </a:p>
          <a:p>
            <a:pPr algn="just"/>
            <a:r>
              <a:rPr lang="es-ES_tradnl" sz="1800" dirty="0" smtClean="0"/>
              <a:t>El </a:t>
            </a:r>
            <a:r>
              <a:rPr lang="es-ES_tradnl" sz="1800" dirty="0" err="1" smtClean="0"/>
              <a:t>DEP</a:t>
            </a:r>
            <a:r>
              <a:rPr lang="es-ES_tradnl" sz="1800" dirty="0" smtClean="0"/>
              <a:t> - ADO ha sido concebido para los jóvenes de 11 a 18 años y es preferible no utilizarlo con los menores de 11 años. Para los jóvenes de 18 años y más, se utilizan habitualmente pautas de </a:t>
            </a:r>
            <a:r>
              <a:rPr lang="es-ES_tradnl" sz="1800" dirty="0" err="1" smtClean="0"/>
              <a:t>tamisaje</a:t>
            </a:r>
            <a:r>
              <a:rPr lang="es-ES_tradnl" sz="1800" dirty="0" smtClean="0"/>
              <a:t> para adultos.</a:t>
            </a:r>
          </a:p>
          <a:p>
            <a:pPr algn="just"/>
            <a:endParaRPr lang="es-ES_tradnl" sz="1800" dirty="0" smtClean="0"/>
          </a:p>
          <a:p>
            <a:pPr algn="just"/>
            <a:r>
              <a:rPr lang="es-ES_tradnl" sz="1800" dirty="0" smtClean="0"/>
              <a:t>La aplicación del DEP-ADO se efectúa en entrevista cara a cara y el entrevistador anota las respuestas directamente en la hoja de respuestas, en los lugares señalados. </a:t>
            </a:r>
          </a:p>
          <a:p>
            <a:pPr algn="just"/>
            <a:endParaRPr lang="es-ES_tradnl" sz="1800" b="1" dirty="0" smtClean="0"/>
          </a:p>
          <a:p>
            <a:pPr algn="just"/>
            <a:r>
              <a:rPr lang="es-ES_tradnl" sz="1800" b="1" dirty="0" smtClean="0">
                <a:solidFill>
                  <a:srgbClr val="00B050"/>
                </a:solidFill>
              </a:rPr>
              <a:t>LUZ VERDE </a:t>
            </a:r>
            <a:r>
              <a:rPr lang="es-ES_tradnl" sz="1800" b="1" dirty="0" smtClean="0"/>
              <a:t>:          Resultado 13 o menos = Sin problema evidente (ninguna intervención necesaria </a:t>
            </a:r>
          </a:p>
          <a:p>
            <a:pPr algn="just"/>
            <a:r>
              <a:rPr lang="es-ES_tradnl" sz="1800" b="1" dirty="0" smtClean="0">
                <a:solidFill>
                  <a:srgbClr val="FFFF00"/>
                </a:solidFill>
              </a:rPr>
              <a:t>LUZ AMARILLA: </a:t>
            </a:r>
            <a:r>
              <a:rPr lang="es-ES_tradnl" sz="1800" b="1" dirty="0"/>
              <a:t> </a:t>
            </a:r>
            <a:r>
              <a:rPr lang="es-ES_tradnl" sz="1800" b="1" dirty="0" smtClean="0"/>
              <a:t>  Resultado entre 14 y 19 = Problema emergente. Es deseable una intervención inicial. </a:t>
            </a:r>
          </a:p>
          <a:p>
            <a:pPr algn="just"/>
            <a:r>
              <a:rPr lang="es-ES_tradnl" sz="1800" b="1" dirty="0" smtClean="0">
                <a:solidFill>
                  <a:srgbClr val="FF0000"/>
                </a:solidFill>
              </a:rPr>
              <a:t>LUZ ROJA: </a:t>
            </a:r>
            <a:r>
              <a:rPr lang="es-ES_tradnl" sz="1800" b="1" dirty="0"/>
              <a:t> </a:t>
            </a:r>
            <a:r>
              <a:rPr lang="es-ES_tradnl" sz="1800" b="1" dirty="0" smtClean="0"/>
              <a:t>            Resultado de 20 o más = Problema evidente. Se sugiere una intervención con un recurso especializado</a:t>
            </a:r>
          </a:p>
          <a:p>
            <a:pPr marL="0" indent="0" algn="just">
              <a:buNone/>
            </a:pPr>
            <a:endParaRPr lang="es-CL" sz="1800"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0231" y="117398"/>
            <a:ext cx="2448272" cy="92054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700511" y="116632"/>
            <a:ext cx="8151214" cy="6741368"/>
          </a:xfrm>
          <a:prstGeom prst="rect">
            <a:avLst/>
          </a:prstGeom>
          <a:noFill/>
          <a:ln w="9525">
            <a:noFill/>
            <a:miter lim="800000"/>
            <a:headEnd/>
            <a:tailEnd/>
          </a:ln>
          <a:effectLst/>
        </p:spPr>
      </p:pic>
      <p:pic>
        <p:nvPicPr>
          <p:cNvPr id="4" name="Imagen 3"/>
          <p:cNvPicPr/>
          <p:nvPr/>
        </p:nvPicPr>
        <p:blipFill rotWithShape="1">
          <a:blip r:embed="rId4">
            <a:extLst>
              <a:ext uri="{28A0092B-C50C-407E-A947-70E740481C1C}">
                <a14:useLocalDpi xmlns:a14="http://schemas.microsoft.com/office/drawing/2010/main" val="0"/>
              </a:ext>
            </a:extLst>
          </a:blip>
          <a:srcRect l="12844" t="33503"/>
          <a:stretch/>
        </p:blipFill>
        <p:spPr bwMode="auto">
          <a:xfrm>
            <a:off x="108223" y="117971"/>
            <a:ext cx="2448272" cy="100677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2772519" y="0"/>
            <a:ext cx="8125860" cy="6858000"/>
          </a:xfrm>
          <a:prstGeom prst="rect">
            <a:avLst/>
          </a:prstGeom>
          <a:noFill/>
          <a:ln w="9525">
            <a:noFill/>
            <a:miter lim="800000"/>
            <a:headEnd/>
            <a:tailEnd/>
          </a:ln>
          <a:effectLst/>
        </p:spPr>
      </p:pic>
      <p:pic>
        <p:nvPicPr>
          <p:cNvPr id="4" name="Imagen 3"/>
          <p:cNvPicPr/>
          <p:nvPr/>
        </p:nvPicPr>
        <p:blipFill rotWithShape="1">
          <a:blip r:embed="rId4">
            <a:extLst>
              <a:ext uri="{28A0092B-C50C-407E-A947-70E740481C1C}">
                <a14:useLocalDpi xmlns:a14="http://schemas.microsoft.com/office/drawing/2010/main" val="0"/>
              </a:ext>
            </a:extLst>
          </a:blip>
          <a:srcRect l="12844" t="33503"/>
          <a:stretch/>
        </p:blipFill>
        <p:spPr bwMode="auto">
          <a:xfrm>
            <a:off x="42381" y="116633"/>
            <a:ext cx="2442105" cy="100811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2916535" y="20366"/>
            <a:ext cx="7656817" cy="6837634"/>
          </a:xfrm>
          <a:prstGeom prst="rect">
            <a:avLst/>
          </a:prstGeom>
          <a:noFill/>
          <a:ln w="9525">
            <a:noFill/>
            <a:miter lim="800000"/>
            <a:headEnd/>
            <a:tailEnd/>
          </a:ln>
          <a:effectLst/>
        </p:spPr>
      </p:pic>
      <p:pic>
        <p:nvPicPr>
          <p:cNvPr id="4" name="Imagen 3"/>
          <p:cNvPicPr/>
          <p:nvPr/>
        </p:nvPicPr>
        <p:blipFill rotWithShape="1">
          <a:blip r:embed="rId4">
            <a:extLst>
              <a:ext uri="{28A0092B-C50C-407E-A947-70E740481C1C}">
                <a14:useLocalDpi xmlns:a14="http://schemas.microsoft.com/office/drawing/2010/main" val="0"/>
              </a:ext>
            </a:extLst>
          </a:blip>
          <a:srcRect l="12844" t="33503"/>
          <a:stretch/>
        </p:blipFill>
        <p:spPr bwMode="auto">
          <a:xfrm>
            <a:off x="34713" y="116633"/>
            <a:ext cx="2449773" cy="100811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sp>
        <p:nvSpPr>
          <p:cNvPr id="4" name="1 Título"/>
          <p:cNvSpPr>
            <a:spLocks noGrp="1"/>
          </p:cNvSpPr>
          <p:nvPr>
            <p:ph type="title"/>
          </p:nvPr>
        </p:nvSpPr>
        <p:spPr>
          <a:xfrm>
            <a:off x="3492599" y="729567"/>
            <a:ext cx="7257522" cy="571504"/>
          </a:xfrm>
        </p:spPr>
        <p:txBody>
          <a:bodyPr>
            <a:normAutofit fontScale="90000"/>
          </a:bodyPr>
          <a:lstStyle/>
          <a:p>
            <a:pPr algn="ctr"/>
            <a:r>
              <a:rPr lang="es-CL" b="1" dirty="0" err="1" smtClean="0">
                <a:solidFill>
                  <a:schemeClr val="accent1">
                    <a:lumMod val="75000"/>
                  </a:schemeClr>
                </a:solidFill>
              </a:rPr>
              <a:t>CRAFFT</a:t>
            </a:r>
            <a:endParaRPr lang="es-ES_tradnl" b="1" dirty="0">
              <a:solidFill>
                <a:schemeClr val="accent1">
                  <a:lumMod val="75000"/>
                </a:schemeClr>
              </a:solidFill>
            </a:endParaRPr>
          </a:p>
        </p:txBody>
      </p:sp>
      <p:sp>
        <p:nvSpPr>
          <p:cNvPr id="25603" name="Rectangle 3"/>
          <p:cNvSpPr>
            <a:spLocks noGrp="1" noChangeArrowheads="1"/>
          </p:cNvSpPr>
          <p:nvPr>
            <p:ph idx="1"/>
          </p:nvPr>
        </p:nvSpPr>
        <p:spPr>
          <a:xfrm>
            <a:off x="324247" y="1535507"/>
            <a:ext cx="11123934" cy="5133853"/>
          </a:xfrm>
        </p:spPr>
        <p:txBody>
          <a:bodyPr>
            <a:normAutofit/>
          </a:bodyPr>
          <a:lstStyle/>
          <a:p>
            <a:pPr>
              <a:buNone/>
            </a:pPr>
            <a:endParaRPr lang="es-ES_tradnl" sz="2000" b="1" dirty="0" smtClean="0">
              <a:solidFill>
                <a:schemeClr val="accent1">
                  <a:lumMod val="75000"/>
                </a:schemeClr>
              </a:solidFill>
              <a:latin typeface="+mj-lt"/>
            </a:endParaRPr>
          </a:p>
          <a:p>
            <a:pPr>
              <a:buNone/>
            </a:pPr>
            <a:endParaRPr lang="es-ES_tradnl" sz="2000" b="1" dirty="0" smtClean="0">
              <a:solidFill>
                <a:schemeClr val="accent1">
                  <a:lumMod val="75000"/>
                </a:schemeClr>
              </a:solidFill>
              <a:latin typeface="+mj-lt"/>
            </a:endParaRPr>
          </a:p>
          <a:p>
            <a:pPr>
              <a:buNone/>
            </a:pPr>
            <a:r>
              <a:rPr lang="es-ES_tradnl" sz="2000" b="1" dirty="0">
                <a:solidFill>
                  <a:schemeClr val="accent1">
                    <a:lumMod val="75000"/>
                  </a:schemeClr>
                </a:solidFill>
                <a:latin typeface="+mj-lt"/>
              </a:rPr>
              <a:t> </a:t>
            </a:r>
            <a:r>
              <a:rPr lang="es-ES_tradnl" sz="2000" b="1" dirty="0" smtClean="0">
                <a:solidFill>
                  <a:schemeClr val="accent1">
                    <a:lumMod val="75000"/>
                  </a:schemeClr>
                </a:solidFill>
                <a:latin typeface="+mj-lt"/>
              </a:rPr>
              <a:t>     El CRAFFT </a:t>
            </a:r>
            <a:r>
              <a:rPr lang="es-ES_tradnl" sz="2000" dirty="0" smtClean="0">
                <a:latin typeface="+mj-lt"/>
              </a:rPr>
              <a:t>es un instrumento de pesquisa  para evaluar el riesgo de consumo problemático, abuso o dependencia de alcohol y otras drogas  en adolescentes. Su nombre es un acrónimo de  6 palabras claves que componen la prueba: car  (auto), relax (relax), </a:t>
            </a:r>
            <a:r>
              <a:rPr lang="es-ES_tradnl" sz="2000" dirty="0" err="1" smtClean="0">
                <a:latin typeface="+mj-lt"/>
              </a:rPr>
              <a:t>alone</a:t>
            </a:r>
            <a:r>
              <a:rPr lang="es-ES_tradnl" sz="2000" dirty="0" smtClean="0">
                <a:latin typeface="+mj-lt"/>
              </a:rPr>
              <a:t> (solo), </a:t>
            </a:r>
            <a:r>
              <a:rPr lang="es-ES_tradnl" sz="2000" dirty="0" err="1" smtClean="0">
                <a:latin typeface="+mj-lt"/>
              </a:rPr>
              <a:t>forget</a:t>
            </a:r>
            <a:r>
              <a:rPr lang="es-ES_tradnl" sz="2000" dirty="0" smtClean="0">
                <a:latin typeface="+mj-lt"/>
              </a:rPr>
              <a:t> (olvidos),  </a:t>
            </a:r>
            <a:r>
              <a:rPr lang="es-ES_tradnl" sz="2000" dirty="0" err="1" smtClean="0">
                <a:latin typeface="+mj-lt"/>
              </a:rPr>
              <a:t>family</a:t>
            </a:r>
            <a:r>
              <a:rPr lang="es-ES_tradnl" sz="2000" dirty="0" smtClean="0">
                <a:latin typeface="+mj-lt"/>
              </a:rPr>
              <a:t> and </a:t>
            </a:r>
            <a:r>
              <a:rPr lang="es-ES_tradnl" sz="2000" dirty="0" err="1" smtClean="0">
                <a:latin typeface="+mj-lt"/>
              </a:rPr>
              <a:t>friends</a:t>
            </a:r>
            <a:r>
              <a:rPr lang="es-ES_tradnl" sz="2000" dirty="0" smtClean="0">
                <a:latin typeface="+mj-lt"/>
              </a:rPr>
              <a:t> (familia  y  amigos), </a:t>
            </a:r>
            <a:r>
              <a:rPr lang="es-ES_tradnl" sz="2000" dirty="0" err="1" smtClean="0">
                <a:latin typeface="+mj-lt"/>
              </a:rPr>
              <a:t>trouble</a:t>
            </a:r>
            <a:r>
              <a:rPr lang="es-ES_tradnl" sz="2000" dirty="0" smtClean="0">
                <a:latin typeface="+mj-lt"/>
              </a:rPr>
              <a:t> (problemas).</a:t>
            </a:r>
          </a:p>
          <a:p>
            <a:pPr>
              <a:buNone/>
            </a:pPr>
            <a:endParaRPr lang="es-CL" sz="2000" dirty="0" smtClean="0">
              <a:latin typeface="+mj-lt"/>
            </a:endParaRPr>
          </a:p>
          <a:p>
            <a:pPr algn="just">
              <a:buNone/>
            </a:pPr>
            <a:r>
              <a:rPr lang="es-ES_tradnl" sz="2000" dirty="0" smtClean="0">
                <a:latin typeface="+mj-lt"/>
              </a:rPr>
              <a:t>      El cuestionario  CRAFFT consta de una primera parte A de tres  preguntas sobre consumo de alcohol, marihuana y otras drogas en los últimos 12 meses. Si una  de estas tres son respondidas positivamente,  se realiza la parte B del  cuestionario, de seis preguntas que se responden por </a:t>
            </a:r>
            <a:r>
              <a:rPr lang="es-ES_tradnl" sz="2000" b="1" u="sng" dirty="0" smtClean="0">
                <a:latin typeface="+mj-lt"/>
              </a:rPr>
              <a:t>SI o NO.</a:t>
            </a:r>
          </a:p>
          <a:p>
            <a:pPr algn="just">
              <a:buNone/>
            </a:pPr>
            <a:endParaRPr lang="es-CL" sz="2000" dirty="0" smtClean="0">
              <a:latin typeface="+mj-lt"/>
            </a:endParaRPr>
          </a:p>
          <a:p>
            <a:pPr algn="just">
              <a:buNone/>
            </a:pPr>
            <a:r>
              <a:rPr lang="es-CL" sz="2000" dirty="0" smtClean="0">
                <a:latin typeface="+mj-lt"/>
              </a:rPr>
              <a:t>      El cuestionario AUDIT y CRAFFT forma parte de la guía clínica Auge para el  diagnóstico de consumo perjudicial y   dependiente de alcohol y otras drogas de  personas menores de 20 años </a:t>
            </a:r>
            <a:endParaRPr lang="es-ES_tradnl" sz="2000" dirty="0" smtClean="0">
              <a:latin typeface="+mj-lt"/>
            </a:endParaRPr>
          </a:p>
          <a:p>
            <a:pPr>
              <a:buNone/>
            </a:pPr>
            <a:endParaRPr lang="es-CL" sz="2000" dirty="0" smtClean="0">
              <a:latin typeface="+mj-lt"/>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7290" y="178043"/>
            <a:ext cx="2484487" cy="101876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0"/>
            <a:ext cx="12169775" cy="6858000"/>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2643123" y="5284"/>
            <a:ext cx="9241423" cy="6852716"/>
          </a:xfrm>
          <a:prstGeom prst="rect">
            <a:avLst/>
          </a:prstGeom>
          <a:noFill/>
          <a:ln w="9525">
            <a:noFill/>
            <a:miter lim="800000"/>
            <a:headEnd/>
            <a:tailEnd/>
          </a:ln>
          <a:effectLst/>
        </p:spPr>
      </p:pic>
      <p:pic>
        <p:nvPicPr>
          <p:cNvPr id="4" name="Imagen 3"/>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11109" y="188641"/>
            <a:ext cx="2345386" cy="93610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517"/>
            <a:ext cx="119895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3276575" y="2492896"/>
            <a:ext cx="6264696" cy="1323439"/>
          </a:xfrm>
          <a:prstGeom prst="rect">
            <a:avLst/>
          </a:prstGeom>
          <a:noFill/>
        </p:spPr>
        <p:txBody>
          <a:bodyPr wrap="square" rtlCol="0">
            <a:spAutoFit/>
          </a:bodyPr>
          <a:lstStyle/>
          <a:p>
            <a:pPr algn="ctr"/>
            <a:r>
              <a:rPr lang="es-CL" sz="4000" dirty="0" smtClean="0">
                <a:solidFill>
                  <a:srgbClr val="7030A0"/>
                </a:solidFill>
              </a:rPr>
              <a:t>EJERCICIO PRÁCTICO DE EVALUACIÓN</a:t>
            </a:r>
            <a:endParaRPr lang="en-US" sz="4000" dirty="0">
              <a:solidFill>
                <a:srgbClr val="7030A0"/>
              </a:solidFill>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08223" y="116633"/>
            <a:ext cx="2376264"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434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title"/>
          </p:nvPr>
        </p:nvSpPr>
        <p:spPr>
          <a:xfrm>
            <a:off x="1764407" y="1556792"/>
            <a:ext cx="8856984" cy="792088"/>
          </a:xfrm>
        </p:spPr>
        <p:txBody>
          <a:bodyPr rtlCol="0">
            <a:noAutofit/>
          </a:bodyPr>
          <a:lstStyle/>
          <a:p>
            <a:pPr eaLnBrk="1" fontAlgn="auto" hangingPunct="1">
              <a:spcAft>
                <a:spcPts val="0"/>
              </a:spcAft>
              <a:defRPr/>
            </a:pPr>
            <a:r>
              <a:rPr lang="es-CL" altLang="es-CL" sz="2800" b="1" u="sng" dirty="0" smtClean="0"/>
              <a:t>Módulo III: </a:t>
            </a:r>
            <a:r>
              <a:rPr lang="es-CL" altLang="es-CL" sz="2800" b="1" dirty="0" smtClean="0"/>
              <a:t>“Intervención. Modelo </a:t>
            </a:r>
            <a:r>
              <a:rPr lang="es-CL" altLang="es-CL" sz="2800" b="1" dirty="0"/>
              <a:t>T</a:t>
            </a:r>
            <a:r>
              <a:rPr lang="es-CL" altLang="es-CL" sz="2800" b="1" dirty="0" smtClean="0"/>
              <a:t>ransteórico para el Cambio de Comportamiento”</a:t>
            </a:r>
            <a:endParaRPr lang="es-CL" altLang="es-CL" sz="2800" b="1" u="sng" dirty="0"/>
          </a:p>
        </p:txBody>
      </p:sp>
      <p:sp>
        <p:nvSpPr>
          <p:cNvPr id="6" name="Rectángulo 5"/>
          <p:cNvSpPr/>
          <p:nvPr/>
        </p:nvSpPr>
        <p:spPr>
          <a:xfrm>
            <a:off x="1404367" y="3055148"/>
            <a:ext cx="9937104" cy="1823576"/>
          </a:xfrm>
          <a:prstGeom prst="rect">
            <a:avLst/>
          </a:prstGeom>
        </p:spPr>
        <p:txBody>
          <a:bodyPr wrap="square">
            <a:spAutoFit/>
          </a:bodyPr>
          <a:lstStyle/>
          <a:p>
            <a:pPr marL="578485" indent="-285750" algn="just">
              <a:lnSpc>
                <a:spcPts val="1525"/>
              </a:lnSpc>
              <a:spcAft>
                <a:spcPts val="0"/>
              </a:spcAft>
              <a:buFont typeface="Arial" panose="020B0604020202020204" pitchFamily="34" charset="0"/>
              <a:buChar char="•"/>
              <a:tabLst>
                <a:tab pos="513715" algn="l"/>
                <a:tab pos="514350" algn="l"/>
              </a:tabLst>
            </a:pPr>
            <a:endParaRPr lang="es-CL" sz="2400" dirty="0" smtClean="0">
              <a:latin typeface="Arial" panose="020B0604020202020204" pitchFamily="34" charset="0"/>
              <a:ea typeface="Calibri" panose="020F0502020204030204" pitchFamily="34" charset="0"/>
              <a:cs typeface="Arial" panose="020B0604020202020204" pitchFamily="34" charset="0"/>
            </a:endParaRPr>
          </a:p>
          <a:p>
            <a:pPr marL="578485" indent="-285750" algn="just">
              <a:lnSpc>
                <a:spcPts val="1525"/>
              </a:lnSpc>
              <a:spcAft>
                <a:spcPts val="0"/>
              </a:spcAft>
              <a:buFont typeface="Arial" panose="020B0604020202020204" pitchFamily="34" charset="0"/>
              <a:buChar char="•"/>
              <a:tabLst>
                <a:tab pos="513715" algn="l"/>
                <a:tab pos="514350" algn="l"/>
              </a:tabLst>
            </a:pPr>
            <a:r>
              <a:rPr lang="es-CL" sz="2400" dirty="0" smtClean="0">
                <a:latin typeface="Arial" panose="020B0604020202020204" pitchFamily="34" charset="0"/>
                <a:ea typeface="Calibri" panose="020F0502020204030204" pitchFamily="34" charset="0"/>
                <a:cs typeface="Arial" panose="020B0604020202020204" pitchFamily="34" charset="0"/>
              </a:rPr>
              <a:t> Introducción </a:t>
            </a:r>
            <a:r>
              <a:rPr lang="es-CL" sz="2400" dirty="0">
                <a:latin typeface="Arial" panose="020B0604020202020204" pitchFamily="34" charset="0"/>
                <a:ea typeface="Calibri" panose="020F0502020204030204" pitchFamily="34" charset="0"/>
                <a:cs typeface="Arial" panose="020B0604020202020204" pitchFamily="34" charset="0"/>
              </a:rPr>
              <a:t>al Modelo</a:t>
            </a:r>
            <a:r>
              <a:rPr lang="es-CL" sz="2400" dirty="0" smtClean="0">
                <a:latin typeface="Arial" panose="020B0604020202020204" pitchFamily="34" charset="0"/>
                <a:ea typeface="Calibri" panose="020F0502020204030204" pitchFamily="34" charset="0"/>
                <a:cs typeface="Arial" panose="020B0604020202020204" pitchFamily="34" charset="0"/>
              </a:rPr>
              <a:t>.</a:t>
            </a:r>
          </a:p>
          <a:p>
            <a:pPr marL="292735" algn="just">
              <a:lnSpc>
                <a:spcPts val="1525"/>
              </a:lnSpc>
              <a:spcAft>
                <a:spcPts val="0"/>
              </a:spcAft>
              <a:tabLst>
                <a:tab pos="513715" algn="l"/>
                <a:tab pos="514350" algn="l"/>
              </a:tabLst>
            </a:pPr>
            <a:endParaRPr lang="es-CL" sz="2400" dirty="0" smtClean="0">
              <a:latin typeface="Arial" panose="020B0604020202020204" pitchFamily="34" charset="0"/>
              <a:ea typeface="Calibri" panose="020F0502020204030204" pitchFamily="34" charset="0"/>
              <a:cs typeface="Arial" panose="020B0604020202020204" pitchFamily="34" charset="0"/>
            </a:endParaRPr>
          </a:p>
          <a:p>
            <a:pPr marL="578485" indent="-285750" algn="just">
              <a:lnSpc>
                <a:spcPts val="1525"/>
              </a:lnSpc>
              <a:spcAft>
                <a:spcPts val="0"/>
              </a:spcAft>
              <a:buFont typeface="Arial" panose="020B0604020202020204" pitchFamily="34" charset="0"/>
              <a:buChar char="•"/>
              <a:tabLst>
                <a:tab pos="513715" algn="l"/>
                <a:tab pos="514350" algn="l"/>
              </a:tabLst>
            </a:pPr>
            <a:endParaRPr lang="es-CL" sz="2400" dirty="0" smtClean="0">
              <a:latin typeface="Arial" panose="020B0604020202020204" pitchFamily="34" charset="0"/>
              <a:ea typeface="Calibri" panose="020F0502020204030204" pitchFamily="34" charset="0"/>
              <a:cs typeface="Arial" panose="020B0604020202020204" pitchFamily="34" charset="0"/>
            </a:endParaRPr>
          </a:p>
          <a:p>
            <a:pPr marL="578485" indent="-285750" algn="just">
              <a:lnSpc>
                <a:spcPts val="1525"/>
              </a:lnSpc>
              <a:spcAft>
                <a:spcPts val="0"/>
              </a:spcAft>
              <a:buFont typeface="Arial" panose="020B0604020202020204" pitchFamily="34" charset="0"/>
              <a:buChar char="•"/>
              <a:tabLst>
                <a:tab pos="513715" algn="l"/>
                <a:tab pos="514350" algn="l"/>
              </a:tabLst>
            </a:pPr>
            <a:r>
              <a:rPr lang="es-CL" sz="2400" dirty="0" smtClean="0">
                <a:latin typeface="Arial" panose="020B0604020202020204" pitchFamily="34" charset="0"/>
                <a:ea typeface="Calibri" panose="020F0502020204030204" pitchFamily="34" charset="0"/>
                <a:cs typeface="Arial" panose="020B0604020202020204" pitchFamily="34" charset="0"/>
              </a:rPr>
              <a:t> Entrevista Motivacional (EM)</a:t>
            </a:r>
          </a:p>
          <a:p>
            <a:pPr marL="292735" algn="just">
              <a:lnSpc>
                <a:spcPts val="1525"/>
              </a:lnSpc>
              <a:spcAft>
                <a:spcPts val="0"/>
              </a:spcAft>
              <a:tabLst>
                <a:tab pos="513715" algn="l"/>
                <a:tab pos="514350" algn="l"/>
              </a:tabLst>
            </a:pPr>
            <a:endParaRPr lang="es-CL" sz="2400" dirty="0" smtClean="0">
              <a:latin typeface="Arial" panose="020B0604020202020204" pitchFamily="34" charset="0"/>
              <a:ea typeface="Calibri" panose="020F0502020204030204" pitchFamily="34" charset="0"/>
              <a:cs typeface="Arial" panose="020B0604020202020204" pitchFamily="34" charset="0"/>
            </a:endParaRPr>
          </a:p>
          <a:p>
            <a:pPr marL="292735" algn="just">
              <a:lnSpc>
                <a:spcPts val="1525"/>
              </a:lnSpc>
              <a:spcAft>
                <a:spcPts val="0"/>
              </a:spcAft>
              <a:tabLst>
                <a:tab pos="513715" algn="l"/>
                <a:tab pos="514350" algn="l"/>
              </a:tabLst>
            </a:pPr>
            <a:endParaRPr lang="es-CL" sz="2400" dirty="0" smtClean="0">
              <a:latin typeface="Arial" panose="020B0604020202020204" pitchFamily="34" charset="0"/>
              <a:ea typeface="Calibri" panose="020F0502020204030204" pitchFamily="34" charset="0"/>
              <a:cs typeface="Arial" panose="020B0604020202020204" pitchFamily="34" charset="0"/>
            </a:endParaRPr>
          </a:p>
          <a:p>
            <a:pPr marL="578485" indent="-285750" algn="just">
              <a:lnSpc>
                <a:spcPts val="1525"/>
              </a:lnSpc>
              <a:buFont typeface="Arial" panose="020B0604020202020204" pitchFamily="34" charset="0"/>
              <a:buChar char="•"/>
              <a:tabLst>
                <a:tab pos="513715" algn="l"/>
                <a:tab pos="514350" algn="l"/>
              </a:tabLst>
            </a:pPr>
            <a:r>
              <a:rPr lang="es-CL" sz="2400" dirty="0">
                <a:latin typeface="Arial" panose="020B0604020202020204" pitchFamily="34" charset="0"/>
                <a:cs typeface="Arial" panose="020B0604020202020204" pitchFamily="34" charset="0"/>
              </a:rPr>
              <a:t>Realización de ejercicios Prácticos de </a:t>
            </a:r>
            <a:r>
              <a:rPr lang="es-CL" sz="2400" dirty="0" smtClean="0">
                <a:latin typeface="Arial" panose="020B0604020202020204" pitchFamily="34" charset="0"/>
                <a:cs typeface="Arial" panose="020B0604020202020204" pitchFamily="34" charset="0"/>
              </a:rPr>
              <a:t>Entrevistas Motivacionales </a:t>
            </a:r>
            <a:endParaRPr lang="es-CL" sz="2400" dirty="0" smtClean="0">
              <a:latin typeface="Arial" panose="020B0604020202020204" pitchFamily="34" charset="0"/>
              <a:ea typeface="Calibri" panose="020F0502020204030204" pitchFamily="34" charset="0"/>
              <a:cs typeface="Arial" panose="020B0604020202020204" pitchFamily="34" charset="0"/>
            </a:endParaRPr>
          </a:p>
          <a:p>
            <a:pPr marL="578485" indent="-285750" algn="just">
              <a:lnSpc>
                <a:spcPts val="1525"/>
              </a:lnSpc>
              <a:spcAft>
                <a:spcPts val="0"/>
              </a:spcAft>
              <a:buFont typeface="Arial" panose="020B0604020202020204" pitchFamily="34" charset="0"/>
              <a:buChar char="•"/>
              <a:tabLst>
                <a:tab pos="513715" algn="l"/>
                <a:tab pos="514350" algn="l"/>
              </a:tabLst>
            </a:pPr>
            <a:endParaRPr lang="en-US" sz="2400" dirty="0"/>
          </a:p>
        </p:txBody>
      </p:sp>
      <p:pic>
        <p:nvPicPr>
          <p:cNvPr id="7" name="Imagen 6"/>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16632"/>
            <a:ext cx="2304256" cy="10842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1783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 Poin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3" y="-6531"/>
            <a:ext cx="119413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7" y="357188"/>
            <a:ext cx="45926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5 Marcador de texto"/>
          <p:cNvSpPr>
            <a:spLocks noGrp="1"/>
          </p:cNvSpPr>
          <p:nvPr>
            <p:ph type="body" idx="1"/>
          </p:nvPr>
        </p:nvSpPr>
        <p:spPr>
          <a:xfrm>
            <a:off x="1798637" y="3929063"/>
            <a:ext cx="8858250" cy="2363724"/>
          </a:xfrm>
        </p:spPr>
        <p:txBody>
          <a:bodyPr>
            <a:spAutoFit/>
          </a:bodyPr>
          <a:lstStyle/>
          <a:p>
            <a:r>
              <a:rPr lang="es-CL" altLang="en-US" sz="1800" i="1"/>
              <a:t>“Los adolescentes son desmotivados en sí mismos”</a:t>
            </a:r>
            <a:endParaRPr lang="es-ES_tradnl" altLang="en-US" sz="1800" i="1"/>
          </a:p>
          <a:p>
            <a:r>
              <a:rPr lang="es-ES_tradnl" altLang="en-US" sz="1800" i="1"/>
              <a:t>“Hay que resignarse al destino (la vida hará lo suyo con cada uno)”</a:t>
            </a:r>
          </a:p>
          <a:p>
            <a:r>
              <a:rPr lang="es-ES_tradnl" altLang="en-US" sz="1800" i="1"/>
              <a:t>“Su descontrol, desmotivación son parte de su personalidad….está en sus genes”</a:t>
            </a:r>
          </a:p>
          <a:p>
            <a:r>
              <a:rPr lang="es-ES_tradnl" altLang="en-US" sz="1800" i="1"/>
              <a:t>“Hay que esperar que este chico/a “se decida” a cambiar”</a:t>
            </a:r>
          </a:p>
          <a:p>
            <a:r>
              <a:rPr lang="es-CL" altLang="en-US" sz="1800" i="1"/>
              <a:t>“No se que más hacer por que no quiere nada de nada….d</a:t>
            </a:r>
            <a:r>
              <a:rPr lang="es-ES_tradnl" altLang="en-US" sz="1800" i="1"/>
              <a:t>epende de otros especialistas”</a:t>
            </a:r>
          </a:p>
          <a:p>
            <a:r>
              <a:rPr lang="es-CL" altLang="en-US" sz="1800" i="1"/>
              <a:t>“Hay que esperar que se aporree lo suficiente para que entienda”</a:t>
            </a:r>
          </a:p>
          <a:p>
            <a:r>
              <a:rPr lang="es-CL" altLang="en-US" sz="1800" i="1"/>
              <a:t>“No vale la pena perder energía en un chico que no quiere cambiar”</a:t>
            </a:r>
            <a:endParaRPr lang="es-ES_tradnl" altLang="en-US" sz="1800" i="1"/>
          </a:p>
        </p:txBody>
      </p:sp>
      <p:sp>
        <p:nvSpPr>
          <p:cNvPr id="7" name="6 Elipse"/>
          <p:cNvSpPr/>
          <p:nvPr/>
        </p:nvSpPr>
        <p:spPr>
          <a:xfrm>
            <a:off x="7179463" y="476673"/>
            <a:ext cx="3372910"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dirty="0">
                <a:solidFill>
                  <a:schemeClr val="tx1"/>
                </a:solidFill>
              </a:rPr>
              <a:t>ALGUNAS</a:t>
            </a:r>
          </a:p>
          <a:p>
            <a:pPr algn="ctr">
              <a:defRPr/>
            </a:pPr>
            <a:r>
              <a:rPr lang="es-CL" sz="2000" dirty="0">
                <a:solidFill>
                  <a:schemeClr val="tx1"/>
                </a:solidFill>
              </a:rPr>
              <a:t>IDEAS QUE MANEJAMOS</a:t>
            </a:r>
            <a:endParaRPr lang="es-ES_tradnl" sz="2000" dirty="0">
              <a:solidFill>
                <a:schemeClr val="tx1"/>
              </a:solidFill>
            </a:endParaRPr>
          </a:p>
        </p:txBody>
      </p:sp>
      <p:pic>
        <p:nvPicPr>
          <p:cNvPr id="6" name="Imagen 5"/>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9" y="116632"/>
            <a:ext cx="2288290" cy="10963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9991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title"/>
          </p:nvPr>
        </p:nvSpPr>
        <p:spPr>
          <a:xfrm>
            <a:off x="2633762" y="1916832"/>
            <a:ext cx="6902250" cy="442913"/>
          </a:xfrm>
        </p:spPr>
        <p:txBody>
          <a:bodyPr rtlCol="0">
            <a:normAutofit fontScale="90000"/>
          </a:bodyPr>
          <a:lstStyle/>
          <a:p>
            <a:pPr eaLnBrk="1" fontAlgn="auto" hangingPunct="1">
              <a:spcAft>
                <a:spcPts val="0"/>
              </a:spcAft>
              <a:defRPr/>
            </a:pPr>
            <a:r>
              <a:rPr lang="es-CL" altLang="es-CL" sz="2800" b="1" u="sng" dirty="0"/>
              <a:t>Módulo I:</a:t>
            </a:r>
            <a:r>
              <a:rPr lang="es-CL" altLang="es-CL" sz="2800" b="1" dirty="0"/>
              <a:t> </a:t>
            </a:r>
            <a:r>
              <a:rPr lang="es-CL" altLang="es-CL" sz="2800" b="1" dirty="0" smtClean="0"/>
              <a:t>“Contextualización de la temática” </a:t>
            </a:r>
            <a:endParaRPr lang="es-CL" altLang="es-CL" sz="2800" b="1" dirty="0"/>
          </a:p>
        </p:txBody>
      </p:sp>
      <p:sp>
        <p:nvSpPr>
          <p:cNvPr id="6" name="Rectángulo 5"/>
          <p:cNvSpPr/>
          <p:nvPr/>
        </p:nvSpPr>
        <p:spPr>
          <a:xfrm>
            <a:off x="1188343" y="3048503"/>
            <a:ext cx="10225136" cy="1200329"/>
          </a:xfrm>
          <a:prstGeom prst="rect">
            <a:avLst/>
          </a:prstGeom>
        </p:spPr>
        <p:txBody>
          <a:bodyPr wrap="square">
            <a:spAutoFit/>
          </a:bodyPr>
          <a:lstStyle/>
          <a:p>
            <a:pPr algn="just">
              <a:spcAft>
                <a:spcPts val="0"/>
              </a:spcAft>
            </a:pPr>
            <a:r>
              <a:rPr lang="es-CL" dirty="0" smtClean="0">
                <a:latin typeface="Arial" panose="020B0604020202020204" pitchFamily="34" charset="0"/>
                <a:ea typeface="Calibri" panose="020F0502020204030204" pitchFamily="34" charset="0"/>
              </a:rPr>
              <a:t>* Situación </a:t>
            </a:r>
            <a:r>
              <a:rPr lang="es-CL" dirty="0">
                <a:latin typeface="Arial" panose="020B0604020202020204" pitchFamily="34" charset="0"/>
                <a:ea typeface="Calibri" panose="020F0502020204030204" pitchFamily="34" charset="0"/>
              </a:rPr>
              <a:t>actual de la población </a:t>
            </a:r>
            <a:r>
              <a:rPr lang="es-CL" dirty="0" smtClean="0">
                <a:latin typeface="Arial" panose="020B0604020202020204" pitchFamily="34" charset="0"/>
                <a:ea typeface="Calibri" panose="020F0502020204030204" pitchFamily="34" charset="0"/>
              </a:rPr>
              <a:t>Infanto </a:t>
            </a:r>
            <a:r>
              <a:rPr lang="es-CL" dirty="0">
                <a:latin typeface="Arial" panose="020B0604020202020204" pitchFamily="34" charset="0"/>
                <a:ea typeface="Calibri" panose="020F0502020204030204" pitchFamily="34" charset="0"/>
              </a:rPr>
              <a:t>-juvenil vulnerable en el ámbito de la salud mental</a:t>
            </a:r>
            <a:r>
              <a:rPr lang="es-CL" dirty="0" smtClean="0">
                <a:latin typeface="Arial" panose="020B0604020202020204" pitchFamily="34" charset="0"/>
                <a:ea typeface="Calibri" panose="020F0502020204030204" pitchFamily="34" charset="0"/>
              </a:rPr>
              <a:t>.</a:t>
            </a:r>
          </a:p>
          <a:p>
            <a:pPr algn="just">
              <a:spcAft>
                <a:spcPts val="0"/>
              </a:spcAft>
            </a:pPr>
            <a:endParaRPr lang="es-CL" dirty="0">
              <a:latin typeface="Arial" panose="020B0604020202020204" pitchFamily="34" charset="0"/>
              <a:ea typeface="Calibri" panose="020F0502020204030204" pitchFamily="34" charset="0"/>
            </a:endParaRPr>
          </a:p>
          <a:p>
            <a:pPr algn="just">
              <a:spcAft>
                <a:spcPts val="0"/>
              </a:spcAft>
            </a:pPr>
            <a:r>
              <a:rPr lang="es-CL" dirty="0" smtClean="0">
                <a:latin typeface="Arial" panose="020B0604020202020204" pitchFamily="34" charset="0"/>
                <a:ea typeface="Calibri" panose="020F0502020204030204" pitchFamily="34" charset="0"/>
              </a:rPr>
              <a:t> </a:t>
            </a:r>
            <a:endParaRPr lang="en-US" sz="2800" dirty="0">
              <a:latin typeface="Calibri" panose="020F0502020204030204" pitchFamily="34" charset="0"/>
              <a:ea typeface="Calibri" panose="020F0502020204030204" pitchFamily="34" charset="0"/>
            </a:endParaRPr>
          </a:p>
          <a:p>
            <a:r>
              <a:rPr lang="es-CL" dirty="0" smtClean="0">
                <a:latin typeface="Arial" panose="020B0604020202020204" pitchFamily="34" charset="0"/>
                <a:ea typeface="Calibri" panose="020F0502020204030204" pitchFamily="34" charset="0"/>
              </a:rPr>
              <a:t>* </a:t>
            </a:r>
            <a:r>
              <a:rPr lang="es-CL" dirty="0">
                <a:latin typeface="Arial" panose="020B0604020202020204" pitchFamily="34" charset="0"/>
                <a:ea typeface="Calibri" panose="020F0502020204030204" pitchFamily="34" charset="0"/>
              </a:rPr>
              <a:t>Niñez y Adolescencia, desde una Perspectiva Evolutiva</a:t>
            </a:r>
            <a:endParaRPr lang="en-US" dirty="0"/>
          </a:p>
        </p:txBody>
      </p:sp>
      <p:pic>
        <p:nvPicPr>
          <p:cNvPr id="7" name="Imagen 6"/>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88640"/>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8819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ower Poin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4471" cy="68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a:xfrm>
            <a:off x="684287" y="506285"/>
            <a:ext cx="10364688" cy="6336704"/>
          </a:xfrm>
        </p:spPr>
        <p:txBody>
          <a:bodyPr/>
          <a:lstStyle/>
          <a:p>
            <a:pPr algn="ctr">
              <a:buFontTx/>
              <a:buNone/>
            </a:pPr>
            <a:r>
              <a:rPr lang="es-CL" altLang="en-US" sz="2800" dirty="0" smtClean="0">
                <a:solidFill>
                  <a:srgbClr val="0070C0"/>
                </a:solidFill>
                <a:latin typeface="Arial Black" panose="020B0A04020102020204" pitchFamily="34" charset="0"/>
              </a:rPr>
              <a:t>                   LA  </a:t>
            </a:r>
            <a:r>
              <a:rPr lang="es-CL" altLang="en-US" sz="2800" dirty="0">
                <a:solidFill>
                  <a:srgbClr val="0070C0"/>
                </a:solidFill>
                <a:latin typeface="Arial Black" panose="020B0A04020102020204" pitchFamily="34" charset="0"/>
              </a:rPr>
              <a:t>MOTIVACIÓN</a:t>
            </a:r>
            <a:endParaRPr lang="es-ES_tradnl" altLang="en-US" sz="1600" dirty="0"/>
          </a:p>
          <a:p>
            <a:pPr marL="0" indent="0" algn="just">
              <a:buNone/>
            </a:pPr>
            <a:endParaRPr lang="es-ES_tradnl" altLang="en-US" sz="1600" b="1" dirty="0"/>
          </a:p>
          <a:p>
            <a:pPr algn="just"/>
            <a:r>
              <a:rPr lang="es-ES_tradnl" altLang="en-US" sz="2000" b="1" dirty="0" smtClean="0"/>
              <a:t>La </a:t>
            </a:r>
            <a:r>
              <a:rPr lang="es-ES_tradnl" altLang="en-US" sz="2000" b="1" dirty="0"/>
              <a:t>motivación es un estado dinámico que puede fluctuar con el tiempo y en relación con distintas situaciones en lugar de ser un atributo personal </a:t>
            </a:r>
            <a:r>
              <a:rPr lang="es-ES_tradnl" altLang="en-US" sz="2000" dirty="0"/>
              <a:t>estático. También varía en intensidad, aumentando mientras se resuelven las respuestas a las dudas y se ven las metas con mayor claridad. Por lo tanto podemos señalar que la motivación:</a:t>
            </a:r>
          </a:p>
          <a:p>
            <a:pPr algn="just">
              <a:buFontTx/>
              <a:buNone/>
            </a:pPr>
            <a:endParaRPr lang="es-CL" altLang="en-US" sz="2000" dirty="0"/>
          </a:p>
          <a:p>
            <a:pPr algn="just">
              <a:buFontTx/>
              <a:buNone/>
            </a:pPr>
            <a:endParaRPr lang="es-CL" altLang="en-US" sz="1600" dirty="0">
              <a:latin typeface="Klavika-Regular" pitchFamily="-16" charset="-18"/>
            </a:endParaRPr>
          </a:p>
        </p:txBody>
      </p:sp>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87" y="3143250"/>
            <a:ext cx="5715000" cy="3143250"/>
          </a:xfrm>
          <a:prstGeom prst="rect">
            <a:avLst/>
          </a:prstGeom>
          <a:solidFill>
            <a:srgbClr val="800080"/>
          </a:solidFill>
          <a:ln w="38100">
            <a:solidFill>
              <a:schemeClr val="tx1"/>
            </a:solidFill>
            <a:miter lim="800000"/>
            <a:headEnd/>
            <a:tailEnd/>
          </a:ln>
        </p:spPr>
      </p:pic>
      <p:pic>
        <p:nvPicPr>
          <p:cNvPr id="5" name="Imagen 4"/>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9" y="116633"/>
            <a:ext cx="2232248"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3449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428625" y="357188"/>
            <a:ext cx="11488910" cy="62150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s-ES_tradnl" altLang="en-US" sz="1600" dirty="0" smtClean="0"/>
          </a:p>
          <a:p>
            <a:pPr algn="just"/>
            <a:endParaRPr lang="es-CL" altLang="en-US" sz="1600" dirty="0" smtClean="0"/>
          </a:p>
          <a:p>
            <a:pPr algn="just"/>
            <a:endParaRPr lang="es-CL" altLang="en-US" sz="1600" dirty="0" smtClean="0"/>
          </a:p>
          <a:p>
            <a:pPr algn="just"/>
            <a:endParaRPr lang="es-CL" altLang="en-US" sz="1600" dirty="0" smtClean="0"/>
          </a:p>
          <a:p>
            <a:pPr algn="just"/>
            <a:endParaRPr lang="es-CL" altLang="en-US" sz="1600" dirty="0" smtClean="0"/>
          </a:p>
          <a:p>
            <a:pPr algn="just"/>
            <a:endParaRPr lang="es-CL" altLang="en-US" sz="1600" dirty="0" smtClean="0"/>
          </a:p>
          <a:p>
            <a:pPr algn="just">
              <a:buFontTx/>
              <a:buNone/>
            </a:pPr>
            <a:endParaRPr lang="es-CL" altLang="en-US" sz="1600" dirty="0" smtClean="0"/>
          </a:p>
          <a:p>
            <a:pPr algn="just">
              <a:buFontTx/>
              <a:buNone/>
            </a:pPr>
            <a:r>
              <a:rPr lang="es-ES_tradnl" altLang="en-US" sz="1600" b="1" dirty="0" smtClean="0">
                <a:latin typeface="Arial Unicode MS" pitchFamily="34" charset="-128"/>
                <a:ea typeface="Arial Unicode MS" pitchFamily="34" charset="-128"/>
              </a:rPr>
              <a:t>                                </a:t>
            </a:r>
          </a:p>
          <a:p>
            <a:pPr algn="just">
              <a:buFontTx/>
              <a:buNone/>
            </a:pPr>
            <a:r>
              <a:rPr lang="es-ES_tradnl" altLang="en-US" sz="2000" dirty="0" smtClean="0"/>
              <a:t>                                                            W. Miller                                                                S. </a:t>
            </a:r>
            <a:r>
              <a:rPr lang="es-ES_tradnl" altLang="en-US" sz="2000" dirty="0" err="1" smtClean="0"/>
              <a:t>Rollnick</a:t>
            </a:r>
            <a:r>
              <a:rPr lang="es-ES_tradnl" altLang="en-US" sz="2000" b="1" dirty="0" smtClean="0">
                <a:latin typeface="Arial Unicode MS" pitchFamily="34" charset="-128"/>
                <a:ea typeface="Arial Unicode MS" pitchFamily="34" charset="-128"/>
              </a:rPr>
              <a:t>    </a:t>
            </a:r>
            <a:endParaRPr lang="es-ES_tradnl" altLang="en-US" sz="2000" dirty="0" smtClean="0"/>
          </a:p>
          <a:p>
            <a:pPr algn="just">
              <a:buFontTx/>
              <a:buNone/>
            </a:pPr>
            <a:endParaRPr lang="es-ES_tradnl" altLang="en-US" sz="1600" dirty="0"/>
          </a:p>
          <a:p>
            <a:pPr algn="just">
              <a:buFontTx/>
              <a:buNone/>
            </a:pPr>
            <a:endParaRPr lang="es-ES_tradnl" altLang="en-US" sz="1600" dirty="0" smtClean="0"/>
          </a:p>
          <a:p>
            <a:pPr algn="just"/>
            <a:r>
              <a:rPr lang="es-ES_tradnl" altLang="en-US" sz="1800" dirty="0" smtClean="0"/>
              <a:t>La Entrevista Motivacional, como fue  originalmente concebida, es un enfoque de terapia breve para abordar y tratar la ambivalencia hacia el cambio, muy característica en las personas con comportamientos adictivos.</a:t>
            </a:r>
          </a:p>
          <a:p>
            <a:pPr algn="just"/>
            <a:endParaRPr lang="es-ES_tradnl" altLang="en-US" sz="1800" dirty="0" smtClean="0"/>
          </a:p>
          <a:p>
            <a:pPr algn="just"/>
            <a:r>
              <a:rPr lang="es-ES_tradnl" altLang="en-US" sz="1800" dirty="0" smtClean="0"/>
              <a:t>Es un enfoque congruente con el enfoque </a:t>
            </a:r>
            <a:r>
              <a:rPr lang="es-ES_tradnl" altLang="en-US" sz="1800" dirty="0" err="1" smtClean="0"/>
              <a:t>transteórico</a:t>
            </a:r>
            <a:r>
              <a:rPr lang="es-ES_tradnl" altLang="en-US" sz="1800" dirty="0" smtClean="0"/>
              <a:t> de </a:t>
            </a:r>
            <a:r>
              <a:rPr lang="es-ES_tradnl" altLang="en-US" sz="1800" dirty="0" err="1" smtClean="0"/>
              <a:t>Prochaska</a:t>
            </a:r>
            <a:r>
              <a:rPr lang="es-ES_tradnl" altLang="en-US" sz="1800" dirty="0" smtClean="0"/>
              <a:t> y </a:t>
            </a:r>
            <a:r>
              <a:rPr lang="es-ES_tradnl" altLang="en-US" sz="1800" dirty="0" err="1" smtClean="0"/>
              <a:t>DiClemente</a:t>
            </a:r>
            <a:r>
              <a:rPr lang="es-ES_tradnl" altLang="en-US" sz="1800" dirty="0" smtClean="0"/>
              <a:t> y con los hallazgos de las investigaciones contemporáneas acerca de los factores que dan cuenta de la eficacia en psicoterapia. Se lo ha aplicado en personas con consumo problemático de sustancias, para fomentar la adherencia a tratamiento de usuarios con problemas de salud mental.</a:t>
            </a:r>
            <a:endParaRPr lang="es-CL" altLang="en-US" sz="1800" dirty="0" smtClean="0">
              <a:latin typeface="Klavika-Regular" pitchFamily="-16" charset="-1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639" y="565029"/>
            <a:ext cx="14859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135" y="641229"/>
            <a:ext cx="1390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p:nvPr/>
        </p:nvPicPr>
        <p:blipFill rotWithShape="1">
          <a:blip r:embed="rId5">
            <a:extLst>
              <a:ext uri="{28A0092B-C50C-407E-A947-70E740481C1C}">
                <a14:useLocalDpi xmlns:a14="http://schemas.microsoft.com/office/drawing/2010/main" val="0"/>
              </a:ext>
            </a:extLst>
          </a:blip>
          <a:srcRect l="12844" t="33503"/>
          <a:stretch/>
        </p:blipFill>
        <p:spPr bwMode="auto">
          <a:xfrm>
            <a:off x="206881" y="131641"/>
            <a:ext cx="2277606" cy="993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4230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044327" y="908720"/>
            <a:ext cx="10770541" cy="5429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s-ES_tradnl" altLang="en-US" sz="1600" dirty="0" smtClean="0"/>
              <a:t>      </a:t>
            </a:r>
            <a:endParaRPr lang="es-ES_tradnl" altLang="en-US" sz="2400" dirty="0" smtClean="0"/>
          </a:p>
          <a:p>
            <a:pPr marL="0" indent="0">
              <a:buNone/>
            </a:pPr>
            <a:endParaRPr lang="es-ES_tradnl" altLang="en-US" sz="2400" dirty="0"/>
          </a:p>
          <a:p>
            <a:r>
              <a:rPr lang="es-ES_tradnl" altLang="en-US" sz="2400" dirty="0" smtClean="0"/>
              <a:t>Miller y </a:t>
            </a:r>
            <a:r>
              <a:rPr lang="es-ES_tradnl" altLang="en-US" sz="2400" dirty="0" err="1" smtClean="0"/>
              <a:t>Rollnick</a:t>
            </a:r>
            <a:r>
              <a:rPr lang="es-ES_tradnl" altLang="en-US" sz="2400" dirty="0" smtClean="0"/>
              <a:t> han sido enfáticos en afirmar que la Entrevista Motivacional </a:t>
            </a:r>
            <a:r>
              <a:rPr lang="es-ES_tradnl" altLang="en-US" sz="2400" b="1" i="1" dirty="0" smtClean="0">
                <a:solidFill>
                  <a:srgbClr val="FF0000"/>
                </a:solidFill>
              </a:rPr>
              <a:t>no es una técnica,</a:t>
            </a:r>
            <a:r>
              <a:rPr lang="es-ES_tradnl" altLang="en-US" sz="2400" dirty="0" smtClean="0"/>
              <a:t> sino que es </a:t>
            </a:r>
            <a:r>
              <a:rPr lang="es-ES_tradnl" altLang="en-US" sz="2400" b="1" i="1" u="sng" dirty="0" smtClean="0">
                <a:solidFill>
                  <a:srgbClr val="00B050"/>
                </a:solidFill>
              </a:rPr>
              <a:t>un enfoque </a:t>
            </a:r>
            <a:r>
              <a:rPr lang="es-ES_tradnl" altLang="en-US" sz="2400" i="1" dirty="0" smtClean="0"/>
              <a:t>en el cual subyace una filosofía particular</a:t>
            </a:r>
            <a:endParaRPr lang="es-ES_tradnl" altLang="en-US" sz="2400"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732" y="2924945"/>
            <a:ext cx="7072312" cy="2936106"/>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8" y="116633"/>
            <a:ext cx="2296493"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6228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926" y="1028744"/>
            <a:ext cx="30956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644727" y="244270"/>
            <a:ext cx="4772025" cy="533400"/>
          </a:xfrm>
          <a:solidFill>
            <a:srgbClr val="FFC000"/>
          </a:solidFill>
        </p:spPr>
        <p:txBody>
          <a:bodyPr/>
          <a:lstStyle/>
          <a:p>
            <a:pPr eaLnBrk="1" hangingPunct="1"/>
            <a:r>
              <a:rPr lang="es-ES_tradnl" altLang="en-US" sz="2400" b="1" dirty="0" smtClean="0">
                <a:latin typeface="Klavika-Regular" pitchFamily="-16" charset="-18"/>
              </a:rPr>
              <a:t>ENTREVISTA   MOTIVACIONAL</a:t>
            </a:r>
            <a:endParaRPr lang="es-ES_tradnl" altLang="en-US" b="1" dirty="0" smtClean="0"/>
          </a:p>
        </p:txBody>
      </p:sp>
      <p:sp>
        <p:nvSpPr>
          <p:cNvPr id="7" name="Rectangle 3"/>
          <p:cNvSpPr txBox="1">
            <a:spLocks noChangeArrowheads="1"/>
          </p:cNvSpPr>
          <p:nvPr/>
        </p:nvSpPr>
        <p:spPr>
          <a:xfrm>
            <a:off x="504268" y="3524882"/>
            <a:ext cx="11161240" cy="27773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_tradnl" altLang="en-US" sz="2000" dirty="0" smtClean="0"/>
          </a:p>
          <a:p>
            <a:pPr algn="just"/>
            <a:r>
              <a:rPr lang="es-ES_tradnl" altLang="en-US" sz="2000" dirty="0" smtClean="0"/>
              <a:t>La </a:t>
            </a:r>
            <a:r>
              <a:rPr lang="es-ES_tradnl" altLang="en-US" sz="2000" b="1" dirty="0" smtClean="0"/>
              <a:t>ENTREVISTA MOTIVACIONAL es un tipo </a:t>
            </a:r>
            <a:r>
              <a:rPr lang="es-ES_tradnl" altLang="en-US" sz="2000" dirty="0" smtClean="0"/>
              <a:t>de entrevista centrada en la persona que, fundamentalmente, le ayuda a explorar y resolver ambivalencias acerca de una conducta o hábito insano para promover cambios hacia estilos de vida más saludables.</a:t>
            </a:r>
          </a:p>
          <a:p>
            <a:pPr algn="just"/>
            <a:endParaRPr lang="es-ES_tradnl" altLang="en-US" sz="2000" dirty="0" smtClean="0"/>
          </a:p>
          <a:p>
            <a:pPr algn="just"/>
            <a:r>
              <a:rPr lang="es-ES_tradnl" altLang="en-US" sz="2000" dirty="0" smtClean="0"/>
              <a:t>Facilita que el/la adolescente se posicione hacia el deseo de cambio, ayudándole a reconocer y ocuparse de sus problemas presentes y futuros y potenciando su percepción de la eficacia</a:t>
            </a:r>
            <a:endParaRPr lang="es-CL" altLang="en-US" sz="2000" dirty="0" smtClean="0">
              <a:latin typeface="Klavika-Regular" pitchFamily="-16" charset="-18"/>
            </a:endParaRPr>
          </a:p>
        </p:txBody>
      </p:sp>
      <p:pic>
        <p:nvPicPr>
          <p:cNvPr id="8" name="Imagen 7"/>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9" y="172854"/>
            <a:ext cx="2246575"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1942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2438744" y="20041"/>
            <a:ext cx="9721080" cy="651256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s-ES_tradnl" altLang="en-US" sz="2400" b="1" dirty="0" smtClean="0">
                <a:solidFill>
                  <a:srgbClr val="C00000"/>
                </a:solidFill>
              </a:rPr>
              <a:t>PRINCIPIOS DE LA ENTREVISTA MOTIVACIONAL</a:t>
            </a:r>
          </a:p>
          <a:p>
            <a:pPr algn="ctr">
              <a:buFontTx/>
              <a:buNone/>
            </a:pPr>
            <a:endParaRPr lang="es-ES_tradnl" altLang="en-US" sz="2400" b="1" dirty="0" smtClean="0"/>
          </a:p>
          <a:p>
            <a:r>
              <a:rPr lang="es-ES_tradnl" altLang="en-US" sz="2200" dirty="0" smtClean="0"/>
              <a:t>1. La motivación hacia el cambio parte del adolescente, y no se impone sin él o ella. </a:t>
            </a:r>
            <a:r>
              <a:rPr lang="es-ES_tradnl" altLang="en-US" sz="2200" b="1" dirty="0" smtClean="0">
                <a:solidFill>
                  <a:srgbClr val="00B050"/>
                </a:solidFill>
              </a:rPr>
              <a:t>La relación de ayuda es una colaboración</a:t>
            </a:r>
          </a:p>
          <a:p>
            <a:endParaRPr lang="es-ES_tradnl" altLang="en-US" sz="2200" dirty="0" smtClean="0"/>
          </a:p>
          <a:p>
            <a:r>
              <a:rPr lang="es-ES_tradnl" altLang="en-US" sz="2200" dirty="0" smtClean="0"/>
              <a:t>2. Es tarea del adolescente, y no del educador/a, articular su propias contradicciones.</a:t>
            </a:r>
          </a:p>
          <a:p>
            <a:endParaRPr lang="es-ES_tradnl" altLang="en-US" sz="2200" dirty="0" smtClean="0"/>
          </a:p>
          <a:p>
            <a:r>
              <a:rPr lang="es-ES_tradnl" altLang="en-US" sz="2200" dirty="0" smtClean="0"/>
              <a:t>3. La persuasión directa no es un método efectivo de resolver la ambivalencia.</a:t>
            </a:r>
          </a:p>
          <a:p>
            <a:endParaRPr lang="es-ES_tradnl" altLang="en-US" sz="2200" dirty="0" smtClean="0"/>
          </a:p>
          <a:p>
            <a:r>
              <a:rPr lang="es-ES_tradnl" altLang="en-US" sz="2200" dirty="0" smtClean="0"/>
              <a:t>4. El estilo del interventor debe ser tranquilo y evocador.</a:t>
            </a:r>
          </a:p>
          <a:p>
            <a:endParaRPr lang="es-ES_tradnl" altLang="en-US" sz="2200" dirty="0" smtClean="0"/>
          </a:p>
          <a:p>
            <a:r>
              <a:rPr lang="es-ES_tradnl" altLang="en-US" sz="2200" dirty="0" smtClean="0"/>
              <a:t>5. Se trata de ayudar a los/as adolescentes a examinar y resolver sus ambivalencias o contradicciones.</a:t>
            </a:r>
          </a:p>
          <a:p>
            <a:pPr marL="0" indent="0">
              <a:buNone/>
            </a:pPr>
            <a:endParaRPr lang="es-ES_tradnl" altLang="en-US" sz="2200" dirty="0" smtClean="0"/>
          </a:p>
          <a:p>
            <a:r>
              <a:rPr lang="es-ES_tradnl" altLang="en-US" sz="2200" dirty="0" smtClean="0"/>
              <a:t>6. </a:t>
            </a:r>
            <a:r>
              <a:rPr lang="es-ES_tradnl" altLang="en-US" sz="2200" b="1" dirty="0" smtClean="0">
                <a:solidFill>
                  <a:srgbClr val="00B050"/>
                </a:solidFill>
              </a:rPr>
              <a:t>La disponibilidad al cambio NO es un rasgo de personalidad</a:t>
            </a:r>
            <a:r>
              <a:rPr lang="es-ES_tradnl" altLang="en-US" sz="2200" dirty="0" smtClean="0"/>
              <a:t>.</a:t>
            </a:r>
          </a:p>
          <a:p>
            <a:endParaRPr lang="es-CL" altLang="en-US" sz="2200" dirty="0" smtClean="0"/>
          </a:p>
          <a:p>
            <a:endParaRPr lang="es-ES_tradnl" altLang="en-US" sz="2400" dirty="0" smtClean="0"/>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82284" y="188640"/>
            <a:ext cx="2156460"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1419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5" y="0"/>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540271" y="188640"/>
            <a:ext cx="11089232" cy="6264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s-ES_tradnl" altLang="en-US" sz="2400" b="1" dirty="0" smtClean="0">
                <a:solidFill>
                  <a:srgbClr val="990033"/>
                </a:solidFill>
              </a:rPr>
              <a:t>                          </a:t>
            </a:r>
            <a:r>
              <a:rPr lang="es-ES_tradnl" altLang="en-US" sz="2800" b="1" dirty="0" smtClean="0">
                <a:solidFill>
                  <a:srgbClr val="990033"/>
                </a:solidFill>
              </a:rPr>
              <a:t>PRINCIPIOS BÁSICOS </a:t>
            </a:r>
          </a:p>
          <a:p>
            <a:pPr algn="ctr">
              <a:buFontTx/>
              <a:buNone/>
            </a:pPr>
            <a:r>
              <a:rPr lang="es-ES_tradnl" altLang="en-US" sz="2800" b="1" dirty="0">
                <a:solidFill>
                  <a:srgbClr val="990033"/>
                </a:solidFill>
              </a:rPr>
              <a:t> </a:t>
            </a:r>
            <a:r>
              <a:rPr lang="es-ES_tradnl" altLang="en-US" sz="2800" b="1" dirty="0" smtClean="0">
                <a:solidFill>
                  <a:srgbClr val="990033"/>
                </a:solidFill>
              </a:rPr>
              <a:t>                       DE LA ENTREVISTA MOTIVACIONAL</a:t>
            </a:r>
            <a:endParaRPr lang="es-ES_tradnl" altLang="en-US" sz="2000" b="1" dirty="0" smtClean="0"/>
          </a:p>
          <a:p>
            <a:pPr>
              <a:buFontTx/>
              <a:buNone/>
            </a:pPr>
            <a:endParaRPr lang="es-ES_tradnl" altLang="en-US" sz="2000" b="1" dirty="0" smtClean="0"/>
          </a:p>
          <a:p>
            <a:pPr>
              <a:buFontTx/>
              <a:buNone/>
            </a:pPr>
            <a:r>
              <a:rPr lang="es-ES_tradnl" altLang="en-US" sz="2000" b="1" dirty="0" smtClean="0"/>
              <a:t>1.EXPRESAR EMPATIA (VALIDAR)</a:t>
            </a:r>
          </a:p>
          <a:p>
            <a:r>
              <a:rPr lang="es-ES_tradnl" altLang="en-US" sz="2000" dirty="0" smtClean="0"/>
              <a:t>La aceptación facilita el cambio</a:t>
            </a:r>
          </a:p>
          <a:p>
            <a:r>
              <a:rPr lang="es-ES_tradnl" altLang="en-US" sz="2000" dirty="0" smtClean="0"/>
              <a:t>La escucha activa es fundamental</a:t>
            </a:r>
          </a:p>
          <a:p>
            <a:r>
              <a:rPr lang="es-ES_tradnl" altLang="en-US" sz="2000" b="1" dirty="0" smtClean="0">
                <a:solidFill>
                  <a:srgbClr val="009900"/>
                </a:solidFill>
              </a:rPr>
              <a:t>La ambivalencia hacia el cambio de comportamiento es algo normal</a:t>
            </a:r>
          </a:p>
          <a:p>
            <a:pPr>
              <a:buFontTx/>
              <a:buNone/>
            </a:pPr>
            <a:endParaRPr lang="es-ES_tradnl" altLang="en-US" sz="2000" dirty="0" smtClean="0"/>
          </a:p>
          <a:p>
            <a:pPr>
              <a:buFontTx/>
              <a:buNone/>
            </a:pPr>
            <a:r>
              <a:rPr lang="es-ES_tradnl" altLang="en-US" sz="2000" dirty="0" smtClean="0"/>
              <a:t>Este principio tiene relación con el hecho que en toda relación terapéutica es  necesario establecer un </a:t>
            </a:r>
          </a:p>
          <a:p>
            <a:pPr>
              <a:buFontTx/>
              <a:buNone/>
            </a:pPr>
            <a:r>
              <a:rPr lang="es-ES_tradnl" altLang="en-US" sz="2000" dirty="0" smtClean="0"/>
              <a:t>vínculo positivo con la persona para que pueda darse una relación de  colaboración.</a:t>
            </a:r>
          </a:p>
          <a:p>
            <a:pPr>
              <a:buFontTx/>
              <a:buNone/>
            </a:pPr>
            <a:endParaRPr lang="es-CL" altLang="en-US" sz="2000" b="1" dirty="0" smtClean="0"/>
          </a:p>
          <a:p>
            <a:pPr>
              <a:buFontTx/>
              <a:buNone/>
            </a:pPr>
            <a:endParaRPr lang="es-ES_tradnl" altLang="en-US" sz="2000" b="1" dirty="0" smtClean="0"/>
          </a:p>
          <a:p>
            <a:pPr>
              <a:buFontTx/>
              <a:buNone/>
            </a:pPr>
            <a:r>
              <a:rPr lang="es-ES_tradnl" altLang="en-US" sz="2000" b="1" dirty="0" smtClean="0"/>
              <a:t>2.CREAR DISCREPANCIA</a:t>
            </a:r>
          </a:p>
          <a:p>
            <a:r>
              <a:rPr lang="es-ES_tradnl" altLang="en-US" sz="2000" dirty="0" smtClean="0"/>
              <a:t>Es la persona y no el educador quien debiera presentar argumentos para el cambio.</a:t>
            </a:r>
          </a:p>
          <a:p>
            <a:r>
              <a:rPr lang="es-ES_tradnl" altLang="en-US" sz="2000" dirty="0" smtClean="0"/>
              <a:t>El cambio es motivado por la discrepancia percibida entre el </a:t>
            </a:r>
          </a:p>
          <a:p>
            <a:pPr>
              <a:buFontTx/>
              <a:buNone/>
            </a:pPr>
            <a:r>
              <a:rPr lang="es-ES_tradnl" altLang="en-US" sz="2000" dirty="0" smtClean="0"/>
              <a:t>      comportamiento actual y las metas y valores personales importantes de la persona.</a:t>
            </a:r>
            <a:endParaRPr lang="es-CL" altLang="en-US" sz="2000" b="1" dirty="0" smtClean="0"/>
          </a:p>
          <a:p>
            <a:pPr>
              <a:buFontTx/>
              <a:buNone/>
            </a:pPr>
            <a:endParaRPr lang="es-ES_tradnl" altLang="en-US" sz="2000" b="1" dirty="0" smtClean="0"/>
          </a:p>
          <a:p>
            <a:pPr>
              <a:buFontTx/>
              <a:buNone/>
            </a:pPr>
            <a:endParaRPr lang="es-CL" altLang="en-US" sz="1600"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63853"/>
            <a:ext cx="2304256" cy="960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9737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2628503" y="116632"/>
            <a:ext cx="8286750" cy="6624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it-IT" altLang="en-US" sz="2000" b="1" smtClean="0"/>
              <a:t>3.DARLE UN GIRO A LA RESISTENCIA</a:t>
            </a:r>
          </a:p>
          <a:p>
            <a:endParaRPr lang="it-IT" altLang="en-US" sz="2000" b="1" smtClean="0"/>
          </a:p>
          <a:p>
            <a:r>
              <a:rPr lang="es-ES_tradnl" altLang="en-US" sz="2000" smtClean="0"/>
              <a:t>Evite entregar argumentos a la persona acerca de lo deseable del cambio</a:t>
            </a:r>
          </a:p>
          <a:p>
            <a:r>
              <a:rPr lang="es-ES_tradnl" altLang="en-US" sz="2000" smtClean="0"/>
              <a:t>No confronte, no “se pelee” con la resistencia</a:t>
            </a:r>
          </a:p>
          <a:p>
            <a:r>
              <a:rPr lang="es-ES_tradnl" altLang="en-US" sz="2000" smtClean="0"/>
              <a:t>Se invita a la persona a considerar nuevas perspectivas, no se las impone</a:t>
            </a:r>
          </a:p>
          <a:p>
            <a:r>
              <a:rPr lang="es-ES_tradnl" altLang="en-US" sz="2000" smtClean="0"/>
              <a:t>La persona es la fuente primaria para el hallazgo de respuestas y soluciones</a:t>
            </a:r>
          </a:p>
          <a:p>
            <a:r>
              <a:rPr lang="es-ES_tradnl" altLang="en-US" sz="2000" smtClean="0"/>
              <a:t>La resistencia de la persona es una señal para que el terapeuta se comunique / posicione en una forma diferente</a:t>
            </a:r>
            <a:endParaRPr lang="it-IT" altLang="en-US" sz="2000" b="1" smtClean="0"/>
          </a:p>
          <a:p>
            <a:pPr>
              <a:buFontTx/>
              <a:buNone/>
            </a:pPr>
            <a:endParaRPr lang="it-IT" altLang="en-US" sz="2000" b="1" smtClean="0"/>
          </a:p>
          <a:p>
            <a:pPr>
              <a:buFontTx/>
              <a:buNone/>
            </a:pPr>
            <a:r>
              <a:rPr lang="es-ES_tradnl" altLang="en-US" sz="2000" b="1" smtClean="0"/>
              <a:t>4.FOMENTAR LA AUTOEFICACIA</a:t>
            </a:r>
          </a:p>
          <a:p>
            <a:endParaRPr lang="es-CL" altLang="en-US" sz="2000" smtClean="0">
              <a:latin typeface="Klavika-Regular" pitchFamily="-16" charset="-18"/>
            </a:endParaRPr>
          </a:p>
          <a:p>
            <a:r>
              <a:rPr lang="es-ES_tradnl" altLang="en-US" sz="2000" smtClean="0"/>
              <a:t>La creencia de la persona en la posibilidad del cambio es un motivador importante</a:t>
            </a:r>
          </a:p>
          <a:p>
            <a:r>
              <a:rPr lang="es-ES_tradnl" altLang="en-US" sz="2000" smtClean="0"/>
              <a:t>Es la persona, y no el educador, el responsable de elegir y hacer realidad el cambio de comportamiento</a:t>
            </a:r>
          </a:p>
          <a:p>
            <a:r>
              <a:rPr lang="es-ES_tradnl" altLang="en-US" sz="2000" smtClean="0"/>
              <a:t>Cuando el educador cree en la habilidad de la persona para cambiar, el cambio se convierte en una profecía que se cumple a si misma</a:t>
            </a:r>
            <a:endParaRPr lang="es-CL" altLang="en-US" sz="2000"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44285" y="116633"/>
            <a:ext cx="2312209"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0993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 y="12778"/>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756295" y="188640"/>
            <a:ext cx="11017224" cy="61436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s-CL" altLang="en-US" sz="1800" b="1" dirty="0" smtClean="0"/>
          </a:p>
          <a:p>
            <a:pPr algn="ctr">
              <a:buFontTx/>
              <a:buNone/>
            </a:pPr>
            <a:r>
              <a:rPr lang="es-CL" altLang="en-US" sz="2000" b="1" dirty="0" smtClean="0">
                <a:solidFill>
                  <a:srgbClr val="C00000"/>
                </a:solidFill>
              </a:rPr>
              <a:t>                                 </a:t>
            </a:r>
            <a:r>
              <a:rPr lang="es-CL" altLang="en-US" sz="2400" b="1" dirty="0" smtClean="0">
                <a:solidFill>
                  <a:srgbClr val="C00000"/>
                </a:solidFill>
              </a:rPr>
              <a:t>IDENTIFICAR LAS PRINCIPALES TRAMPAS / TENTACIONES</a:t>
            </a:r>
          </a:p>
          <a:p>
            <a:pPr algn="ctr">
              <a:buFontTx/>
              <a:buNone/>
            </a:pPr>
            <a:endParaRPr lang="es-ES_tradnl" altLang="en-US" sz="1800" b="1" dirty="0" smtClean="0"/>
          </a:p>
          <a:p>
            <a:pPr algn="just"/>
            <a:r>
              <a:rPr lang="es-ES_tradnl" altLang="en-US" sz="1800" b="1" dirty="0" smtClean="0"/>
              <a:t>Preguntas-respuestas</a:t>
            </a:r>
            <a:r>
              <a:rPr lang="es-ES_tradnl" altLang="en-US" sz="1800" dirty="0" smtClean="0"/>
              <a:t>: Ansiedad por respuesta concreta / Sensación de control</a:t>
            </a:r>
          </a:p>
          <a:p>
            <a:pPr algn="just"/>
            <a:endParaRPr lang="es-ES_tradnl" altLang="en-US" sz="1800" b="1" dirty="0" smtClean="0"/>
          </a:p>
          <a:p>
            <a:pPr algn="just"/>
            <a:r>
              <a:rPr lang="es-ES_tradnl" altLang="en-US" sz="1800" b="1" dirty="0" smtClean="0"/>
              <a:t>Confrontación-negación: </a:t>
            </a:r>
            <a:r>
              <a:rPr lang="es-ES_tradnl" altLang="en-US" sz="1800" dirty="0" smtClean="0"/>
              <a:t>La más importante y la más frecuente. Cuanto más confronte el interventor, el adolescente se volverá más resistente y reacio a cambiar</a:t>
            </a:r>
          </a:p>
          <a:p>
            <a:endParaRPr lang="es-ES_tradnl" altLang="en-US" sz="1800" b="1" dirty="0" smtClean="0"/>
          </a:p>
          <a:p>
            <a:pPr algn="just"/>
            <a:r>
              <a:rPr lang="es-ES_tradnl" altLang="en-US" sz="1800" b="1" dirty="0" smtClean="0"/>
              <a:t>Del experto: </a:t>
            </a:r>
            <a:r>
              <a:rPr lang="es-ES_tradnl" altLang="en-US" sz="1800" dirty="0" smtClean="0"/>
              <a:t>El profesional tiene respuestas para todo. Lleva a que el adolescente asuma un ROL PASIVO, incoherente con el enfoque de entrevista motivacional. </a:t>
            </a:r>
          </a:p>
          <a:p>
            <a:pPr algn="just"/>
            <a:endParaRPr lang="es-ES_tradnl" altLang="en-US" sz="1800" dirty="0" smtClean="0"/>
          </a:p>
          <a:p>
            <a:pPr algn="just"/>
            <a:r>
              <a:rPr lang="es-ES_tradnl" altLang="en-US" sz="1800" b="1" dirty="0" smtClean="0"/>
              <a:t>Del etiquetaje: </a:t>
            </a:r>
            <a:r>
              <a:rPr lang="es-ES_tradnl" altLang="en-US" sz="1800" dirty="0" smtClean="0"/>
              <a:t>Se puede pensar que es importante que el adolescente acepte el diagnóstico. Las etiquetas pueden dar identidad. Refuerza la resistencia del adolescente</a:t>
            </a:r>
          </a:p>
          <a:p>
            <a:pPr marL="0" indent="0" algn="just">
              <a:buNone/>
            </a:pPr>
            <a:endParaRPr lang="es-ES_tradnl" altLang="en-US" sz="1800" b="1" dirty="0" smtClean="0"/>
          </a:p>
          <a:p>
            <a:r>
              <a:rPr lang="es-ES_tradnl" altLang="en-US" sz="1800" b="1" dirty="0" smtClean="0"/>
              <a:t>Del énfasis prematuro:</a:t>
            </a:r>
            <a:r>
              <a:rPr lang="es-ES_tradnl" altLang="en-US" sz="1800" dirty="0" smtClean="0"/>
              <a:t> Adolescente e interventor se centran en temas diferentes: Favorece el distanciamiento y el estado defensivo del adolescente.</a:t>
            </a:r>
          </a:p>
          <a:p>
            <a:endParaRPr lang="es-ES_tradnl" altLang="en-US" sz="1800" b="1" dirty="0" smtClean="0"/>
          </a:p>
          <a:p>
            <a:r>
              <a:rPr lang="es-ES_tradnl" altLang="en-US" sz="1800" b="1" dirty="0" smtClean="0"/>
              <a:t>De la culpa: </a:t>
            </a:r>
            <a:r>
              <a:rPr lang="es-ES_tradnl" altLang="en-US" sz="1800" dirty="0" smtClean="0"/>
              <a:t>La responsabilidad de la culpa puede ser otro obstáculo en las sesiones   “AQUÍ LA CULPA ES IRRELEVANTE”</a:t>
            </a:r>
            <a:endParaRPr lang="es-CL" altLang="en-US" sz="1800"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88641"/>
            <a:ext cx="2232248"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3248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714375" y="428625"/>
            <a:ext cx="10915128" cy="6143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s-CL" altLang="en-US" dirty="0" smtClean="0">
              <a:solidFill>
                <a:srgbClr val="7030A0"/>
              </a:solidFill>
              <a:latin typeface="Klavika-Regular" pitchFamily="-16" charset="-18"/>
            </a:endParaRPr>
          </a:p>
          <a:p>
            <a:pPr algn="ctr">
              <a:buFontTx/>
              <a:buNone/>
            </a:pPr>
            <a:r>
              <a:rPr lang="es-CL" altLang="en-US" b="1" dirty="0" smtClean="0">
                <a:latin typeface="Klavika-Regular" pitchFamily="-16" charset="-18"/>
              </a:rPr>
              <a:t>¿DE QUE HABLAMOS EN DEFINITIVA ?</a:t>
            </a:r>
          </a:p>
          <a:p>
            <a:pPr algn="ctr">
              <a:buFontTx/>
              <a:buNone/>
            </a:pPr>
            <a:endParaRPr lang="es-CL" altLang="en-US" sz="2000" b="1" dirty="0" smtClean="0">
              <a:latin typeface="Klavika-Regular" pitchFamily="-16" charset="-18"/>
            </a:endParaRPr>
          </a:p>
          <a:p>
            <a:pPr algn="ctr">
              <a:buFontTx/>
              <a:buNone/>
            </a:pPr>
            <a:endParaRPr lang="es-CL" altLang="en-US" sz="2000" b="1" dirty="0" smtClean="0">
              <a:latin typeface="Klavika-Regular" pitchFamily="-16" charset="-18"/>
            </a:endParaRPr>
          </a:p>
          <a:p>
            <a:pPr algn="ctr">
              <a:buFontTx/>
              <a:buNone/>
            </a:pPr>
            <a:endParaRPr lang="es-CL" altLang="en-US" sz="2000" b="1" dirty="0" smtClean="0">
              <a:latin typeface="Klavika-Regular" pitchFamily="-16" charset="-18"/>
            </a:endParaRPr>
          </a:p>
          <a:p>
            <a:pPr algn="ctr">
              <a:buFontTx/>
              <a:buNone/>
            </a:pPr>
            <a:endParaRPr lang="es-CL" altLang="en-US" sz="2000" b="1" dirty="0" smtClean="0">
              <a:latin typeface="Klavika-Regular" pitchFamily="-16" charset="-18"/>
            </a:endParaRPr>
          </a:p>
          <a:p>
            <a:pPr algn="ctr">
              <a:buFontTx/>
              <a:buNone/>
            </a:pPr>
            <a:endParaRPr lang="es-CL" altLang="en-US" sz="2000" b="1" dirty="0" smtClean="0">
              <a:latin typeface="Klavika-Regular" pitchFamily="-16" charset="-18"/>
            </a:endParaRPr>
          </a:p>
          <a:p>
            <a:pPr algn="ctr">
              <a:buFontTx/>
              <a:buNone/>
            </a:pPr>
            <a:endParaRPr lang="es-CL" altLang="en-US" sz="2000" b="1" dirty="0" smtClean="0">
              <a:latin typeface="Klavika-Regular" pitchFamily="-16" charset="-18"/>
            </a:endParaRPr>
          </a:p>
          <a:p>
            <a:pPr algn="ctr">
              <a:buFontTx/>
              <a:buNone/>
            </a:pPr>
            <a:endParaRPr lang="es-CL" altLang="en-US" sz="2000" b="1" dirty="0" smtClean="0">
              <a:latin typeface="Klavika-Regular" pitchFamily="-16" charset="-18"/>
            </a:endParaRPr>
          </a:p>
          <a:p>
            <a:pPr algn="ctr">
              <a:buFontTx/>
              <a:buNone/>
            </a:pPr>
            <a:endParaRPr lang="es-CL" altLang="en-US" sz="2000" b="1" dirty="0" smtClean="0">
              <a:latin typeface="Klavika-Regular" pitchFamily="-16" charset="-18"/>
            </a:endParaRPr>
          </a:p>
          <a:p>
            <a:pPr algn="ctr">
              <a:buFontTx/>
              <a:buNone/>
            </a:pPr>
            <a:r>
              <a:rPr lang="es-CL" altLang="en-US" sz="2800" dirty="0" smtClean="0">
                <a:latin typeface="Klavika-Regular" pitchFamily="-16" charset="-18"/>
              </a:rPr>
              <a:t>Hablamos de la capacidad para conseguir que los otros sean </a:t>
            </a:r>
          </a:p>
          <a:p>
            <a:pPr algn="ctr">
              <a:buFontTx/>
              <a:buNone/>
            </a:pPr>
            <a:r>
              <a:rPr lang="es-CL" altLang="en-US" sz="2800" b="1" dirty="0" smtClean="0">
                <a:latin typeface="Klavika-Regular" pitchFamily="-16" charset="-18"/>
              </a:rPr>
              <a:t>PERMEABLES A NUESTRA INFLUENCIA</a:t>
            </a:r>
          </a:p>
          <a:p>
            <a:pPr>
              <a:buFontTx/>
              <a:buNone/>
            </a:pPr>
            <a:endParaRPr lang="es-CL" altLang="en-US" sz="2800" dirty="0" smtClean="0">
              <a:latin typeface="Klavika-Regular" pitchFamily="-16" charset="-18"/>
            </a:endParaRPr>
          </a:p>
          <a:p>
            <a:pPr>
              <a:buFontTx/>
              <a:buNone/>
            </a:pPr>
            <a:endParaRPr lang="es-CL" altLang="en-US" sz="2000" dirty="0" smtClean="0">
              <a:latin typeface="Klavika-Regular" pitchFamily="-16" charset="-18"/>
            </a:endParaRPr>
          </a:p>
          <a:p>
            <a:pPr>
              <a:buFontTx/>
              <a:buNone/>
            </a:pPr>
            <a:endParaRPr lang="es-CL" altLang="en-US" sz="2000" b="1" dirty="0" smtClean="0">
              <a:latin typeface="Klavika-Regular" pitchFamily="-16" charset="-18"/>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111" y="1652586"/>
            <a:ext cx="2880320" cy="235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9" y="139700"/>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5798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Título"/>
          <p:cNvSpPr>
            <a:spLocks noGrp="1"/>
          </p:cNvSpPr>
          <p:nvPr>
            <p:ph type="title"/>
          </p:nvPr>
        </p:nvSpPr>
        <p:spPr>
          <a:xfrm>
            <a:off x="1620391" y="1340768"/>
            <a:ext cx="4071938" cy="5143500"/>
          </a:xfrm>
        </p:spPr>
        <p:txBody>
          <a:bodyPr/>
          <a:lstStyle/>
          <a:p>
            <a:r>
              <a:rPr lang="es-ES_tradnl" altLang="en-US" sz="3200" b="1" dirty="0" smtClean="0">
                <a:solidFill>
                  <a:srgbClr val="800080"/>
                </a:solidFill>
              </a:rPr>
              <a:t>Los demás pueden tener una perspectiva diferente de la </a:t>
            </a:r>
            <a:br>
              <a:rPr lang="es-ES_tradnl" altLang="en-US" sz="3200" b="1" dirty="0" smtClean="0">
                <a:solidFill>
                  <a:srgbClr val="800080"/>
                </a:solidFill>
              </a:rPr>
            </a:br>
            <a:r>
              <a:rPr lang="es-ES_tradnl" altLang="en-US" sz="3200" b="1" dirty="0" smtClean="0">
                <a:solidFill>
                  <a:srgbClr val="800080"/>
                </a:solidFill>
              </a:rPr>
              <a:t>cosas... Invalidar esta perspectiva provoca una </a:t>
            </a:r>
            <a:br>
              <a:rPr lang="es-ES_tradnl" altLang="en-US" sz="3200" b="1" dirty="0" smtClean="0">
                <a:solidFill>
                  <a:srgbClr val="800080"/>
                </a:solidFill>
              </a:rPr>
            </a:br>
            <a:r>
              <a:rPr lang="es-ES_tradnl" altLang="en-US" sz="3200" b="1" dirty="0" smtClean="0">
                <a:solidFill>
                  <a:srgbClr val="800080"/>
                </a:solidFill>
              </a:rPr>
              <a:t>impermeabilización a nuestra influencia</a:t>
            </a:r>
            <a:endParaRPr lang="es-ES_tradnl" altLang="en-US" sz="3200"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967" y="1196752"/>
            <a:ext cx="446449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9" y="184635"/>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5605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608489" y="1604417"/>
            <a:ext cx="10952798" cy="4992934"/>
          </a:xfrm>
        </p:spPr>
        <p:txBody>
          <a:bodyPr>
            <a:normAutofit fontScale="85000" lnSpcReduction="20000"/>
          </a:bodyPr>
          <a:lstStyle/>
          <a:p>
            <a:pPr algn="just"/>
            <a:r>
              <a:rPr lang="es-ES" dirty="0" smtClean="0"/>
              <a:t>Estudio realizado en el año 2010. </a:t>
            </a:r>
            <a:r>
              <a:rPr lang="es-ES" b="1" dirty="0" smtClean="0"/>
              <a:t>“Comparaciones Internacionales de problemas conductuales y emocionales en niños preescolares, informe de padres de 24 países”.</a:t>
            </a:r>
          </a:p>
          <a:p>
            <a:pPr algn="just"/>
            <a:endParaRPr lang="es-ES" b="1" dirty="0"/>
          </a:p>
          <a:p>
            <a:pPr algn="just"/>
            <a:r>
              <a:rPr lang="es-ES" dirty="0" smtClean="0"/>
              <a:t>En Chile fue realizado por F. </a:t>
            </a:r>
            <a:r>
              <a:rPr lang="en-US" dirty="0"/>
              <a:t>Lecannelier</a:t>
            </a:r>
            <a:r>
              <a:rPr lang="es-ES" dirty="0"/>
              <a:t> </a:t>
            </a:r>
            <a:r>
              <a:rPr lang="es-ES" dirty="0" smtClean="0"/>
              <a:t>y M. Kimelman. Este estudio fue realizado con </a:t>
            </a:r>
            <a:r>
              <a:rPr lang="es-ES" dirty="0"/>
              <a:t>datos de 19 mil niños preescolares, siendo 400 de ellos chilenos </a:t>
            </a:r>
            <a:r>
              <a:rPr lang="es-ES" dirty="0" smtClean="0"/>
              <a:t>(2 años de edad). Se situó a </a:t>
            </a:r>
            <a:r>
              <a:rPr lang="es-ES" dirty="0"/>
              <a:t>los menores de seis años de </a:t>
            </a:r>
            <a:r>
              <a:rPr lang="es-ES" dirty="0" smtClean="0"/>
              <a:t>nuestro </a:t>
            </a:r>
            <a:r>
              <a:rPr lang="es-ES" dirty="0"/>
              <a:t>país como los de peor salud mental a nivel mundial</a:t>
            </a:r>
            <a:r>
              <a:rPr lang="es-ES" dirty="0" smtClean="0"/>
              <a:t>.</a:t>
            </a:r>
          </a:p>
          <a:p>
            <a:pPr marL="0" indent="0" algn="just">
              <a:buNone/>
            </a:pPr>
            <a:endParaRPr lang="es-ES" dirty="0" smtClean="0"/>
          </a:p>
          <a:p>
            <a:pPr algn="just"/>
            <a:r>
              <a:rPr lang="es-ES" dirty="0" smtClean="0"/>
              <a:t>El 9 % de los </a:t>
            </a:r>
            <a:r>
              <a:rPr lang="es-ES" dirty="0"/>
              <a:t>menores presentaban un apego </a:t>
            </a:r>
            <a:r>
              <a:rPr lang="es-ES" dirty="0" smtClean="0"/>
              <a:t>desorganizado y un 11% un apego ambivalente </a:t>
            </a:r>
            <a:r>
              <a:rPr lang="es-ES" dirty="0"/>
              <a:t>o evitativo. “Estos tres tipos de apego se correlacionan con trastornos de salud mental y </a:t>
            </a:r>
            <a:r>
              <a:rPr lang="es-ES" dirty="0" smtClean="0"/>
              <a:t>psicopatología</a:t>
            </a:r>
            <a:r>
              <a:rPr lang="es-ES" dirty="0"/>
              <a:t>, desde la infancia a la edad </a:t>
            </a:r>
            <a:r>
              <a:rPr lang="es-ES" dirty="0" smtClean="0"/>
              <a:t>adulta.</a:t>
            </a:r>
          </a:p>
          <a:p>
            <a:pPr marL="0" indent="0" algn="just">
              <a:buNone/>
            </a:pPr>
            <a:endParaRPr lang="es-ES" dirty="0" smtClean="0"/>
          </a:p>
        </p:txBody>
      </p:sp>
      <p:sp>
        <p:nvSpPr>
          <p:cNvPr id="7" name="Rectangle 1"/>
          <p:cNvSpPr>
            <a:spLocks noChangeArrowheads="1"/>
          </p:cNvSpPr>
          <p:nvPr/>
        </p:nvSpPr>
        <p:spPr bwMode="auto">
          <a:xfrm>
            <a:off x="5796855" y="446028"/>
            <a:ext cx="45508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000" b="1" i="0" u="none" strike="noStrike" cap="none" normalizeH="0" baseline="0" dirty="0" smtClean="0">
                <a:ln>
                  <a:noFill/>
                </a:ln>
                <a:solidFill>
                  <a:srgbClr val="7030A0"/>
                </a:solidFill>
                <a:effectLst/>
                <a:latin typeface="Arial" panose="020B0604020202020204" pitchFamily="34" charset="0"/>
              </a:rPr>
              <a:t>Salud </a:t>
            </a:r>
            <a:r>
              <a:rPr lang="es-ES" altLang="en-US" sz="2000" b="1" dirty="0" smtClean="0">
                <a:solidFill>
                  <a:srgbClr val="7030A0"/>
                </a:solidFill>
                <a:latin typeface="Arial" panose="020B0604020202020204" pitchFamily="34" charset="0"/>
              </a:rPr>
              <a:t>Mental e I</a:t>
            </a:r>
            <a:r>
              <a:rPr kumimoji="0" lang="es-ES" altLang="en-US" sz="2000" b="1" i="0" u="none" strike="noStrike" cap="none" normalizeH="0" baseline="0" dirty="0" smtClean="0">
                <a:ln>
                  <a:noFill/>
                </a:ln>
                <a:solidFill>
                  <a:srgbClr val="7030A0"/>
                </a:solidFill>
                <a:effectLst/>
                <a:latin typeface="Arial" panose="020B0604020202020204" pitchFamily="34" charset="0"/>
              </a:rPr>
              <a:t>nfancia en Chile</a:t>
            </a:r>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6073" y="136495"/>
            <a:ext cx="2530422"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1822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727" y="121806"/>
            <a:ext cx="9324824" cy="66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64605" y="122820"/>
            <a:ext cx="2291890"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4459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527" y="116632"/>
            <a:ext cx="9220572"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9" y="116632"/>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4160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1224348" y="1700808"/>
            <a:ext cx="972108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s-ES_tradnl" altLang="en-US" sz="2000" b="1" dirty="0" smtClean="0">
                <a:solidFill>
                  <a:srgbClr val="800080"/>
                </a:solidFill>
              </a:rPr>
              <a:t>PREGUNTAS ABIERTAS:  </a:t>
            </a:r>
            <a:r>
              <a:rPr lang="es-ES_tradnl" altLang="en-US" sz="2000" i="1" u="sng" dirty="0" smtClean="0"/>
              <a:t>Meta de La pregunta abierta:</a:t>
            </a:r>
          </a:p>
          <a:p>
            <a:pPr>
              <a:buFontTx/>
              <a:buNone/>
            </a:pPr>
            <a:r>
              <a:rPr lang="es-ES_tradnl" altLang="en-US" sz="2000" dirty="0" smtClean="0"/>
              <a:t>Recolectar información básica y permitir a la persona contar su historia </a:t>
            </a:r>
            <a:endParaRPr lang="es-CL" altLang="en-US" sz="2000" dirty="0" smtClean="0">
              <a:latin typeface="Klavika-Regular" pitchFamily="-16" charset="-18"/>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708920"/>
            <a:ext cx="9289032" cy="32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296956" y="442417"/>
            <a:ext cx="6500813" cy="819150"/>
          </a:xfrm>
          <a:solidFill>
            <a:srgbClr val="00FFFF"/>
          </a:solidFill>
        </p:spPr>
        <p:txBody>
          <a:bodyPr>
            <a:normAutofit fontScale="90000"/>
          </a:bodyPr>
          <a:lstStyle/>
          <a:p>
            <a:pPr eaLnBrk="1" hangingPunct="1"/>
            <a:r>
              <a:rPr lang="es-ES_tradnl" altLang="en-US" sz="2400" dirty="0" smtClean="0">
                <a:latin typeface="Klavika-Regular" pitchFamily="-16" charset="-18"/>
              </a:rPr>
              <a:t>     </a:t>
            </a:r>
            <a:r>
              <a:rPr lang="es-ES_tradnl" altLang="en-US" sz="2400" b="1" dirty="0" smtClean="0">
                <a:latin typeface="Klavika-Regular" pitchFamily="-16" charset="-18"/>
              </a:rPr>
              <a:t>HERRAMIENTAS  DE  LA  ENTREVISTA MOTIVACIONAL</a:t>
            </a:r>
            <a:endParaRPr lang="es-ES_tradnl" altLang="en-US" b="1" dirty="0" smtClean="0"/>
          </a:p>
        </p:txBody>
      </p:sp>
      <p:pic>
        <p:nvPicPr>
          <p:cNvPr id="8" name="Imagen 7"/>
          <p:cNvPicPr/>
          <p:nvPr/>
        </p:nvPicPr>
        <p:blipFill rotWithShape="1">
          <a:blip r:embed="rId4">
            <a:extLst>
              <a:ext uri="{28A0092B-C50C-407E-A947-70E740481C1C}">
                <a14:useLocalDpi xmlns:a14="http://schemas.microsoft.com/office/drawing/2010/main" val="0"/>
              </a:ext>
            </a:extLst>
          </a:blip>
          <a:srcRect l="12844" t="33503"/>
          <a:stretch/>
        </p:blipFill>
        <p:spPr bwMode="auto">
          <a:xfrm>
            <a:off x="252239" y="96893"/>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4467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69774" cy="704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879289" y="1628800"/>
            <a:ext cx="10411197" cy="5023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s-ES_tradnl" altLang="en-US" sz="2000" dirty="0" smtClean="0"/>
              <a:t>1.-   “En un día típico”, ¿cuánto fumas?” </a:t>
            </a:r>
            <a:r>
              <a:rPr lang="es-ES_tradnl" altLang="en-US" sz="2000" dirty="0" smtClean="0">
                <a:solidFill>
                  <a:srgbClr val="FF0000"/>
                </a:solidFill>
              </a:rPr>
              <a:t>(</a:t>
            </a:r>
            <a:r>
              <a:rPr lang="es-ES_tradnl" altLang="en-US" sz="2000" b="1" dirty="0" smtClean="0">
                <a:solidFill>
                  <a:srgbClr val="FF0000"/>
                </a:solidFill>
              </a:rPr>
              <a:t>Pregunta cerrada)</a:t>
            </a:r>
          </a:p>
          <a:p>
            <a:pPr>
              <a:buFontTx/>
              <a:buNone/>
            </a:pPr>
            <a:r>
              <a:rPr lang="es-ES_tradnl" altLang="en-US" sz="2000" dirty="0" smtClean="0">
                <a:solidFill>
                  <a:srgbClr val="FF0000"/>
                </a:solidFill>
              </a:rPr>
              <a:t>       </a:t>
            </a:r>
            <a:r>
              <a:rPr lang="es-ES_tradnl" altLang="en-US" sz="2000" dirty="0" smtClean="0"/>
              <a:t>“Háblame de tu consumo de marihuana en una semana típica.” </a:t>
            </a:r>
            <a:r>
              <a:rPr lang="es-ES_tradnl" altLang="en-US" sz="2000" b="1" dirty="0" smtClean="0">
                <a:solidFill>
                  <a:srgbClr val="009900"/>
                </a:solidFill>
              </a:rPr>
              <a:t>(Pregunta abierta)</a:t>
            </a:r>
          </a:p>
          <a:p>
            <a:pPr>
              <a:buFontTx/>
              <a:buNone/>
            </a:pPr>
            <a:endParaRPr lang="es-CL" altLang="en-US" sz="2000" b="1" dirty="0" smtClean="0">
              <a:solidFill>
                <a:srgbClr val="009900"/>
              </a:solidFill>
            </a:endParaRPr>
          </a:p>
          <a:p>
            <a:pPr>
              <a:buFontTx/>
              <a:buNone/>
            </a:pPr>
            <a:r>
              <a:rPr lang="es-CL" altLang="en-US" sz="2000" dirty="0" smtClean="0">
                <a:latin typeface="Klavika-Regular" pitchFamily="-16" charset="-18"/>
              </a:rPr>
              <a:t>2.- </a:t>
            </a:r>
            <a:r>
              <a:rPr lang="es-ES_tradnl" altLang="en-US" sz="2000" dirty="0" smtClean="0"/>
              <a:t>“¿Cuándo piensas dejar de beber?” </a:t>
            </a:r>
            <a:r>
              <a:rPr lang="es-ES_tradnl" altLang="en-US" sz="2000" b="1" dirty="0" smtClean="0">
                <a:solidFill>
                  <a:srgbClr val="FF0000"/>
                </a:solidFill>
              </a:rPr>
              <a:t>(Pregunta cerrada)</a:t>
            </a:r>
          </a:p>
          <a:p>
            <a:pPr>
              <a:buFontTx/>
              <a:buNone/>
            </a:pPr>
            <a:r>
              <a:rPr lang="es-ES_tradnl" altLang="en-US" sz="2000" dirty="0" smtClean="0"/>
              <a:t>     “¿Entonces qué crees que te gustaría hacer en cuanto a tu consumo de alcohol?” </a:t>
            </a:r>
            <a:r>
              <a:rPr lang="es-ES_tradnl" altLang="en-US" sz="2000" b="1" dirty="0" smtClean="0">
                <a:solidFill>
                  <a:srgbClr val="009900"/>
                </a:solidFill>
              </a:rPr>
              <a:t>(Pregunta abierta)</a:t>
            </a:r>
          </a:p>
          <a:p>
            <a:pPr>
              <a:buFontTx/>
              <a:buNone/>
            </a:pPr>
            <a:endParaRPr lang="es-ES_tradnl" altLang="en-US" sz="2000" b="1" dirty="0" smtClean="0">
              <a:solidFill>
                <a:srgbClr val="009900"/>
              </a:solidFill>
            </a:endParaRPr>
          </a:p>
          <a:p>
            <a:pPr>
              <a:buFontTx/>
              <a:buNone/>
            </a:pPr>
            <a:r>
              <a:rPr lang="es-CL" altLang="en-US" sz="2000" b="1" dirty="0" smtClean="0"/>
              <a:t>AYUDAS PARA UN BUEN INICIO:</a:t>
            </a:r>
          </a:p>
          <a:p>
            <a:pPr>
              <a:buFontTx/>
              <a:buChar char="-"/>
            </a:pPr>
            <a:r>
              <a:rPr lang="es-CL" altLang="en-US" sz="2000" dirty="0" smtClean="0"/>
              <a:t>“¿Háblame sobre”…                       - “ ¿Cómo te sientes respecto de…..</a:t>
            </a:r>
          </a:p>
          <a:p>
            <a:pPr>
              <a:buFontTx/>
              <a:buChar char="-"/>
            </a:pPr>
            <a:r>
              <a:rPr lang="es-CL" altLang="en-US" sz="2000" dirty="0" smtClean="0"/>
              <a:t>“¿Hasta que punto ….                    - “ ¿ Qué sucede cuando…..</a:t>
            </a:r>
          </a:p>
          <a:p>
            <a:pPr>
              <a:buFontTx/>
              <a:buChar char="-"/>
            </a:pPr>
            <a:r>
              <a:rPr lang="es-CL" altLang="en-US" sz="2000" dirty="0" smtClean="0"/>
              <a:t>“ Ayúdame a entender….               - “ ¿ Qué le preocupa acerca de …..</a:t>
            </a:r>
          </a:p>
          <a:p>
            <a:pPr>
              <a:buFontTx/>
              <a:buChar char="-"/>
            </a:pPr>
            <a:r>
              <a:rPr lang="es-CL" altLang="en-US" sz="2000" dirty="0" smtClean="0"/>
              <a:t>“¿Cómo fue que tu….</a:t>
            </a:r>
          </a:p>
          <a:p>
            <a:pPr>
              <a:buFontTx/>
              <a:buNone/>
            </a:pPr>
            <a:endParaRPr lang="es-CL" altLang="en-US" sz="2000" b="1" dirty="0" smtClean="0">
              <a:solidFill>
                <a:srgbClr val="009900"/>
              </a:solidFill>
            </a:endParaRPr>
          </a:p>
          <a:p>
            <a:pPr algn="ctr">
              <a:buFontTx/>
              <a:buNone/>
            </a:pPr>
            <a:r>
              <a:rPr lang="es-CL" altLang="en-US" sz="2000" b="1" i="1" dirty="0" smtClean="0">
                <a:solidFill>
                  <a:srgbClr val="7030A0"/>
                </a:solidFill>
              </a:rPr>
              <a:t>…..EJERCICIO PRÁCTICO……</a:t>
            </a:r>
            <a:endParaRPr lang="es-CL" altLang="en-US" sz="2000" b="1" dirty="0" smtClean="0">
              <a:solidFill>
                <a:srgbClr val="009900"/>
              </a:solidFill>
            </a:endParaRPr>
          </a:p>
          <a:p>
            <a:pPr>
              <a:buFontTx/>
              <a:buNone/>
            </a:pPr>
            <a:endParaRPr lang="es-CL" altLang="en-US" sz="2000" dirty="0" smtClean="0">
              <a:latin typeface="Klavika-Regular" pitchFamily="-16" charset="-18"/>
            </a:endParaRPr>
          </a:p>
        </p:txBody>
      </p:sp>
      <p:sp>
        <p:nvSpPr>
          <p:cNvPr id="5" name="Rectangle 2"/>
          <p:cNvSpPr>
            <a:spLocks noGrp="1" noChangeArrowheads="1"/>
          </p:cNvSpPr>
          <p:nvPr>
            <p:ph type="title"/>
          </p:nvPr>
        </p:nvSpPr>
        <p:spPr>
          <a:xfrm>
            <a:off x="4572719" y="317004"/>
            <a:ext cx="6296025" cy="533400"/>
          </a:xfrm>
          <a:solidFill>
            <a:srgbClr val="FFC000"/>
          </a:solidFill>
        </p:spPr>
        <p:txBody>
          <a:bodyPr/>
          <a:lstStyle/>
          <a:p>
            <a:pPr algn="l" eaLnBrk="1" hangingPunct="1"/>
            <a:r>
              <a:rPr lang="es-ES_tradnl" altLang="en-US" sz="2400" dirty="0" smtClean="0">
                <a:latin typeface="Klavika-Regular" pitchFamily="-16" charset="-18"/>
              </a:rPr>
              <a:t>Ejemplos de Preguntas Abiertas y Cerradas</a:t>
            </a:r>
            <a:endParaRPr lang="es-ES_tradnl" altLang="en-US" dirty="0" smtClean="0"/>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64172"/>
            <a:ext cx="2232248" cy="1070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4000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8 Rectángulo redondeado"/>
          <p:cNvSpPr>
            <a:spLocks noChangeArrowheads="1"/>
          </p:cNvSpPr>
          <p:nvPr/>
        </p:nvSpPr>
        <p:spPr bwMode="auto">
          <a:xfrm>
            <a:off x="1476375" y="1196752"/>
            <a:ext cx="3714750" cy="5184576"/>
          </a:xfrm>
          <a:prstGeom prst="roundRect">
            <a:avLst>
              <a:gd name="adj" fmla="val 16667"/>
            </a:avLst>
          </a:prstGeom>
          <a:solidFill>
            <a:srgbClr val="FFFF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s-CL" altLang="en-US" dirty="0"/>
              <a:t>Reflejando</a:t>
            </a:r>
            <a:r>
              <a:rPr lang="es-CL" altLang="en-US" dirty="0" smtClean="0"/>
              <a:t>:</a:t>
            </a:r>
          </a:p>
          <a:p>
            <a:endParaRPr lang="es-CL" altLang="en-US" dirty="0"/>
          </a:p>
          <a:p>
            <a:r>
              <a:rPr lang="es-ES_tradnl" altLang="en-US" sz="1600" b="1" dirty="0"/>
              <a:t>Repetición: </a:t>
            </a:r>
            <a:r>
              <a:rPr lang="es-ES_tradnl" altLang="en-US" sz="1600" dirty="0"/>
              <a:t>se repite un elemento de lo que ha dicho la persona.</a:t>
            </a:r>
          </a:p>
          <a:p>
            <a:endParaRPr lang="es-ES_tradnl" altLang="en-US" sz="1600" dirty="0"/>
          </a:p>
          <a:p>
            <a:pPr algn="just"/>
            <a:r>
              <a:rPr lang="es-ES_tradnl" altLang="en-US" sz="1600" b="1" dirty="0" err="1"/>
              <a:t>Refrasear</a:t>
            </a:r>
            <a:r>
              <a:rPr lang="es-ES_tradnl" altLang="en-US" sz="1600" b="1" dirty="0"/>
              <a:t>: </a:t>
            </a:r>
            <a:r>
              <a:rPr lang="es-ES_tradnl" altLang="en-US" sz="1600" dirty="0"/>
              <a:t>se repite utilizando sinónimos intentado clarificar lo que le sucede a la persona.</a:t>
            </a:r>
          </a:p>
          <a:p>
            <a:endParaRPr lang="es-ES_tradnl" altLang="en-US" sz="1600" b="1" dirty="0"/>
          </a:p>
          <a:p>
            <a:pPr algn="just"/>
            <a:r>
              <a:rPr lang="es-ES_tradnl" altLang="en-US" sz="1600" b="1" dirty="0"/>
              <a:t>Parafrasear: </a:t>
            </a:r>
            <a:r>
              <a:rPr lang="es-ES_tradnl" altLang="en-US" sz="1600" dirty="0"/>
              <a:t>se infiere de lo que ha dicho la persona y se refleja con nuevas palabras, intentando ayudar a ampliar la perspectiva.</a:t>
            </a:r>
          </a:p>
          <a:p>
            <a:endParaRPr lang="es-ES_tradnl" altLang="en-US" sz="1600" b="1" dirty="0"/>
          </a:p>
          <a:p>
            <a:pPr algn="just"/>
            <a:r>
              <a:rPr lang="es-ES_tradnl" altLang="en-US" sz="1600" b="1" dirty="0"/>
              <a:t>Reflejar sentimientos: </a:t>
            </a:r>
            <a:r>
              <a:rPr lang="es-ES_tradnl" altLang="en-US" sz="1600" dirty="0"/>
              <a:t>se incorporan elementos emocionales</a:t>
            </a:r>
          </a:p>
          <a:p>
            <a:endParaRPr lang="es-ES_tradnl" altLang="en-US" sz="1600" b="1" dirty="0"/>
          </a:p>
        </p:txBody>
      </p:sp>
      <p:sp>
        <p:nvSpPr>
          <p:cNvPr id="5" name="Rectangle 3"/>
          <p:cNvSpPr txBox="1">
            <a:spLocks noChangeArrowheads="1"/>
          </p:cNvSpPr>
          <p:nvPr/>
        </p:nvSpPr>
        <p:spPr>
          <a:xfrm>
            <a:off x="6084106" y="116632"/>
            <a:ext cx="4929187" cy="64807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s-CL" altLang="en-US" sz="2000" b="1" dirty="0" smtClean="0">
                <a:solidFill>
                  <a:srgbClr val="800080"/>
                </a:solidFill>
              </a:rPr>
              <a:t>REFLEJO  ( afirmación terapéutica )</a:t>
            </a:r>
          </a:p>
          <a:p>
            <a:pPr>
              <a:buFontTx/>
              <a:buNone/>
            </a:pPr>
            <a:endParaRPr lang="es-ES_tradnl" altLang="en-US" sz="2000" b="1" dirty="0" smtClean="0">
              <a:solidFill>
                <a:srgbClr val="800080"/>
              </a:solidFill>
            </a:endParaRPr>
          </a:p>
          <a:p>
            <a:pPr>
              <a:buFontTx/>
              <a:buNone/>
            </a:pPr>
            <a:r>
              <a:rPr lang="es-ES_tradnl" altLang="en-US" sz="2000" dirty="0" smtClean="0"/>
              <a:t>Reflejo simple</a:t>
            </a:r>
          </a:p>
          <a:p>
            <a:r>
              <a:rPr lang="es-ES_tradnl" altLang="en-US" sz="2000" dirty="0" smtClean="0"/>
              <a:t>El terapeuta refleja lo que la persona está diciendo. “Lo importante de una escucha reflexiva es que intenta deducir lo que la persona realmente quiere decir”.</a:t>
            </a:r>
          </a:p>
          <a:p>
            <a:pPr marL="0" indent="0">
              <a:buNone/>
            </a:pPr>
            <a:endParaRPr lang="es-ES_tradnl" altLang="en-US" sz="2000" dirty="0" smtClean="0"/>
          </a:p>
          <a:p>
            <a:r>
              <a:rPr lang="es-ES_tradnl" altLang="en-US" sz="2000" dirty="0" smtClean="0"/>
              <a:t>Los reflejos terapéuticos cumplen tres objetivos:  </a:t>
            </a:r>
          </a:p>
          <a:p>
            <a:pPr marL="0" indent="0">
              <a:buNone/>
            </a:pPr>
            <a:endParaRPr lang="es-ES_tradnl" altLang="en-US" sz="2000" dirty="0" smtClean="0"/>
          </a:p>
          <a:p>
            <a:r>
              <a:rPr lang="es-ES_tradnl" altLang="en-US" sz="2000" dirty="0" smtClean="0"/>
              <a:t>(1) le indican a la persona que el terapeuta lo está comprendiendo (lo cual fomenta el vínculo terapéutico) </a:t>
            </a:r>
          </a:p>
          <a:p>
            <a:r>
              <a:rPr lang="es-ES_tradnl" altLang="en-US" sz="2000" dirty="0" smtClean="0"/>
              <a:t>(2) la persona  escucha su comentario dos veces.</a:t>
            </a:r>
          </a:p>
          <a:p>
            <a:r>
              <a:rPr lang="es-ES_tradnl" altLang="en-US" sz="2000" dirty="0" smtClean="0"/>
              <a:t>(3) facilita la exploración de si mismo.</a:t>
            </a:r>
            <a:endParaRPr lang="es-CL" altLang="en-US" sz="2000" dirty="0" smtClean="0">
              <a:latin typeface="Klavika-Regular" pitchFamily="-16" charset="-18"/>
            </a:endParaRPr>
          </a:p>
          <a:p>
            <a:pPr marL="0" indent="0">
              <a:buNone/>
            </a:pPr>
            <a:endParaRPr lang="es-CL" altLang="en-US" sz="2000" dirty="0" smtClean="0"/>
          </a:p>
          <a:p>
            <a:pPr marL="0" indent="0">
              <a:buNone/>
            </a:pPr>
            <a:endParaRPr lang="es-CL" altLang="en-US" sz="2000" dirty="0" smtClean="0"/>
          </a:p>
          <a:p>
            <a:pPr marL="0" indent="0">
              <a:buNone/>
            </a:pPr>
            <a:r>
              <a:rPr lang="es-CL" altLang="en-US" sz="2000" b="1" i="1" dirty="0" smtClean="0">
                <a:solidFill>
                  <a:srgbClr val="7030A0"/>
                </a:solidFill>
              </a:rPr>
              <a:t>                    …..EJERCICIO PRÁCTICO……</a:t>
            </a:r>
            <a:endParaRPr lang="es-ES_tradnl" altLang="en-US" sz="2000" b="1" i="1" dirty="0" smtClean="0">
              <a:solidFill>
                <a:srgbClr val="7030A0"/>
              </a:solidFill>
            </a:endParaRPr>
          </a:p>
          <a:p>
            <a:endParaRPr lang="es-CL" altLang="en-US" sz="2000" dirty="0" smtClean="0">
              <a:latin typeface="Klavika-Regular" pitchFamily="-16" charset="-18"/>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49899"/>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2397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252239" y="2636912"/>
            <a:ext cx="5616624" cy="3515213"/>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s-ES_tradnl" altLang="en-US" sz="1800" dirty="0" smtClean="0"/>
              <a:t>      </a:t>
            </a:r>
          </a:p>
          <a:p>
            <a:pPr>
              <a:buFontTx/>
              <a:buNone/>
            </a:pPr>
            <a:r>
              <a:rPr lang="es-ES_tradnl" altLang="en-US" sz="1800" dirty="0" smtClean="0"/>
              <a:t>                                   </a:t>
            </a:r>
            <a:r>
              <a:rPr lang="es-ES_tradnl" altLang="en-US" sz="2800" b="1" dirty="0" smtClean="0">
                <a:solidFill>
                  <a:srgbClr val="0070C0"/>
                </a:solidFill>
              </a:rPr>
              <a:t>RESUMEN</a:t>
            </a:r>
          </a:p>
          <a:p>
            <a:pPr>
              <a:buFontTx/>
              <a:buNone/>
            </a:pPr>
            <a:endParaRPr lang="es-ES_tradnl" altLang="en-US" sz="1800" dirty="0"/>
          </a:p>
          <a:p>
            <a:pPr>
              <a:buFontTx/>
              <a:buNone/>
            </a:pPr>
            <a:r>
              <a:rPr lang="es-ES_tradnl" altLang="en-US" sz="1800" dirty="0" smtClean="0"/>
              <a:t>Esta estrategia permite que la persona se percate que el </a:t>
            </a:r>
          </a:p>
          <a:p>
            <a:pPr>
              <a:buFontTx/>
              <a:buNone/>
            </a:pPr>
            <a:r>
              <a:rPr lang="es-ES_tradnl" altLang="en-US" sz="1800" dirty="0" smtClean="0"/>
              <a:t>interventor lo ha  estado siguiendo y comprendiendo, y </a:t>
            </a:r>
          </a:p>
          <a:p>
            <a:pPr>
              <a:buFontTx/>
              <a:buNone/>
            </a:pPr>
            <a:r>
              <a:rPr lang="es-ES_tradnl" altLang="en-US" sz="1800" dirty="0" smtClean="0"/>
              <a:t>posibilita que la persona  escuche lo   que él ha dicho, y por lo tanto continúe  explorando su situación. </a:t>
            </a:r>
          </a:p>
        </p:txBody>
      </p:sp>
      <p:sp>
        <p:nvSpPr>
          <p:cNvPr id="5" name="Rectangle 3"/>
          <p:cNvSpPr txBox="1">
            <a:spLocks noChangeArrowheads="1"/>
          </p:cNvSpPr>
          <p:nvPr/>
        </p:nvSpPr>
        <p:spPr>
          <a:xfrm>
            <a:off x="6121101" y="225351"/>
            <a:ext cx="5652419" cy="4355777"/>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_tradnl" altLang="en-US" sz="2400" b="1" dirty="0" smtClean="0">
                <a:solidFill>
                  <a:srgbClr val="0070C0"/>
                </a:solidFill>
              </a:rPr>
              <a:t>RECONOCIMIENTO</a:t>
            </a:r>
            <a:endParaRPr lang="es-ES_tradnl" altLang="en-US" sz="2000" dirty="0"/>
          </a:p>
          <a:p>
            <a:r>
              <a:rPr lang="es-ES_tradnl" altLang="en-US" sz="2000" dirty="0" smtClean="0"/>
              <a:t>Comunicar a la persona que se reconoce sus fortalezas, esfuerzos o sus propias soluciones a sus problemas.</a:t>
            </a:r>
          </a:p>
          <a:p>
            <a:endParaRPr lang="es-CL" altLang="en-US" sz="2000" dirty="0" smtClean="0"/>
          </a:p>
          <a:p>
            <a:pPr algn="just"/>
            <a:r>
              <a:rPr lang="es-ES_tradnl" altLang="en-US" sz="2000" dirty="0" smtClean="0"/>
              <a:t>No dar soluciones sino preguntar por sus soluciones. </a:t>
            </a:r>
          </a:p>
          <a:p>
            <a:pPr algn="just"/>
            <a:endParaRPr lang="es-ES_tradnl" altLang="en-US" sz="2000" dirty="0" smtClean="0"/>
          </a:p>
          <a:p>
            <a:pPr algn="just"/>
            <a:r>
              <a:rPr lang="es-ES_tradnl" altLang="en-US" sz="2000" dirty="0" smtClean="0"/>
              <a:t>El cambio debe proceder de la persona</a:t>
            </a:r>
          </a:p>
          <a:p>
            <a:pPr>
              <a:buFontTx/>
              <a:buNone/>
            </a:pPr>
            <a:endParaRPr lang="es-CL" altLang="en-US" sz="2000" dirty="0" smtClean="0"/>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20015" y="69048"/>
            <a:ext cx="2336479"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315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2124447" y="1177931"/>
            <a:ext cx="9577064" cy="5464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altLang="en-US" sz="1800" dirty="0" smtClean="0"/>
              <a:t>Orientada para ayudar a las personas a resolver su ambivalencia</a:t>
            </a:r>
          </a:p>
          <a:p>
            <a:r>
              <a:rPr lang="es-ES_tradnl" altLang="en-US" sz="1800" dirty="0" smtClean="0"/>
              <a:t>En la entrevista motivacional, el adolescente presenta las razones para cambiar</a:t>
            </a:r>
          </a:p>
          <a:p>
            <a:pPr>
              <a:buFontTx/>
              <a:buNone/>
            </a:pPr>
            <a:r>
              <a:rPr lang="es-ES_tradnl" altLang="en-US" sz="1800" b="1" dirty="0" smtClean="0"/>
              <a:t>                                                                ¿Cómo fomentarlas?</a:t>
            </a:r>
          </a:p>
          <a:p>
            <a:pPr>
              <a:buFontTx/>
              <a:buNone/>
            </a:pPr>
            <a:endParaRPr lang="es-CL" altLang="en-US" sz="1800" b="1" dirty="0" smtClean="0"/>
          </a:p>
          <a:p>
            <a:pPr marL="0" indent="0">
              <a:buNone/>
            </a:pPr>
            <a:r>
              <a:rPr lang="es-ES_tradnl" altLang="en-US" sz="2000" b="1" dirty="0" smtClean="0">
                <a:solidFill>
                  <a:srgbClr val="00B050"/>
                </a:solidFill>
              </a:rPr>
              <a:t>1. PREGUNTAS EVOCADORAS      </a:t>
            </a:r>
            <a:r>
              <a:rPr lang="es-ES_tradnl" altLang="en-US" sz="2000" b="1" dirty="0" smtClean="0"/>
              <a:t>Objetivo: Reforzar afirmaciones motivadoras</a:t>
            </a:r>
          </a:p>
          <a:p>
            <a:endParaRPr lang="es-ES_tradnl" altLang="en-US" sz="2000" b="1" dirty="0" smtClean="0"/>
          </a:p>
          <a:p>
            <a:r>
              <a:rPr lang="es-ES_tradnl" altLang="en-US" sz="2000" b="1" dirty="0" smtClean="0"/>
              <a:t>Reconocimiento del problema:</a:t>
            </a:r>
          </a:p>
          <a:p>
            <a:pPr>
              <a:buFontTx/>
              <a:buNone/>
            </a:pPr>
            <a:r>
              <a:rPr lang="es-ES_tradnl" altLang="en-US" sz="2000" i="1" dirty="0" smtClean="0"/>
              <a:t>“¿Por qué piensas que esto sea un problema?”</a:t>
            </a:r>
          </a:p>
          <a:p>
            <a:pPr>
              <a:buFontTx/>
              <a:buNone/>
            </a:pPr>
            <a:endParaRPr lang="es-CL" altLang="en-US" sz="2000" b="1" i="1" dirty="0" smtClean="0"/>
          </a:p>
          <a:p>
            <a:r>
              <a:rPr lang="es-ES_tradnl" altLang="en-US" sz="2000" b="1" dirty="0" smtClean="0"/>
              <a:t>Intención de cambiar:</a:t>
            </a:r>
          </a:p>
          <a:p>
            <a:pPr>
              <a:buFontTx/>
              <a:buNone/>
            </a:pPr>
            <a:r>
              <a:rPr lang="es-ES_tradnl" altLang="en-US" sz="2000" i="1" dirty="0" smtClean="0"/>
              <a:t>“¿Cuáles son las razones que ves para cambiar?”</a:t>
            </a:r>
          </a:p>
          <a:p>
            <a:pPr>
              <a:buFontTx/>
              <a:buNone/>
            </a:pPr>
            <a:endParaRPr lang="es-CL" altLang="en-US" sz="2000" b="1" i="1" dirty="0" smtClean="0"/>
          </a:p>
          <a:p>
            <a:r>
              <a:rPr lang="es-ES_tradnl" altLang="en-US" sz="2000" b="1" dirty="0" smtClean="0"/>
              <a:t>Optimismo</a:t>
            </a:r>
          </a:p>
          <a:p>
            <a:pPr>
              <a:buFontTx/>
              <a:buNone/>
            </a:pPr>
            <a:r>
              <a:rPr lang="es-ES_tradnl" altLang="en-US" sz="2000" i="1" dirty="0" smtClean="0"/>
              <a:t>“¿Qué te hace pensar que si decides introducir un cambio, lo podrías hacer?”</a:t>
            </a:r>
            <a:endParaRPr lang="es-CL" altLang="en-US" sz="2000" b="1" i="1" dirty="0" smtClean="0"/>
          </a:p>
          <a:p>
            <a:pPr>
              <a:buFontTx/>
              <a:buNone/>
            </a:pPr>
            <a:endParaRPr lang="es-ES_tradnl" altLang="en-US" sz="1800" b="1" dirty="0" smtClean="0"/>
          </a:p>
        </p:txBody>
      </p:sp>
      <p:sp>
        <p:nvSpPr>
          <p:cNvPr id="5" name="Rectangle 2"/>
          <p:cNvSpPr>
            <a:spLocks noGrp="1" noChangeArrowheads="1"/>
          </p:cNvSpPr>
          <p:nvPr>
            <p:ph type="title"/>
          </p:nvPr>
        </p:nvSpPr>
        <p:spPr>
          <a:xfrm>
            <a:off x="4932759" y="320960"/>
            <a:ext cx="5867400" cy="638175"/>
          </a:xfrm>
        </p:spPr>
        <p:txBody>
          <a:bodyPr>
            <a:normAutofit fontScale="90000"/>
          </a:bodyPr>
          <a:lstStyle/>
          <a:p>
            <a:pPr eaLnBrk="1" hangingPunct="1"/>
            <a:r>
              <a:rPr lang="es-CL" altLang="en-US" sz="2400" b="1" dirty="0" smtClean="0">
                <a:solidFill>
                  <a:srgbClr val="7030A0"/>
                </a:solidFill>
                <a:latin typeface="Klavika-Regular" pitchFamily="-16" charset="-18"/>
              </a:rPr>
              <a:t/>
            </a:r>
            <a:br>
              <a:rPr lang="es-CL" altLang="en-US" sz="2400" b="1" dirty="0" smtClean="0">
                <a:solidFill>
                  <a:srgbClr val="7030A0"/>
                </a:solidFill>
                <a:latin typeface="Klavika-Regular" pitchFamily="-16" charset="-18"/>
              </a:rPr>
            </a:br>
            <a:r>
              <a:rPr lang="es-CL" altLang="en-US" sz="2400" b="1" dirty="0" smtClean="0">
                <a:solidFill>
                  <a:srgbClr val="7030A0"/>
                </a:solidFill>
                <a:latin typeface="Klavika-Regular" pitchFamily="-16" charset="-18"/>
              </a:rPr>
              <a:t/>
            </a:r>
            <a:br>
              <a:rPr lang="es-CL" altLang="en-US" sz="2400" b="1" dirty="0" smtClean="0">
                <a:solidFill>
                  <a:srgbClr val="7030A0"/>
                </a:solidFill>
                <a:latin typeface="Klavika-Regular" pitchFamily="-16" charset="-18"/>
              </a:rPr>
            </a:br>
            <a:r>
              <a:rPr lang="es-CL" altLang="en-US" sz="2400" b="1" dirty="0" smtClean="0">
                <a:solidFill>
                  <a:srgbClr val="7030A0"/>
                </a:solidFill>
                <a:latin typeface="Klavika-Regular" pitchFamily="-16" charset="-18"/>
              </a:rPr>
              <a:t>AFIRMACIONES AUTOMOTIVADORAS</a:t>
            </a:r>
            <a:br>
              <a:rPr lang="es-CL" altLang="en-US" sz="2400" b="1" dirty="0" smtClean="0">
                <a:solidFill>
                  <a:srgbClr val="7030A0"/>
                </a:solidFill>
                <a:latin typeface="Klavika-Regular" pitchFamily="-16" charset="-18"/>
              </a:rPr>
            </a:br>
            <a:endParaRPr lang="es-ES_tradnl" altLang="en-US" dirty="0" smtClean="0"/>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0231" y="130459"/>
            <a:ext cx="2376264"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3797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2628503" y="311125"/>
            <a:ext cx="9289032" cy="6235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s-ES_tradnl" altLang="en-US" sz="2000" b="1" dirty="0" smtClean="0"/>
          </a:p>
          <a:p>
            <a:pPr>
              <a:buFontTx/>
              <a:buNone/>
            </a:pPr>
            <a:r>
              <a:rPr lang="es-ES_tradnl" altLang="en-US" sz="2000" b="1" dirty="0" smtClean="0">
                <a:solidFill>
                  <a:srgbClr val="00B050"/>
                </a:solidFill>
              </a:rPr>
              <a:t>2. EL BALANCE DECISIONAL:</a:t>
            </a:r>
          </a:p>
          <a:p>
            <a:r>
              <a:rPr lang="es-ES_tradnl" altLang="en-US" sz="2000" dirty="0" smtClean="0"/>
              <a:t>Es muy útil que las personas comenten los aspectos positivos y negativos de su conducta actual</a:t>
            </a:r>
          </a:p>
          <a:p>
            <a:pPr>
              <a:buFontTx/>
              <a:buNone/>
            </a:pPr>
            <a:endParaRPr lang="es-CL" altLang="en-US" sz="2000" b="1" dirty="0" smtClean="0"/>
          </a:p>
          <a:p>
            <a:pPr>
              <a:buFontTx/>
              <a:buNone/>
            </a:pPr>
            <a:r>
              <a:rPr lang="es-ES_tradnl" altLang="en-US" sz="2000" b="1" dirty="0" smtClean="0">
                <a:solidFill>
                  <a:srgbClr val="00B050"/>
                </a:solidFill>
              </a:rPr>
              <a:t>3. ELABORACIÓN:</a:t>
            </a:r>
          </a:p>
          <a:p>
            <a:r>
              <a:rPr lang="es-ES_tradnl" altLang="en-US" sz="2000" dirty="0" smtClean="0"/>
              <a:t>Cuando surge el tema motivacional es útil pedir a la persona que lo elabore. Pedir que el adolescente comente ejemplos específicos y aclare por qué son un problema</a:t>
            </a:r>
          </a:p>
          <a:p>
            <a:pPr>
              <a:buFontTx/>
              <a:buNone/>
            </a:pPr>
            <a:endParaRPr lang="es-CL" altLang="en-US" sz="2000" dirty="0" smtClean="0"/>
          </a:p>
          <a:p>
            <a:pPr>
              <a:buFontTx/>
              <a:buNone/>
            </a:pPr>
            <a:r>
              <a:rPr lang="es-ES_tradnl" altLang="en-US" sz="2000" b="1" dirty="0" smtClean="0">
                <a:solidFill>
                  <a:srgbClr val="00B050"/>
                </a:solidFill>
              </a:rPr>
              <a:t>4. UTILIZAR EXTREMOS:</a:t>
            </a:r>
          </a:p>
          <a:p>
            <a:r>
              <a:rPr lang="es-ES_tradnl" altLang="en-US" sz="2000" dirty="0" smtClean="0"/>
              <a:t>Describir los puntos extremos de sus preocupaciones (Imaginar las consecuencias más negativas y más positivas de su conducta)</a:t>
            </a:r>
          </a:p>
          <a:p>
            <a:pPr>
              <a:buFontTx/>
              <a:buNone/>
            </a:pPr>
            <a:endParaRPr lang="es-CL" altLang="en-US" sz="2000" dirty="0" smtClean="0"/>
          </a:p>
          <a:p>
            <a:pPr>
              <a:buFontTx/>
              <a:buNone/>
            </a:pPr>
            <a:r>
              <a:rPr lang="es-CL" altLang="en-US" sz="2000" b="1" dirty="0" smtClean="0">
                <a:solidFill>
                  <a:srgbClr val="00B050"/>
                </a:solidFill>
              </a:rPr>
              <a:t>5.- MIRANDO HACIA ATRÁS Y HACIA DELANTE:</a:t>
            </a:r>
          </a:p>
          <a:p>
            <a:r>
              <a:rPr lang="es-ES_tradnl" altLang="en-US" sz="2000" dirty="0" smtClean="0"/>
              <a:t>Recordar el tiempo anterior a que el problema surgiera y comparar ese tiempo con la situación actual. Ayudar al paciente a que imagine un cambio futuro</a:t>
            </a:r>
            <a:endParaRPr lang="es-CL" altLang="en-US" sz="2000" b="1" dirty="0" smtClean="0"/>
          </a:p>
          <a:p>
            <a:pPr>
              <a:buFontTx/>
              <a:buNone/>
            </a:pPr>
            <a:endParaRPr lang="es-CL" altLang="en-US" sz="1800" b="1" dirty="0" smtClean="0"/>
          </a:p>
          <a:p>
            <a:pPr>
              <a:buFontTx/>
              <a:buNone/>
            </a:pPr>
            <a:endParaRPr lang="es-CL" altLang="en-US" sz="1800" b="1"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36021" y="188640"/>
            <a:ext cx="2320473"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1956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80231" y="227819"/>
            <a:ext cx="11881320" cy="64087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s-ES_tradnl" altLang="en-US" sz="1800" b="1" dirty="0" smtClean="0">
                <a:solidFill>
                  <a:srgbClr val="7030A0"/>
                </a:solidFill>
              </a:rPr>
              <a:t>                              </a:t>
            </a:r>
            <a:r>
              <a:rPr lang="es-ES_tradnl" altLang="en-US" sz="2800" b="1" dirty="0" smtClean="0">
                <a:solidFill>
                  <a:srgbClr val="7030A0"/>
                </a:solidFill>
              </a:rPr>
              <a:t>RODAR CON LA RESISTENCIA</a:t>
            </a:r>
            <a:endParaRPr lang="es-ES_tradnl" altLang="en-US" sz="2800" dirty="0" smtClean="0"/>
          </a:p>
          <a:p>
            <a:pPr>
              <a:buFontTx/>
              <a:buNone/>
            </a:pPr>
            <a:endParaRPr lang="es-ES_tradnl" altLang="en-US" sz="1800" dirty="0" smtClean="0"/>
          </a:p>
          <a:p>
            <a:pPr>
              <a:buFontTx/>
              <a:buNone/>
            </a:pPr>
            <a:r>
              <a:rPr lang="es-ES_tradnl" altLang="en-US" sz="1800" dirty="0" smtClean="0"/>
              <a:t>El adolescente puede mostrarse “resistente” a considerar su situación o a aceptar lo que  se dice de él. La resistencia surge en</a:t>
            </a:r>
          </a:p>
          <a:p>
            <a:pPr>
              <a:buFontTx/>
              <a:buNone/>
            </a:pPr>
            <a:r>
              <a:rPr lang="es-ES_tradnl" altLang="en-US" sz="1800" dirty="0" smtClean="0"/>
              <a:t>la  interacción del interventor con el adolescente. </a:t>
            </a:r>
          </a:p>
          <a:p>
            <a:pPr>
              <a:buFontTx/>
              <a:buNone/>
            </a:pPr>
            <a:endParaRPr lang="es-ES_tradnl" altLang="en-US" sz="1800" dirty="0" smtClean="0"/>
          </a:p>
          <a:p>
            <a:pPr>
              <a:buFontTx/>
              <a:buNone/>
            </a:pPr>
            <a:r>
              <a:rPr lang="es-ES_tradnl" altLang="en-US" sz="1800" dirty="0" smtClean="0"/>
              <a:t>Un cambio en el estilo del interventor  provoca un cambio en la resistencia del  adolescente</a:t>
            </a:r>
          </a:p>
          <a:p>
            <a:pPr>
              <a:buFontTx/>
              <a:buNone/>
            </a:pPr>
            <a:endParaRPr lang="es-ES_tradnl" altLang="en-US" sz="1800" dirty="0" smtClean="0"/>
          </a:p>
          <a:p>
            <a:pPr>
              <a:buFontTx/>
              <a:buNone/>
            </a:pPr>
            <a:r>
              <a:rPr lang="es-ES_tradnl" altLang="en-US" sz="1800" dirty="0" smtClean="0"/>
              <a:t>Puede deberse a que el interventor utiliza unas estrategias que no son apropiadas al estado del cambio en que se  encuentra </a:t>
            </a:r>
          </a:p>
          <a:p>
            <a:pPr>
              <a:buFontTx/>
              <a:buNone/>
            </a:pPr>
            <a:r>
              <a:rPr lang="es-ES_tradnl" altLang="en-US" sz="1800" dirty="0" smtClean="0"/>
              <a:t>el adolescente</a:t>
            </a:r>
          </a:p>
          <a:p>
            <a:pPr marL="0" indent="0">
              <a:buNone/>
            </a:pPr>
            <a:endParaRPr lang="es-ES_tradnl" altLang="en-US" sz="1800" b="1" dirty="0" smtClean="0"/>
          </a:p>
          <a:p>
            <a:pPr marL="0" indent="0">
              <a:buNone/>
            </a:pPr>
            <a:r>
              <a:rPr lang="es-ES_tradnl" altLang="en-US" sz="1800" b="1" dirty="0" smtClean="0">
                <a:solidFill>
                  <a:srgbClr val="FF0000"/>
                </a:solidFill>
              </a:rPr>
              <a:t>                                                                                       Algunas señales de resistencia</a:t>
            </a:r>
          </a:p>
          <a:p>
            <a:endParaRPr lang="es-ES_tradnl" altLang="en-US" sz="1800" b="1" dirty="0" smtClean="0"/>
          </a:p>
          <a:p>
            <a:pPr>
              <a:buFontTx/>
              <a:buNone/>
            </a:pPr>
            <a:r>
              <a:rPr lang="es-ES_tradnl" altLang="en-US" sz="1800" b="1" dirty="0" smtClean="0"/>
              <a:t>Argumentar: </a:t>
            </a:r>
            <a:r>
              <a:rPr lang="es-ES_tradnl" altLang="en-US" sz="1800" dirty="0" smtClean="0"/>
              <a:t>Retar, Desvalorización, Hostilidad, Cuestionar la autoridad</a:t>
            </a:r>
          </a:p>
          <a:p>
            <a:pPr>
              <a:buFontTx/>
              <a:buNone/>
            </a:pPr>
            <a:r>
              <a:rPr lang="es-ES_tradnl" altLang="en-US" sz="1800" b="1" dirty="0" smtClean="0"/>
              <a:t>Desafiando, </a:t>
            </a:r>
            <a:r>
              <a:rPr lang="es-ES_tradnl" altLang="en-US" sz="1800" dirty="0" smtClean="0"/>
              <a:t>devaluando o agrediendo al interventor</a:t>
            </a:r>
          </a:p>
          <a:p>
            <a:pPr>
              <a:buFontTx/>
              <a:buNone/>
            </a:pPr>
            <a:r>
              <a:rPr lang="es-ES_tradnl" altLang="en-US" sz="1800" b="1" dirty="0" smtClean="0"/>
              <a:t>Interrumpir: </a:t>
            </a:r>
            <a:r>
              <a:rPr lang="es-ES_tradnl" altLang="en-US" sz="1800" dirty="0" smtClean="0"/>
              <a:t>Discutir, Cortar</a:t>
            </a:r>
          </a:p>
          <a:p>
            <a:pPr>
              <a:buFontTx/>
              <a:buNone/>
            </a:pPr>
            <a:r>
              <a:rPr lang="es-ES_tradnl" altLang="en-US" sz="1800" b="1" dirty="0" smtClean="0"/>
              <a:t>Negar: </a:t>
            </a:r>
            <a:r>
              <a:rPr lang="es-ES_tradnl" altLang="en-US" sz="1800" dirty="0" smtClean="0"/>
              <a:t>Culpabilizar, Estar en desacuerdo, Excusarse, Minimización, Cambiar de tema</a:t>
            </a:r>
          </a:p>
          <a:p>
            <a:pPr>
              <a:buFontTx/>
              <a:buNone/>
            </a:pPr>
            <a:r>
              <a:rPr lang="es-ES_tradnl" altLang="en-US" sz="1800" b="1" dirty="0" smtClean="0"/>
              <a:t>Pesimismo: </a:t>
            </a:r>
            <a:r>
              <a:rPr lang="es-ES_tradnl" altLang="en-US" sz="1800" dirty="0" smtClean="0"/>
              <a:t>No querer cambiar</a:t>
            </a:r>
          </a:p>
          <a:p>
            <a:pPr>
              <a:buFontTx/>
              <a:buNone/>
            </a:pPr>
            <a:r>
              <a:rPr lang="es-ES_tradnl" altLang="en-US" sz="1800" b="1" dirty="0" smtClean="0"/>
              <a:t>Ignorar: </a:t>
            </a:r>
            <a:r>
              <a:rPr lang="es-ES_tradnl" altLang="en-US" sz="1800" dirty="0" smtClean="0"/>
              <a:t>Falta de atención</a:t>
            </a:r>
            <a:r>
              <a:rPr lang="es-ES_tradnl" altLang="en-US" sz="1800" b="1" dirty="0" smtClean="0"/>
              <a:t>, </a:t>
            </a:r>
            <a:r>
              <a:rPr lang="es-ES_tradnl" altLang="en-US" sz="1800" dirty="0" smtClean="0"/>
              <a:t>Falta de respuesta, No respuesta, Desviarse.</a:t>
            </a:r>
          </a:p>
          <a:p>
            <a:pPr>
              <a:buFontTx/>
              <a:buNone/>
            </a:pPr>
            <a:r>
              <a:rPr lang="es-ES_tradnl" altLang="en-US" sz="1800" b="1" dirty="0" smtClean="0"/>
              <a:t>Diciendo a todo que sí</a:t>
            </a:r>
            <a:r>
              <a:rPr lang="es-ES_tradnl" altLang="en-US" sz="1800" dirty="0" smtClean="0"/>
              <a:t>.</a:t>
            </a:r>
            <a:endParaRPr lang="es-CL" altLang="en-US" sz="1800" dirty="0" smtClean="0">
              <a:latin typeface="Klavika-Regular" pitchFamily="-16" charset="-18"/>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57623" y="-4382"/>
            <a:ext cx="2398872"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970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519" y="116632"/>
            <a:ext cx="9289032"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rotWithShape="1">
          <a:blip r:embed="rId4">
            <a:extLst>
              <a:ext uri="{28A0092B-C50C-407E-A947-70E740481C1C}">
                <a14:useLocalDpi xmlns:a14="http://schemas.microsoft.com/office/drawing/2010/main" val="0"/>
              </a:ext>
            </a:extLst>
          </a:blip>
          <a:srcRect l="12844" t="33503"/>
          <a:stretch/>
        </p:blipFill>
        <p:spPr bwMode="auto">
          <a:xfrm>
            <a:off x="180231" y="132007"/>
            <a:ext cx="2376264"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167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p:txBody>
          <a:bodyPr>
            <a:normAutofit fontScale="92500" lnSpcReduction="10000"/>
          </a:bodyPr>
          <a:lstStyle/>
          <a:p>
            <a:pPr algn="just"/>
            <a:r>
              <a:rPr lang="es-ES" sz="2800" dirty="0"/>
              <a:t>La prevalencia de trastornos como ansiedad, depresión y conductas agresivas en muchos casos duplica lo que se observa a nivel global y puede llegar hasta al 20% o </a:t>
            </a:r>
            <a:r>
              <a:rPr lang="es-ES" sz="2800" dirty="0" smtClean="0"/>
              <a:t>25 %</a:t>
            </a:r>
            <a:endParaRPr lang="en-US" sz="2800" dirty="0"/>
          </a:p>
          <a:p>
            <a:pPr marL="0" indent="0" algn="just">
              <a:buNone/>
            </a:pPr>
            <a:endParaRPr lang="es-ES" sz="2800" dirty="0"/>
          </a:p>
          <a:p>
            <a:pPr algn="just"/>
            <a:r>
              <a:rPr lang="es-ES" sz="2800" dirty="0" smtClean="0"/>
              <a:t>En relación a la </a:t>
            </a:r>
            <a:r>
              <a:rPr lang="es-ES" sz="2800" dirty="0"/>
              <a:t>violencia al interior del </a:t>
            </a:r>
            <a:r>
              <a:rPr lang="es-ES" sz="2800" dirty="0" smtClean="0"/>
              <a:t>hogar. el </a:t>
            </a:r>
            <a:r>
              <a:rPr lang="es-ES" sz="2800" dirty="0"/>
              <a:t>71% de los niños chilenos </a:t>
            </a:r>
            <a:r>
              <a:rPr lang="es-ES" sz="2800" dirty="0" smtClean="0"/>
              <a:t>había </a:t>
            </a:r>
            <a:r>
              <a:rPr lang="es-ES" sz="2800" dirty="0"/>
              <a:t>sufrido algún tipo de </a:t>
            </a:r>
            <a:r>
              <a:rPr lang="es-ES" sz="2800" dirty="0" smtClean="0"/>
              <a:t>violencia. (tiene impacto </a:t>
            </a:r>
            <a:r>
              <a:rPr lang="es-ES" sz="2800" dirty="0"/>
              <a:t>en la salud mental infantil, al igual que la </a:t>
            </a:r>
            <a:r>
              <a:rPr lang="es-ES" sz="2800" dirty="0" smtClean="0"/>
              <a:t>sobre exigencia </a:t>
            </a:r>
            <a:r>
              <a:rPr lang="es-ES" sz="2800" dirty="0"/>
              <a:t>en la </a:t>
            </a:r>
            <a:r>
              <a:rPr lang="es-ES" sz="2800" dirty="0" smtClean="0"/>
              <a:t>crianza</a:t>
            </a:r>
            <a:r>
              <a:rPr lang="es-ES" sz="2800" dirty="0"/>
              <a:t>)</a:t>
            </a:r>
            <a:endParaRPr lang="es-ES" sz="2800" dirty="0" smtClean="0"/>
          </a:p>
          <a:p>
            <a:pPr algn="just"/>
            <a:endParaRPr lang="es-ES" sz="2800" dirty="0"/>
          </a:p>
          <a:p>
            <a:pPr algn="just"/>
            <a:r>
              <a:rPr lang="es-ES" sz="2800" dirty="0"/>
              <a:t>Los mayores índices de trastornos de salud mental son más frecuentes en niños de estratos altos y bajos, y menos en los de clase media, pues este grupo posee más redes de apoyo.</a:t>
            </a:r>
            <a:endParaRPr lang="en-US" sz="2800" dirty="0"/>
          </a:p>
          <a:p>
            <a:endParaRPr lang="en-US" sz="2400" dirty="0"/>
          </a:p>
        </p:txBody>
      </p:sp>
      <p:sp>
        <p:nvSpPr>
          <p:cNvPr id="5" name="Rectangle 1"/>
          <p:cNvSpPr>
            <a:spLocks noChangeArrowheads="1"/>
          </p:cNvSpPr>
          <p:nvPr/>
        </p:nvSpPr>
        <p:spPr bwMode="auto">
          <a:xfrm>
            <a:off x="5868863" y="668310"/>
            <a:ext cx="45508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n-US" sz="2000" b="1" dirty="0" smtClean="0">
                <a:solidFill>
                  <a:srgbClr val="7030A0"/>
                </a:solidFill>
                <a:latin typeface="Arial" panose="020B0604020202020204" pitchFamily="34" charset="0"/>
              </a:rPr>
              <a:t>Salud Mental e</a:t>
            </a:r>
            <a:r>
              <a:rPr kumimoji="0" lang="es-ES" altLang="en-US" sz="2000" b="1" i="0" u="none" strike="noStrike" cap="none" normalizeH="0" baseline="0" dirty="0" smtClean="0">
                <a:ln>
                  <a:noFill/>
                </a:ln>
                <a:solidFill>
                  <a:srgbClr val="7030A0"/>
                </a:solidFill>
                <a:effectLst/>
                <a:latin typeface="Arial" panose="020B0604020202020204" pitchFamily="34" charset="0"/>
              </a:rPr>
              <a:t> infancia en Chile</a:t>
            </a:r>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0231" y="205289"/>
            <a:ext cx="2376264"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4594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3564607" y="1268180"/>
            <a:ext cx="7772400" cy="538177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s-CL" altLang="en-US" sz="1800" b="1" dirty="0" smtClean="0">
                <a:latin typeface="Klavika-Regular" pitchFamily="-16" charset="-18"/>
              </a:rPr>
              <a:t>ORGANIZARSE  EN  GRUPOS</a:t>
            </a:r>
          </a:p>
          <a:p>
            <a:pPr algn="ctr">
              <a:buFontTx/>
              <a:buNone/>
            </a:pPr>
            <a:endParaRPr lang="es-CL" altLang="en-US" sz="1600" dirty="0" smtClean="0">
              <a:latin typeface="Klavika-Regular" pitchFamily="-16" charset="-18"/>
            </a:endParaRPr>
          </a:p>
          <a:p>
            <a:pPr>
              <a:buFontTx/>
              <a:buNone/>
            </a:pPr>
            <a:r>
              <a:rPr lang="es-CL" altLang="en-US" sz="1800" dirty="0" smtClean="0">
                <a:latin typeface="Klavika-Regular" pitchFamily="-16" charset="-18"/>
              </a:rPr>
              <a:t>GRUPO N°1 : Abordará la EM a través de la estrategia de las </a:t>
            </a:r>
          </a:p>
          <a:p>
            <a:pPr>
              <a:buFontTx/>
              <a:buNone/>
            </a:pPr>
            <a:r>
              <a:rPr lang="es-CL" altLang="en-US" sz="1800" dirty="0" smtClean="0">
                <a:latin typeface="Klavika-Regular" pitchFamily="-16" charset="-18"/>
              </a:rPr>
              <a:t>                      </a:t>
            </a:r>
            <a:r>
              <a:rPr lang="es-CL" altLang="en-US" sz="1800" b="1" dirty="0" smtClean="0">
                <a:latin typeface="Klavika-Regular" pitchFamily="-16" charset="-18"/>
              </a:rPr>
              <a:t>PREGUNTAS  ABIERTAS</a:t>
            </a:r>
          </a:p>
          <a:p>
            <a:pPr>
              <a:buFontTx/>
              <a:buNone/>
            </a:pPr>
            <a:endParaRPr lang="es-CL" altLang="en-US" sz="1800" dirty="0" smtClean="0">
              <a:latin typeface="Klavika-Regular" pitchFamily="-16" charset="-18"/>
            </a:endParaRPr>
          </a:p>
          <a:p>
            <a:pPr>
              <a:buFontTx/>
              <a:buNone/>
            </a:pPr>
            <a:r>
              <a:rPr lang="es-CL" altLang="en-US" sz="1800" dirty="0" smtClean="0">
                <a:latin typeface="Klavika-Regular" pitchFamily="-16" charset="-18"/>
              </a:rPr>
              <a:t>GRUPO N°2 : Abordará la EM a través de la estrategia de la </a:t>
            </a:r>
          </a:p>
          <a:p>
            <a:pPr>
              <a:buFontTx/>
              <a:buNone/>
            </a:pPr>
            <a:r>
              <a:rPr lang="es-CL" altLang="en-US" sz="1800" dirty="0" smtClean="0">
                <a:latin typeface="Klavika-Regular" pitchFamily="-16" charset="-18"/>
              </a:rPr>
              <a:t>                      </a:t>
            </a:r>
            <a:r>
              <a:rPr lang="es-CL" altLang="en-US" sz="1800" b="1" dirty="0" smtClean="0">
                <a:latin typeface="Klavika-Regular" pitchFamily="-16" charset="-18"/>
              </a:rPr>
              <a:t>REFLEJO</a:t>
            </a:r>
            <a:r>
              <a:rPr lang="es-CL" altLang="en-US" sz="1800" dirty="0" smtClean="0">
                <a:latin typeface="Klavika-Regular" pitchFamily="-16" charset="-18"/>
              </a:rPr>
              <a:t> ( simple, emocional)</a:t>
            </a:r>
          </a:p>
          <a:p>
            <a:pPr>
              <a:buFontTx/>
              <a:buNone/>
            </a:pPr>
            <a:endParaRPr lang="es-CL" altLang="en-US" sz="1800" dirty="0" smtClean="0">
              <a:latin typeface="Klavika-Regular" pitchFamily="-16" charset="-18"/>
            </a:endParaRPr>
          </a:p>
          <a:p>
            <a:pPr>
              <a:buFontTx/>
              <a:buNone/>
            </a:pPr>
            <a:r>
              <a:rPr lang="es-CL" altLang="en-US" sz="1800" dirty="0" smtClean="0">
                <a:latin typeface="Klavika-Regular" pitchFamily="-16" charset="-18"/>
              </a:rPr>
              <a:t>GRUPO N°3 : Abordará la EM a través de la estrategia del </a:t>
            </a:r>
            <a:r>
              <a:rPr lang="es-CL" altLang="en-US" sz="1800" b="1" dirty="0" smtClean="0">
                <a:latin typeface="Klavika-Regular" pitchFamily="-16" charset="-18"/>
              </a:rPr>
              <a:t>RESUMEN </a:t>
            </a:r>
          </a:p>
          <a:p>
            <a:pPr>
              <a:buFontTx/>
              <a:buNone/>
            </a:pPr>
            <a:endParaRPr lang="es-CL" altLang="en-US" sz="1800" b="1" dirty="0" smtClean="0">
              <a:latin typeface="Klavika-Regular" pitchFamily="-16" charset="-18"/>
            </a:endParaRPr>
          </a:p>
          <a:p>
            <a:pPr>
              <a:buFontTx/>
              <a:buNone/>
            </a:pPr>
            <a:r>
              <a:rPr lang="es-CL" altLang="en-US" sz="1800" dirty="0" smtClean="0">
                <a:latin typeface="Klavika-Regular" pitchFamily="-16" charset="-18"/>
              </a:rPr>
              <a:t>                      </a:t>
            </a:r>
          </a:p>
          <a:p>
            <a:pPr>
              <a:buFontTx/>
              <a:buNone/>
            </a:pPr>
            <a:r>
              <a:rPr lang="es-CL" altLang="en-US" sz="1800" dirty="0" smtClean="0">
                <a:latin typeface="Klavika-Regular" pitchFamily="-16" charset="-18"/>
              </a:rPr>
              <a:t>GRUPO N°4 : Abordará la EM a través de la estrategia del       </a:t>
            </a:r>
          </a:p>
          <a:p>
            <a:pPr>
              <a:buFontTx/>
              <a:buNone/>
            </a:pPr>
            <a:r>
              <a:rPr lang="es-CL" altLang="en-US" sz="1800" b="1" dirty="0">
                <a:latin typeface="Klavika-Regular" pitchFamily="-16" charset="-18"/>
              </a:rPr>
              <a:t> </a:t>
            </a:r>
            <a:r>
              <a:rPr lang="es-CL" altLang="en-US" sz="1800" b="1" dirty="0" smtClean="0">
                <a:latin typeface="Klavika-Regular" pitchFamily="-16" charset="-18"/>
              </a:rPr>
              <a:t>                      RECONOCIMIENTO</a:t>
            </a:r>
          </a:p>
          <a:p>
            <a:pPr>
              <a:buFontTx/>
              <a:buNone/>
            </a:pPr>
            <a:r>
              <a:rPr lang="es-CL" altLang="en-US" sz="1800" b="1" dirty="0" smtClean="0">
                <a:latin typeface="Klavika-Regular" pitchFamily="-16" charset="-18"/>
              </a:rPr>
              <a:t>                      </a:t>
            </a:r>
          </a:p>
          <a:p>
            <a:pPr>
              <a:buFontTx/>
              <a:buNone/>
            </a:pPr>
            <a:r>
              <a:rPr lang="es-CL" altLang="en-US" sz="1800" dirty="0" smtClean="0">
                <a:latin typeface="Klavika-Regular" pitchFamily="-16" charset="-18"/>
              </a:rPr>
              <a:t>GRUPO N°5 : Abordará la EM estableciendo estrategias  </a:t>
            </a:r>
            <a:r>
              <a:rPr lang="es-CL" altLang="en-US" sz="1800" b="1" dirty="0" smtClean="0">
                <a:latin typeface="Klavika-Regular" pitchFamily="-16" charset="-18"/>
              </a:rPr>
              <a:t>PARA RODAR </a:t>
            </a:r>
          </a:p>
          <a:p>
            <a:pPr>
              <a:buFontTx/>
              <a:buNone/>
            </a:pPr>
            <a:r>
              <a:rPr lang="es-CL" altLang="en-US" sz="1800" b="1" dirty="0">
                <a:latin typeface="Klavika-Regular" pitchFamily="-16" charset="-18"/>
              </a:rPr>
              <a:t> </a:t>
            </a:r>
            <a:r>
              <a:rPr lang="es-CL" altLang="en-US" sz="1800" b="1" dirty="0" smtClean="0">
                <a:latin typeface="Klavika-Regular" pitchFamily="-16" charset="-18"/>
              </a:rPr>
              <a:t>                      CON LA RESISTENCIA</a:t>
            </a:r>
          </a:p>
          <a:p>
            <a:pPr>
              <a:buFontTx/>
              <a:buNone/>
            </a:pPr>
            <a:r>
              <a:rPr lang="es-CL" altLang="en-US" sz="1800" dirty="0" smtClean="0">
                <a:latin typeface="Klavika-Regular" pitchFamily="-16" charset="-18"/>
              </a:rPr>
              <a:t>                      </a:t>
            </a:r>
          </a:p>
          <a:p>
            <a:pPr>
              <a:buFontTx/>
              <a:buNone/>
            </a:pPr>
            <a:endParaRPr lang="es-CL" altLang="en-US" sz="1600" dirty="0" smtClean="0">
              <a:latin typeface="Klavika-Regular" pitchFamily="-16" charset="-18"/>
            </a:endParaRPr>
          </a:p>
        </p:txBody>
      </p:sp>
      <p:sp>
        <p:nvSpPr>
          <p:cNvPr id="2" name="CuadroTexto 1"/>
          <p:cNvSpPr txBox="1"/>
          <p:nvPr/>
        </p:nvSpPr>
        <p:spPr>
          <a:xfrm>
            <a:off x="4356696" y="343290"/>
            <a:ext cx="5408148" cy="584775"/>
          </a:xfrm>
          <a:prstGeom prst="rect">
            <a:avLst/>
          </a:prstGeom>
          <a:noFill/>
        </p:spPr>
        <p:txBody>
          <a:bodyPr wrap="square" rtlCol="0">
            <a:spAutoFit/>
          </a:bodyPr>
          <a:lstStyle/>
          <a:p>
            <a:pPr algn="ctr"/>
            <a:r>
              <a:rPr lang="es-CL" sz="3200" b="1" dirty="0" smtClean="0">
                <a:solidFill>
                  <a:srgbClr val="00B0F0"/>
                </a:solidFill>
              </a:rPr>
              <a:t>EJERCICIO PRÁCTICO</a:t>
            </a:r>
            <a:endParaRPr lang="en-US" sz="3200" b="1" dirty="0">
              <a:solidFill>
                <a:srgbClr val="00B0F0"/>
              </a:solidFill>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71230"/>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87653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5"/>
            <a:ext cx="121697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763786" y="3049293"/>
            <a:ext cx="6642204" cy="646331"/>
          </a:xfrm>
          <a:prstGeom prst="rect">
            <a:avLst/>
          </a:prstGeom>
          <a:noFill/>
        </p:spPr>
        <p:txBody>
          <a:bodyPr wrap="none" rtlCol="0">
            <a:spAutoFit/>
          </a:bodyPr>
          <a:lstStyle/>
          <a:p>
            <a:pPr algn="ctr"/>
            <a:r>
              <a:rPr lang="es-CL" sz="3600" dirty="0" smtClean="0">
                <a:solidFill>
                  <a:srgbClr val="C00000"/>
                </a:solidFill>
              </a:rPr>
              <a:t>PLENARIO Y REFLEXIONES FINALES</a:t>
            </a:r>
            <a:endParaRPr lang="en-US" sz="3600" dirty="0">
              <a:solidFill>
                <a:srgbClr val="C00000"/>
              </a:solidFill>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16632"/>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074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576274" y="1642553"/>
            <a:ext cx="11017224" cy="4832092"/>
          </a:xfrm>
          <a:prstGeom prst="rect">
            <a:avLst/>
          </a:prstGeom>
        </p:spPr>
        <p:txBody>
          <a:bodyPr wrap="square">
            <a:spAutoFit/>
          </a:bodyPr>
          <a:lstStyle/>
          <a:p>
            <a:pPr algn="just"/>
            <a:r>
              <a:rPr lang="es-ES" sz="2200" dirty="0">
                <a:solidFill>
                  <a:srgbClr val="000000"/>
                </a:solidFill>
              </a:rPr>
              <a:t>Los datos </a:t>
            </a:r>
            <a:r>
              <a:rPr lang="es-ES" sz="2200" dirty="0" smtClean="0">
                <a:solidFill>
                  <a:srgbClr val="000000"/>
                </a:solidFill>
              </a:rPr>
              <a:t>extraídos </a:t>
            </a:r>
            <a:r>
              <a:rPr lang="es-ES" sz="2200" dirty="0">
                <a:solidFill>
                  <a:srgbClr val="000000"/>
                </a:solidFill>
              </a:rPr>
              <a:t>del Décimo Primer Estudio Nacional de Drogas en Población Escolar de Chile (2015) y del Décimo Primer Estudio Nacional de Drogas en Población General de Chile (2014), ambos de SENDA. </a:t>
            </a:r>
            <a:endParaRPr lang="es-ES" sz="2200" dirty="0" smtClean="0">
              <a:solidFill>
                <a:srgbClr val="000000"/>
              </a:solidFill>
            </a:endParaRPr>
          </a:p>
          <a:p>
            <a:pPr algn="just"/>
            <a:endParaRPr lang="es-ES" sz="2200" dirty="0" smtClean="0">
              <a:solidFill>
                <a:srgbClr val="000000"/>
              </a:solidFill>
            </a:endParaRPr>
          </a:p>
          <a:p>
            <a:pPr algn="just"/>
            <a:r>
              <a:rPr lang="es-ES" sz="2200" dirty="0">
                <a:solidFill>
                  <a:srgbClr val="000000"/>
                </a:solidFill>
              </a:rPr>
              <a:t>En los rangos de edad que van desde los 12 a los 18 años, se </a:t>
            </a:r>
            <a:r>
              <a:rPr lang="es-ES" sz="2200" dirty="0" smtClean="0">
                <a:solidFill>
                  <a:srgbClr val="000000"/>
                </a:solidFill>
              </a:rPr>
              <a:t>observó </a:t>
            </a:r>
            <a:r>
              <a:rPr lang="es-ES" sz="2200" dirty="0">
                <a:solidFill>
                  <a:srgbClr val="000000"/>
                </a:solidFill>
              </a:rPr>
              <a:t>que el consumo de marihuana se ha incrementado en los últimos años; pasando de un 6.7% el 2012 a un 13.5% el </a:t>
            </a:r>
            <a:r>
              <a:rPr lang="es-ES" sz="2200" dirty="0" smtClean="0">
                <a:solidFill>
                  <a:srgbClr val="000000"/>
                </a:solidFill>
              </a:rPr>
              <a:t>2014</a:t>
            </a:r>
            <a:endParaRPr lang="es-ES" sz="2200" dirty="0">
              <a:solidFill>
                <a:srgbClr val="000000"/>
              </a:solidFill>
            </a:endParaRPr>
          </a:p>
          <a:p>
            <a:pPr algn="just"/>
            <a:endParaRPr lang="es-ES" sz="2200" dirty="0" smtClean="0">
              <a:solidFill>
                <a:srgbClr val="000000"/>
              </a:solidFill>
            </a:endParaRPr>
          </a:p>
          <a:p>
            <a:pPr algn="just"/>
            <a:r>
              <a:rPr lang="es-ES" sz="2200" dirty="0" smtClean="0"/>
              <a:t>La </a:t>
            </a:r>
            <a:r>
              <a:rPr lang="es-ES" sz="2200" dirty="0"/>
              <a:t>prevalencia del consumo de tranquilizantes sin receta médica en población escolar desde 8vo a </a:t>
            </a:r>
            <a:r>
              <a:rPr lang="es-ES" sz="2200" dirty="0" smtClean="0"/>
              <a:t>4to, aumentó significativamente.</a:t>
            </a:r>
          </a:p>
          <a:p>
            <a:pPr algn="just"/>
            <a:endParaRPr lang="es-ES" sz="2200" dirty="0"/>
          </a:p>
          <a:p>
            <a:pPr algn="just"/>
            <a:r>
              <a:rPr lang="es-ES" sz="2200" dirty="0"/>
              <a:t>E</a:t>
            </a:r>
            <a:r>
              <a:rPr lang="es-ES" sz="2200" dirty="0" smtClean="0"/>
              <a:t>l </a:t>
            </a:r>
            <a:r>
              <a:rPr lang="es-ES" sz="2200" dirty="0"/>
              <a:t>consumo de alcohol, </a:t>
            </a:r>
            <a:r>
              <a:rPr lang="es-ES" sz="2200" dirty="0" smtClean="0"/>
              <a:t>presenta un aumento en </a:t>
            </a:r>
            <a:r>
              <a:rPr lang="es-ES" sz="2200" dirty="0"/>
              <a:t>todos los grupos etarios, notándose un alza en el rango que va desde los 12 a 18 años, con 18.1% el año 2012, aumentando el año 2014 con un 22.9%. </a:t>
            </a:r>
            <a:endParaRPr lang="en-US" sz="2200" dirty="0"/>
          </a:p>
        </p:txBody>
      </p:sp>
      <p:sp>
        <p:nvSpPr>
          <p:cNvPr id="9" name="Rectangle 1"/>
          <p:cNvSpPr>
            <a:spLocks noChangeArrowheads="1"/>
          </p:cNvSpPr>
          <p:nvPr/>
        </p:nvSpPr>
        <p:spPr bwMode="auto">
          <a:xfrm>
            <a:off x="4428703" y="621647"/>
            <a:ext cx="6279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000" b="1" i="0" u="none" strike="noStrike" cap="none" normalizeH="0" baseline="0" dirty="0" smtClean="0">
                <a:ln>
                  <a:noFill/>
                </a:ln>
                <a:solidFill>
                  <a:srgbClr val="7030A0"/>
                </a:solidFill>
                <a:effectLst/>
                <a:latin typeface="Arial" panose="020B0604020202020204" pitchFamily="34" charset="0"/>
              </a:rPr>
              <a:t>Consumo de drogas Población Infanto - Juvenil</a:t>
            </a:r>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325" y="112059"/>
            <a:ext cx="2538170"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937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4428703" y="621647"/>
            <a:ext cx="6279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000" b="1" i="0" u="none" strike="noStrike" cap="none" normalizeH="0" baseline="0" dirty="0" smtClean="0">
                <a:ln>
                  <a:noFill/>
                </a:ln>
                <a:solidFill>
                  <a:srgbClr val="7030A0"/>
                </a:solidFill>
                <a:effectLst/>
                <a:latin typeface="Arial" panose="020B0604020202020204" pitchFamily="34" charset="0"/>
              </a:rPr>
              <a:t>Consumo de drogas Población Infanto - Juvenil</a:t>
            </a:r>
          </a:p>
        </p:txBody>
      </p:sp>
      <p:sp>
        <p:nvSpPr>
          <p:cNvPr id="2" name="Rectángulo 1"/>
          <p:cNvSpPr/>
          <p:nvPr/>
        </p:nvSpPr>
        <p:spPr>
          <a:xfrm>
            <a:off x="396255" y="1675372"/>
            <a:ext cx="11017224" cy="4708981"/>
          </a:xfrm>
          <a:prstGeom prst="rect">
            <a:avLst/>
          </a:prstGeom>
        </p:spPr>
        <p:txBody>
          <a:bodyPr wrap="square">
            <a:spAutoFit/>
          </a:bodyPr>
          <a:lstStyle/>
          <a:p>
            <a:pPr algn="just"/>
            <a:r>
              <a:rPr lang="es-ES" sz="2200" dirty="0" smtClean="0">
                <a:solidFill>
                  <a:srgbClr val="000000"/>
                </a:solidFill>
                <a:latin typeface="+mj-lt"/>
              </a:rPr>
              <a:t>El 2011</a:t>
            </a:r>
            <a:r>
              <a:rPr lang="es-ES" sz="2200" dirty="0">
                <a:solidFill>
                  <a:srgbClr val="000000"/>
                </a:solidFill>
                <a:latin typeface="+mj-lt"/>
              </a:rPr>
              <a:t>, se encargó al Centro de Estudios y Promoción del Buen Trato de la Universidad Católica, un estudio relativo al diagnóstico en Salud Mental de niños, niñas y adolescentes atendidos en el marco del Programa 24 Horas (usuarios PIE 24 Horas </a:t>
            </a:r>
            <a:r>
              <a:rPr lang="es-ES" sz="2200" dirty="0" smtClean="0">
                <a:solidFill>
                  <a:srgbClr val="000000"/>
                </a:solidFill>
                <a:latin typeface="+mj-lt"/>
              </a:rPr>
              <a:t>).</a:t>
            </a:r>
            <a:r>
              <a:rPr lang="en-US" sz="2200" dirty="0">
                <a:latin typeface="+mj-lt"/>
              </a:rPr>
              <a:t> M</a:t>
            </a:r>
            <a:r>
              <a:rPr lang="en-US" sz="2200" dirty="0" smtClean="0">
                <a:latin typeface="+mj-lt"/>
              </a:rPr>
              <a:t>uestra </a:t>
            </a:r>
            <a:r>
              <a:rPr lang="en-US" sz="2200" dirty="0">
                <a:latin typeface="+mj-lt"/>
              </a:rPr>
              <a:t>de 349 casos </a:t>
            </a:r>
            <a:endParaRPr lang="en-US" sz="2200" dirty="0" smtClean="0">
              <a:latin typeface="+mj-lt"/>
            </a:endParaRPr>
          </a:p>
          <a:p>
            <a:pPr algn="just"/>
            <a:endParaRPr lang="en-US" sz="2200" dirty="0">
              <a:latin typeface="+mj-lt"/>
            </a:endParaRPr>
          </a:p>
          <a:p>
            <a:pPr algn="just"/>
            <a:r>
              <a:rPr lang="en-US" sz="2200" dirty="0">
                <a:latin typeface="+mj-lt"/>
              </a:rPr>
              <a:t>Riesgo de Suicidio 49.9% </a:t>
            </a:r>
          </a:p>
          <a:p>
            <a:pPr algn="just"/>
            <a:r>
              <a:rPr lang="pt-BR" sz="2200" dirty="0">
                <a:latin typeface="+mj-lt"/>
              </a:rPr>
              <a:t>o </a:t>
            </a:r>
            <a:r>
              <a:rPr lang="pt-BR" sz="2200" b="1" dirty="0">
                <a:latin typeface="+mj-lt"/>
              </a:rPr>
              <a:t>Dependencia de Drogas 46.4% </a:t>
            </a:r>
            <a:endParaRPr lang="pt-BR" sz="2200" dirty="0">
              <a:latin typeface="+mj-lt"/>
            </a:endParaRPr>
          </a:p>
          <a:p>
            <a:pPr algn="just"/>
            <a:r>
              <a:rPr lang="en-US" sz="2200" dirty="0">
                <a:latin typeface="+mj-lt"/>
              </a:rPr>
              <a:t>o Trastorno de la conducta (Disocial) 28.5% </a:t>
            </a:r>
          </a:p>
          <a:p>
            <a:pPr algn="just"/>
            <a:r>
              <a:rPr lang="en-US" sz="2200" dirty="0">
                <a:latin typeface="+mj-lt"/>
              </a:rPr>
              <a:t>o Trastorno Negativista Desafiante 25.6% </a:t>
            </a:r>
          </a:p>
          <a:p>
            <a:pPr algn="just"/>
            <a:r>
              <a:rPr lang="pt-BR" sz="2200" dirty="0">
                <a:latin typeface="+mj-lt"/>
              </a:rPr>
              <a:t>o </a:t>
            </a:r>
            <a:r>
              <a:rPr lang="pt-BR" sz="2200" b="1" dirty="0">
                <a:latin typeface="+mj-lt"/>
              </a:rPr>
              <a:t>Dependencia de Alcohol 19.3% </a:t>
            </a:r>
            <a:endParaRPr lang="pt-BR" sz="2200" dirty="0">
              <a:latin typeface="+mj-lt"/>
            </a:endParaRPr>
          </a:p>
          <a:p>
            <a:pPr algn="just"/>
            <a:endParaRPr lang="es-ES" sz="2200" dirty="0">
              <a:solidFill>
                <a:srgbClr val="000000"/>
              </a:solidFill>
              <a:latin typeface="+mj-lt"/>
            </a:endParaRPr>
          </a:p>
          <a:p>
            <a:pPr algn="just"/>
            <a:r>
              <a:rPr lang="es-ES" sz="2200" dirty="0">
                <a:latin typeface="+mj-lt"/>
              </a:rPr>
              <a:t>Si sumamos los datos de la Dependencia de Drogas y Dependencia al Alcohol, obtenemos que un </a:t>
            </a:r>
            <a:r>
              <a:rPr lang="es-ES" sz="2200" b="1" dirty="0">
                <a:latin typeface="+mj-lt"/>
              </a:rPr>
              <a:t>65.7% </a:t>
            </a:r>
            <a:r>
              <a:rPr lang="es-ES" sz="2200" dirty="0">
                <a:latin typeface="+mj-lt"/>
              </a:rPr>
              <a:t>de los niños, niñas y adolescentes evaluados presentan trastornos de este tipo. </a:t>
            </a:r>
            <a:endParaRPr lang="es-ES" sz="2200" dirty="0" smtClean="0">
              <a:solidFill>
                <a:srgbClr val="000000"/>
              </a:solidFill>
              <a:latin typeface="+mj-lt"/>
            </a:endParaRPr>
          </a:p>
          <a:p>
            <a:pPr algn="just"/>
            <a:endParaRPr lang="es-ES" dirty="0">
              <a:solidFill>
                <a:srgbClr val="000000"/>
              </a:solidFill>
              <a:latin typeface="Verdana" panose="020B0604030504040204" pitchFamily="34" charset="0"/>
            </a:endParaRPr>
          </a:p>
          <a:p>
            <a:pPr algn="just"/>
            <a:endParaRPr lang="es-ES" dirty="0" smtClean="0">
              <a:solidFill>
                <a:srgbClr val="000000"/>
              </a:solidFill>
              <a:latin typeface="Verdana" panose="020B0604030504040204" pitchFamily="34" charset="0"/>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233062"/>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068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12169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248190" y="2924944"/>
            <a:ext cx="7673391" cy="1384995"/>
          </a:xfrm>
          <a:prstGeom prst="rect">
            <a:avLst/>
          </a:prstGeom>
          <a:noFill/>
        </p:spPr>
        <p:txBody>
          <a:bodyPr wrap="square" rtlCol="0">
            <a:spAutoFit/>
          </a:bodyPr>
          <a:lstStyle/>
          <a:p>
            <a:pPr algn="ctr"/>
            <a:r>
              <a:rPr lang="es-CL" sz="2800" b="1" dirty="0" smtClean="0">
                <a:solidFill>
                  <a:srgbClr val="7030A0"/>
                </a:solidFill>
              </a:rPr>
              <a:t>¿ Cómo iniciar un proceso de diagnóstico e intervención en el ámbito del consumo de drogas, con población Infanto- Juvenil ?</a:t>
            </a:r>
            <a:endParaRPr lang="en-US" sz="2800" b="1" dirty="0">
              <a:solidFill>
                <a:srgbClr val="7030A0"/>
              </a:solidFill>
            </a:endParaRPr>
          </a:p>
        </p:txBody>
      </p:sp>
      <p:pic>
        <p:nvPicPr>
          <p:cNvPr id="4" name="Imagen 3"/>
          <p:cNvPicPr/>
          <p:nvPr/>
        </p:nvPicPr>
        <p:blipFill rotWithShape="1">
          <a:blip r:embed="rId3">
            <a:extLst>
              <a:ext uri="{28A0092B-C50C-407E-A947-70E740481C1C}">
                <a14:useLocalDpi xmlns:a14="http://schemas.microsoft.com/office/drawing/2010/main" val="0"/>
              </a:ext>
            </a:extLst>
          </a:blip>
          <a:srcRect l="12844" t="33503"/>
          <a:stretch/>
        </p:blipFill>
        <p:spPr bwMode="auto">
          <a:xfrm>
            <a:off x="252239" y="12901"/>
            <a:ext cx="2304256" cy="101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856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wer Point 2"/>
          <p:cNvPicPr>
            <a:picLocks noChangeAspect="1" noChangeArrowheads="1"/>
          </p:cNvPicPr>
          <p:nvPr/>
        </p:nvPicPr>
        <p:blipFill>
          <a:blip r:embed="rId2"/>
          <a:srcRect/>
          <a:stretch>
            <a:fillRect/>
          </a:stretch>
        </p:blipFill>
        <p:spPr bwMode="auto">
          <a:xfrm>
            <a:off x="0" y="-1136"/>
            <a:ext cx="12169775" cy="6858000"/>
          </a:xfrm>
          <a:prstGeom prst="rect">
            <a:avLst/>
          </a:prstGeom>
          <a:noFill/>
          <a:ln w="9525">
            <a:noFill/>
            <a:miter lim="800000"/>
            <a:headEnd/>
            <a:tailEnd/>
          </a:ln>
        </p:spPr>
      </p:pic>
      <p:sp>
        <p:nvSpPr>
          <p:cNvPr id="4" name="1 Título"/>
          <p:cNvSpPr>
            <a:spLocks noGrp="1"/>
          </p:cNvSpPr>
          <p:nvPr>
            <p:ph type="title"/>
          </p:nvPr>
        </p:nvSpPr>
        <p:spPr>
          <a:xfrm>
            <a:off x="3060551" y="548680"/>
            <a:ext cx="8576106" cy="1143008"/>
          </a:xfrm>
        </p:spPr>
        <p:txBody>
          <a:bodyPr>
            <a:normAutofit fontScale="90000"/>
          </a:bodyPr>
          <a:lstStyle/>
          <a:p>
            <a:pPr algn="ctr"/>
            <a:r>
              <a:rPr lang="es-CL" dirty="0" smtClean="0"/>
              <a:t>   </a:t>
            </a:r>
            <a:r>
              <a:rPr lang="es-CL" dirty="0" smtClean="0">
                <a:solidFill>
                  <a:schemeClr val="accent2">
                    <a:lumMod val="75000"/>
                  </a:schemeClr>
                </a:solidFill>
              </a:rPr>
              <a:t>EVALUAR  a partir de una mirada comprensiva evolutiva</a:t>
            </a:r>
            <a:endParaRPr lang="es-ES_tradnl" dirty="0">
              <a:solidFill>
                <a:schemeClr val="accent2">
                  <a:lumMod val="75000"/>
                </a:schemeClr>
              </a:solidFill>
            </a:endParaRPr>
          </a:p>
        </p:txBody>
      </p:sp>
      <p:sp>
        <p:nvSpPr>
          <p:cNvPr id="25603" name="Rectangle 3"/>
          <p:cNvSpPr>
            <a:spLocks noGrp="1" noChangeArrowheads="1"/>
          </p:cNvSpPr>
          <p:nvPr>
            <p:ph idx="1"/>
          </p:nvPr>
        </p:nvSpPr>
        <p:spPr>
          <a:xfrm>
            <a:off x="612279" y="2247062"/>
            <a:ext cx="11123934" cy="3143271"/>
          </a:xfrm>
        </p:spPr>
        <p:txBody>
          <a:bodyPr/>
          <a:lstStyle/>
          <a:p>
            <a:pPr algn="just"/>
            <a:r>
              <a:rPr lang="es-ES_tradnl" sz="2400" dirty="0" smtClean="0"/>
              <a:t>La especificidad de la etapa adolescente y, a la vez, las características específicas de los sujetos que la viven exigen plantear una mirada, un abordaje o una intervención diferente, a la acostumbrada perspectiva </a:t>
            </a:r>
            <a:r>
              <a:rPr lang="es-ES_tradnl" sz="2400" dirty="0" err="1" smtClean="0"/>
              <a:t>adultocéntrica</a:t>
            </a:r>
            <a:endParaRPr lang="es-ES_tradnl" sz="2400" dirty="0" smtClean="0"/>
          </a:p>
          <a:p>
            <a:pPr algn="just"/>
            <a:endParaRPr lang="es-ES_tradnl" sz="2400" dirty="0" smtClean="0"/>
          </a:p>
          <a:p>
            <a:pPr algn="just"/>
            <a:r>
              <a:rPr lang="es-ES_tradnl" sz="2400" dirty="0" smtClean="0"/>
              <a:t>El análisis del adolescente y del proceso de adolescencia, desde una perspectiva evolutiva, nos permite viajar hacia el pasado, presente y futuro de un ser en constante movimiento y cambios.</a:t>
            </a:r>
          </a:p>
          <a:p>
            <a:pPr eaLnBrk="1" hangingPunct="1"/>
            <a:endParaRPr lang="es-CL" sz="1600" dirty="0" smtClean="0">
              <a:latin typeface="Klavika-Regular" pitchFamily="-16" charset="-18"/>
            </a:endParaRPr>
          </a:p>
        </p:txBody>
      </p:sp>
      <p:pic>
        <p:nvPicPr>
          <p:cNvPr id="5" name="Imagen 4"/>
          <p:cNvPicPr>
            <a:picLocks/>
          </p:cNvPicPr>
          <p:nvPr/>
        </p:nvPicPr>
        <p:blipFill rotWithShape="1">
          <a:blip r:embed="rId3">
            <a:extLst>
              <a:ext uri="{28A0092B-C50C-407E-A947-70E740481C1C}">
                <a14:useLocalDpi xmlns:a14="http://schemas.microsoft.com/office/drawing/2010/main" val="0"/>
              </a:ext>
            </a:extLst>
          </a:blip>
          <a:srcRect l="12844" t="33503"/>
          <a:stretch/>
        </p:blipFill>
        <p:spPr bwMode="auto">
          <a:xfrm>
            <a:off x="180231" y="103788"/>
            <a:ext cx="2347202" cy="101917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TotalTime>
  <Words>3483</Words>
  <Application>Microsoft Office PowerPoint</Application>
  <PresentationFormat>Personalizado</PresentationFormat>
  <Paragraphs>390</Paragraphs>
  <Slides>51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51</vt:i4>
      </vt:variant>
    </vt:vector>
  </HeadingPairs>
  <TitlesOfParts>
    <vt:vector size="60" baseType="lpstr">
      <vt:lpstr>MS PGothic</vt:lpstr>
      <vt:lpstr>Arial</vt:lpstr>
      <vt:lpstr>Arial Black</vt:lpstr>
      <vt:lpstr>Arial Unicode MS</vt:lpstr>
      <vt:lpstr>Calibri</vt:lpstr>
      <vt:lpstr>Klavika-Regular</vt:lpstr>
      <vt:lpstr>Verdana</vt:lpstr>
      <vt:lpstr>Wingdings</vt:lpstr>
      <vt:lpstr>Tema de Office</vt:lpstr>
      <vt:lpstr>Presentación de PowerPoint</vt:lpstr>
      <vt:lpstr>PRESENTACIÓN GENERAL DEL TALLER</vt:lpstr>
      <vt:lpstr>Módulo I: “Contextualización de la temática” </vt:lpstr>
      <vt:lpstr>Presentación de PowerPoint</vt:lpstr>
      <vt:lpstr>Presentación de PowerPoint</vt:lpstr>
      <vt:lpstr>Presentación de PowerPoint</vt:lpstr>
      <vt:lpstr>Presentación de PowerPoint</vt:lpstr>
      <vt:lpstr>Presentación de PowerPoint</vt:lpstr>
      <vt:lpstr>   EVALUAR  a partir de una mirada comprensiva evolutiva</vt:lpstr>
      <vt:lpstr>Presentación de PowerPoint</vt:lpstr>
      <vt:lpstr>  El proceso adolescente y sus        características evolutivas</vt:lpstr>
      <vt:lpstr>Presentación de PowerPoint</vt:lpstr>
      <vt:lpstr>¿Cual es el lugar que ocupa el uso de la droga  en el mundo del adolescente ?</vt:lpstr>
      <vt:lpstr>Soporte Artificial  “proteger un yo demasiado frágil enfrentado a sentimientos ansiosos o depresivos demasiado intensos” </vt:lpstr>
      <vt:lpstr>Módulo II: “Detección y Diagnóstico”</vt:lpstr>
      <vt:lpstr>Estrategias de detección  evaluación específica</vt:lpstr>
      <vt:lpstr>Presentación de PowerPoint</vt:lpstr>
      <vt:lpstr>Presentación de PowerPoint</vt:lpstr>
      <vt:lpstr>Presentación de PowerPoint</vt:lpstr>
      <vt:lpstr>Presentación de PowerPoint</vt:lpstr>
      <vt:lpstr>Dep-ado</vt:lpstr>
      <vt:lpstr>Presentación de PowerPoint</vt:lpstr>
      <vt:lpstr>Presentación de PowerPoint</vt:lpstr>
      <vt:lpstr>Presentación de PowerPoint</vt:lpstr>
      <vt:lpstr>CRAFFT</vt:lpstr>
      <vt:lpstr>Presentación de PowerPoint</vt:lpstr>
      <vt:lpstr>Presentación de PowerPoint</vt:lpstr>
      <vt:lpstr>Módulo III: “Intervención. Modelo Transteórico para el Cambio de Comportamiento”</vt:lpstr>
      <vt:lpstr>Presentación de PowerPoint</vt:lpstr>
      <vt:lpstr>Presentación de PowerPoint</vt:lpstr>
      <vt:lpstr>Presentación de PowerPoint</vt:lpstr>
      <vt:lpstr>Presentación de PowerPoint</vt:lpstr>
      <vt:lpstr>ENTREVISTA   MOTIVACIONAL</vt:lpstr>
      <vt:lpstr>Presentación de PowerPoint</vt:lpstr>
      <vt:lpstr>Presentación de PowerPoint</vt:lpstr>
      <vt:lpstr>Presentación de PowerPoint</vt:lpstr>
      <vt:lpstr>Presentación de PowerPoint</vt:lpstr>
      <vt:lpstr>Presentación de PowerPoint</vt:lpstr>
      <vt:lpstr>Los demás pueden tener una perspectiva diferente de la  cosas... Invalidar esta perspectiva provoca una  impermeabilización a nuestra influencia</vt:lpstr>
      <vt:lpstr>Presentación de PowerPoint</vt:lpstr>
      <vt:lpstr>Presentación de PowerPoint</vt:lpstr>
      <vt:lpstr>     HERRAMIENTAS  DE  LA  ENTREVISTA MOTIVACIONAL</vt:lpstr>
      <vt:lpstr>Ejemplos de Preguntas Abiertas y Cerradas</vt:lpstr>
      <vt:lpstr>Presentación de PowerPoint</vt:lpstr>
      <vt:lpstr>Presentación de PowerPoint</vt:lpstr>
      <vt:lpstr>  AFIRMACIONES AUTOMOTIVADORAS </vt:lpstr>
      <vt:lpstr>Presentación de PowerPoint</vt:lpstr>
      <vt:lpstr>Presentación de PowerPoint</vt:lpstr>
      <vt:lpstr>Presentación de PowerPoint</vt:lpstr>
      <vt:lpstr>Presentación de PowerPoint</vt:lpstr>
      <vt:lpstr>Presentación de PowerPoint</vt:lpstr>
    </vt:vector>
  </TitlesOfParts>
  <Company>CODENI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EN EL CONSUMO DE DROGAS</dc:title>
  <dc:creator>SBC CODENI</dc:creator>
  <cp:lastModifiedBy>Usuario de Windows</cp:lastModifiedBy>
  <cp:revision>115</cp:revision>
  <dcterms:created xsi:type="dcterms:W3CDTF">2015-08-19T00:41:29Z</dcterms:created>
  <dcterms:modified xsi:type="dcterms:W3CDTF">2020-09-16T18:34:23Z</dcterms:modified>
</cp:coreProperties>
</file>